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5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08BDEE"/>
    <a:srgbClr val="BDB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119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59B1A-005E-4887-B53F-13E9B087AD72}" type="datetimeFigureOut">
              <a:rPr lang="en-GB" smtClean="0"/>
              <a:t>04/05/2014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43ECE-D3D7-4A15-BAD0-F52355D2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5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/>
          <p:cNvSpPr/>
          <p:nvPr userDrawn="1"/>
        </p:nvSpPr>
        <p:spPr>
          <a:xfrm>
            <a:off x="3845" y="6323274"/>
            <a:ext cx="8676000" cy="540000"/>
          </a:xfrm>
          <a:prstGeom prst="rect">
            <a:avLst/>
          </a:prstGeom>
          <a:solidFill>
            <a:srgbClr val="08BD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sz="2800" b="0" dirty="0" smtClean="0">
                <a:solidFill>
                  <a:schemeClr val="tx1"/>
                </a:solidFill>
              </a:rPr>
              <a:t>www.euroc-project.eu</a:t>
            </a:r>
            <a:endParaRPr lang="it-IT" sz="2800" b="0" dirty="0">
              <a:solidFill>
                <a:schemeClr val="tx1"/>
              </a:solidFill>
            </a:endParaRPr>
          </a:p>
        </p:txBody>
      </p:sp>
      <p:pic>
        <p:nvPicPr>
          <p:cNvPr id="8" name="Picture 3" descr="EuRoC_official_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28" y="79740"/>
            <a:ext cx="3240000" cy="15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9054" y="52320"/>
            <a:ext cx="1327677" cy="1080000"/>
          </a:xfrm>
          <a:prstGeom prst="rect">
            <a:avLst/>
          </a:prstGeom>
        </p:spPr>
      </p:pic>
      <p:sp>
        <p:nvSpPr>
          <p:cNvPr id="10" name="Triangolo rettangolo 20"/>
          <p:cNvSpPr/>
          <p:nvPr userDrawn="1"/>
        </p:nvSpPr>
        <p:spPr>
          <a:xfrm rot="5400000">
            <a:off x="-453666" y="442545"/>
            <a:ext cx="2700000" cy="18000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riangolo rettangolo 24"/>
          <p:cNvSpPr/>
          <p:nvPr userDrawn="1"/>
        </p:nvSpPr>
        <p:spPr>
          <a:xfrm rot="16200000">
            <a:off x="6900655" y="4617052"/>
            <a:ext cx="2700000" cy="1800000"/>
          </a:xfrm>
          <a:prstGeom prst="rtTriangle">
            <a:avLst/>
          </a:prstGeom>
          <a:solidFill>
            <a:srgbClr val="BDB3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0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5" y="448519"/>
            <a:ext cx="561010" cy="82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"/>
          <p:cNvSpPr/>
          <p:nvPr userDrawn="1"/>
        </p:nvSpPr>
        <p:spPr>
          <a:xfrm>
            <a:off x="3844" y="6501074"/>
            <a:ext cx="9140155" cy="360000"/>
          </a:xfrm>
          <a:prstGeom prst="rect">
            <a:avLst/>
          </a:prstGeom>
          <a:solidFill>
            <a:srgbClr val="08BD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9144000" algn="r"/>
              </a:tabLst>
            </a:pPr>
            <a:endParaRPr lang="it-IT" dirty="0"/>
          </a:p>
        </p:txBody>
      </p:sp>
      <p:sp>
        <p:nvSpPr>
          <p:cNvPr id="16" name="Triangolo rettangolo 20"/>
          <p:cNvSpPr/>
          <p:nvPr userDrawn="1"/>
        </p:nvSpPr>
        <p:spPr>
          <a:xfrm rot="5400000">
            <a:off x="-180000" y="180000"/>
            <a:ext cx="1080000" cy="7200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969" y="51588"/>
            <a:ext cx="885116" cy="720000"/>
          </a:xfrm>
          <a:prstGeom prst="rect">
            <a:avLst/>
          </a:prstGeom>
        </p:spPr>
      </p:pic>
      <p:sp>
        <p:nvSpPr>
          <p:cNvPr id="20" name="Triangolo rettangolo 24"/>
          <p:cNvSpPr/>
          <p:nvPr userDrawn="1"/>
        </p:nvSpPr>
        <p:spPr>
          <a:xfrm rot="16200000">
            <a:off x="8244000" y="5957995"/>
            <a:ext cx="1080000" cy="720000"/>
          </a:xfrm>
          <a:prstGeom prst="rtTriangle">
            <a:avLst/>
          </a:prstGeom>
          <a:solidFill>
            <a:srgbClr val="BDB3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piè di pagina 21"/>
          <p:cNvSpPr txBox="1">
            <a:spLocks/>
          </p:cNvSpPr>
          <p:nvPr userDrawn="1"/>
        </p:nvSpPr>
        <p:spPr>
          <a:xfrm>
            <a:off x="0" y="6496574"/>
            <a:ext cx="9144000" cy="360000"/>
          </a:xfrm>
          <a:prstGeom prst="rect">
            <a:avLst/>
          </a:prstGeom>
        </p:spPr>
        <p:txBody>
          <a:bodyPr vert="horz" lIns="72000" tIns="0" rIns="72000" bIns="0" rtlCol="0" anchor="ctr" anchorCtr="0"/>
          <a:lstStyle>
            <a:defPPr>
              <a:defRPr lang="it-IT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9144000" algn="r"/>
              </a:tabLst>
              <a:defRPr/>
            </a:pPr>
            <a:r>
              <a:rPr lang="en-GB" sz="1800" b="0" dirty="0" smtClean="0">
                <a:solidFill>
                  <a:schemeClr val="tx1"/>
                </a:solidFill>
              </a:rPr>
              <a:t>www.euroc-project.eu</a:t>
            </a:r>
            <a:r>
              <a:rPr lang="en-GB" sz="1600" dirty="0" smtClean="0">
                <a:solidFill>
                  <a:schemeClr val="tx1"/>
                </a:solidFill>
              </a:rPr>
              <a:t>	</a:t>
            </a:r>
            <a:fld id="{25CF82FD-BED4-4DE8-AC2C-A18D9E02FBB8}" type="slidenum">
              <a:rPr lang="en-GB" sz="1600" b="0" smtClean="0">
                <a:solidFill>
                  <a:schemeClr val="tx1"/>
                </a:solidFill>
              </a:rPr>
              <a:pPr algn="just">
                <a:tabLst>
                  <a:tab pos="9144000" algn="r"/>
                </a:tabLst>
                <a:defRPr/>
              </a:pPr>
              <a:t>‹#›</a:t>
            </a:fld>
            <a:endParaRPr lang="it-IT" sz="1600" b="0" dirty="0">
              <a:solidFill>
                <a:schemeClr val="tx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56930" y="274638"/>
            <a:ext cx="7208875" cy="114300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2159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44" y="1425053"/>
            <a:ext cx="8780156" cy="479499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8BDEE"/>
              </a:buClr>
              <a:buFont typeface="Calibri" panose="020F0502020204030204" pitchFamily="34" charset="0"/>
              <a:buChar char="●"/>
              <a:defRPr sz="2400"/>
            </a:lvl1pPr>
            <a:lvl2pPr marL="742950" indent="-285750">
              <a:buClr>
                <a:srgbClr val="BDB353"/>
              </a:buClr>
              <a:buFont typeface="Calibri" panose="020F0502020204030204" pitchFamily="34" charset="0"/>
              <a:buChar char="●"/>
              <a:defRPr sz="2000"/>
            </a:lvl2pPr>
            <a:lvl3pPr marL="1143000" indent="-228600">
              <a:buClr>
                <a:srgbClr val="215968"/>
              </a:buClr>
              <a:buFont typeface="Calibri" panose="020F0502020204030204" pitchFamily="34" charset="0"/>
              <a:buChar char="●"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268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/>
          <p:cNvSpPr/>
          <p:nvPr userDrawn="1"/>
        </p:nvSpPr>
        <p:spPr>
          <a:xfrm>
            <a:off x="3845" y="6323274"/>
            <a:ext cx="8676000" cy="540000"/>
          </a:xfrm>
          <a:prstGeom prst="rect">
            <a:avLst/>
          </a:prstGeom>
          <a:solidFill>
            <a:srgbClr val="08BD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sz="2800" b="0" dirty="0" smtClean="0">
                <a:solidFill>
                  <a:schemeClr val="tx1"/>
                </a:solidFill>
              </a:rPr>
              <a:t>www.euroc-project.eu</a:t>
            </a:r>
            <a:endParaRPr lang="it-IT" sz="2800" b="0" dirty="0">
              <a:solidFill>
                <a:schemeClr val="tx1"/>
              </a:solidFill>
            </a:endParaRPr>
          </a:p>
        </p:txBody>
      </p:sp>
      <p:pic>
        <p:nvPicPr>
          <p:cNvPr id="8" name="Picture 3" descr="EuRoC_official_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28" y="79740"/>
            <a:ext cx="3240000" cy="15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9054" y="52320"/>
            <a:ext cx="1327677" cy="1080000"/>
          </a:xfrm>
          <a:prstGeom prst="rect">
            <a:avLst/>
          </a:prstGeom>
        </p:spPr>
      </p:pic>
      <p:sp>
        <p:nvSpPr>
          <p:cNvPr id="10" name="Triangolo rettangolo 20"/>
          <p:cNvSpPr/>
          <p:nvPr userDrawn="1"/>
        </p:nvSpPr>
        <p:spPr>
          <a:xfrm rot="5400000">
            <a:off x="-453666" y="442545"/>
            <a:ext cx="2700000" cy="18000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riangolo rettangolo 24"/>
          <p:cNvSpPr/>
          <p:nvPr userDrawn="1"/>
        </p:nvSpPr>
        <p:spPr>
          <a:xfrm rot="16200000">
            <a:off x="6900655" y="4617052"/>
            <a:ext cx="2700000" cy="1800000"/>
          </a:xfrm>
          <a:prstGeom prst="rtTriangle">
            <a:avLst/>
          </a:prstGeom>
          <a:solidFill>
            <a:srgbClr val="BDB3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89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9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201192" y="2527855"/>
            <a:ext cx="6708972" cy="62898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6000" b="1" dirty="0" smtClean="0">
                <a:solidFill>
                  <a:srgbClr val="215968"/>
                </a:solidFill>
              </a:rPr>
              <a:t>Team Presentation</a:t>
            </a:r>
            <a:endParaRPr lang="en-GB" sz="6000" b="1" dirty="0">
              <a:solidFill>
                <a:srgbClr val="215968"/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977207" y="3289143"/>
            <a:ext cx="5180061" cy="11907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4400" b="1" dirty="0" smtClean="0">
                <a:solidFill>
                  <a:srgbClr val="BDB353"/>
                </a:solidFill>
                <a:latin typeface="Calibri" pitchFamily="34" charset="0"/>
              </a:rPr>
              <a:t>TUM Flyers</a:t>
            </a:r>
            <a:endParaRPr lang="it-IT" sz="4400" b="1" dirty="0" smtClean="0">
              <a:solidFill>
                <a:srgbClr val="BDB353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it-IT" b="1" i="1" dirty="0" smtClean="0">
                <a:solidFill>
                  <a:srgbClr val="BDB353"/>
                </a:solidFill>
                <a:latin typeface="Calibri" pitchFamily="34" charset="0"/>
              </a:rPr>
              <a:t>Technical University Munich</a:t>
            </a:r>
            <a:endParaRPr lang="it-IT" b="1" i="1" dirty="0">
              <a:solidFill>
                <a:srgbClr val="BDB353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6629" y="4391025"/>
            <a:ext cx="3622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8BDEE"/>
                </a:solidFill>
              </a:rPr>
              <a:t>engelj@in.tum.de</a:t>
            </a:r>
            <a:endParaRPr lang="en-GB" sz="3600" b="1" dirty="0">
              <a:solidFill>
                <a:srgbClr val="08BD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Challenge </a:t>
            </a:r>
            <a:r>
              <a:rPr lang="en-US" sz="2800" dirty="0" smtClean="0"/>
              <a:t>3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Team name: </a:t>
            </a:r>
            <a:r>
              <a:rPr lang="en-US" sz="2800" dirty="0" smtClean="0"/>
              <a:t>TUM Flyers</a:t>
            </a:r>
            <a:endParaRPr lang="en-US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Current Team: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81388"/>
              </p:ext>
            </p:extLst>
          </p:nvPr>
        </p:nvGraphicFramePr>
        <p:xfrm>
          <a:off x="480061" y="1996440"/>
          <a:ext cx="7970401" cy="23173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9053"/>
                <a:gridCol w="1843156"/>
                <a:gridCol w="1728106"/>
                <a:gridCol w="2040043"/>
                <a:gridCol w="2040043"/>
              </a:tblGrid>
              <a:tr h="222069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</a:rPr>
                        <a:t>#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</a:rPr>
                        <a:t>Name 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</a:rPr>
                        <a:t>Organization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</a:rPr>
                        <a:t>E-Mail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200" b="1" noProof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Expertise/ </a:t>
                      </a:r>
                      <a:r>
                        <a:rPr lang="en-US" sz="1200" b="1" noProof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Speciality</a:t>
                      </a:r>
                      <a:endParaRPr lang="en-US" sz="1200" b="1" noProof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Daniel </a:t>
                      </a:r>
                      <a:r>
                        <a:rPr lang="en-GB" sz="1200" dirty="0" err="1" smtClean="0">
                          <a:effectLst/>
                        </a:rPr>
                        <a:t>Cremers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TU Munich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cremers@tum.de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SLAM,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3D Reconstruction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Jürgen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Sturm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TU Munich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de-DE" sz="1200" dirty="0" smtClean="0"/>
                        <a:t>juergen.sturm@in.tum.de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RGBD-SLAM</a:t>
                      </a:r>
                      <a:r>
                        <a:rPr lang="en-GB" sz="1200" baseline="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Quadrotor</a:t>
                      </a:r>
                      <a:r>
                        <a:rPr lang="en-GB" sz="1200" baseline="0" dirty="0" smtClean="0">
                          <a:effectLst/>
                        </a:rPr>
                        <a:t>, 3D Reconstruction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Jakob</a:t>
                      </a:r>
                      <a:r>
                        <a:rPr lang="en-GB" sz="1200" dirty="0" smtClean="0">
                          <a:effectLst/>
                        </a:rPr>
                        <a:t> Engel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TU Munich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engelj@in.tum.de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Mono- / Stereo</a:t>
                      </a:r>
                      <a:r>
                        <a:rPr lang="en-GB" sz="1200" baseline="0" dirty="0" smtClean="0">
                          <a:effectLst/>
                        </a:rPr>
                        <a:t>-</a:t>
                      </a:r>
                      <a:r>
                        <a:rPr lang="en-GB" sz="1200" dirty="0" smtClean="0">
                          <a:effectLst/>
                        </a:rPr>
                        <a:t>SLAM, </a:t>
                      </a:r>
                      <a:r>
                        <a:rPr lang="en-GB" sz="1200" dirty="0" err="1" smtClean="0">
                          <a:effectLst/>
                        </a:rPr>
                        <a:t>Quadrotor</a:t>
                      </a:r>
                      <a:r>
                        <a:rPr lang="en-GB" sz="1200" dirty="0" smtClean="0">
                          <a:effectLst/>
                        </a:rPr>
                        <a:t>, 3D Reconstruction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Christian </a:t>
                      </a:r>
                      <a:r>
                        <a:rPr lang="en-GB" sz="1200" dirty="0" err="1" smtClean="0">
                          <a:effectLst/>
                        </a:rPr>
                        <a:t>Kerl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TU Munich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christian.kerl@in.tum.de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RGBD-SLAM</a:t>
                      </a:r>
                      <a:r>
                        <a:rPr lang="en-GB" sz="1200" baseline="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Quadrotor</a:t>
                      </a:r>
                      <a:r>
                        <a:rPr lang="en-GB" sz="1200" baseline="0" dirty="0" smtClean="0">
                          <a:effectLst/>
                        </a:rPr>
                        <a:t>, 3D Reconstruction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Oliver Dunkley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TU Munich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omwdunkley@gmail.com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en-GB" sz="1200" dirty="0" err="1" smtClean="0">
                          <a:effectLst/>
                        </a:rPr>
                        <a:t>Nano</a:t>
                      </a:r>
                      <a:r>
                        <a:rPr lang="en-GB" sz="1200" dirty="0" smtClean="0">
                          <a:effectLst/>
                        </a:rPr>
                        <a:t>-)</a:t>
                      </a:r>
                      <a:r>
                        <a:rPr lang="en-GB" sz="1200" dirty="0" err="1" smtClean="0">
                          <a:effectLst/>
                        </a:rPr>
                        <a:t>Quadrotor</a:t>
                      </a:r>
                      <a:r>
                        <a:rPr lang="en-GB" sz="1200" dirty="0" smtClean="0">
                          <a:effectLst/>
                        </a:rPr>
                        <a:t>, Monocular</a:t>
                      </a:r>
                      <a:r>
                        <a:rPr lang="en-GB" sz="1200" baseline="0" dirty="0" smtClean="0">
                          <a:effectLst/>
                        </a:rPr>
                        <a:t> SLAM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Philipp Hoch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TU Munich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hoch.phil@gmail.com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en-GB" sz="1200" dirty="0" err="1" smtClean="0">
                          <a:effectLst/>
                        </a:rPr>
                        <a:t>Nano</a:t>
                      </a:r>
                      <a:r>
                        <a:rPr lang="en-GB" sz="1200" dirty="0" smtClean="0">
                          <a:effectLst/>
                        </a:rPr>
                        <a:t>-)</a:t>
                      </a:r>
                      <a:r>
                        <a:rPr lang="en-US" sz="12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Quadrotor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Control Theory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7" y="4435601"/>
            <a:ext cx="1160442" cy="1501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91" y="4435601"/>
            <a:ext cx="1167694" cy="1501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97" y="4435601"/>
            <a:ext cx="1166074" cy="1501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83" y="4435981"/>
            <a:ext cx="1150712" cy="1481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07" y="4435981"/>
            <a:ext cx="1182954" cy="1481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3" y="4435981"/>
            <a:ext cx="1117992" cy="14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1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447985" y="1052528"/>
            <a:ext cx="7208875" cy="4117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159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u="sng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Vision-based autonomous flight with </a:t>
            </a:r>
            <a:r>
              <a:rPr lang="en-US" sz="2400" dirty="0" err="1" smtClean="0"/>
              <a:t>AR.Drone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endParaRPr lang="en-US" sz="3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Autonomous </a:t>
            </a:r>
            <a:r>
              <a:rPr lang="en-US" sz="2400" dirty="0" err="1" smtClean="0"/>
              <a:t>nano-quadrotor</a:t>
            </a:r>
            <a:r>
              <a:rPr lang="en-US" sz="2400" dirty="0" smtClean="0"/>
              <a:t> flight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  (Dense) 3D reconstruction, monocular direct SLAM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Challenge </a:t>
            </a:r>
            <a:r>
              <a:rPr lang="en-US" sz="2800" dirty="0" smtClean="0"/>
              <a:t>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Team name: </a:t>
            </a:r>
            <a:r>
              <a:rPr lang="en-US" sz="2800" dirty="0" smtClean="0"/>
              <a:t>TUM Flyers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2" y="3491674"/>
            <a:ext cx="2537684" cy="1140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13" y="3491673"/>
            <a:ext cx="1302970" cy="1140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2" y="1819015"/>
            <a:ext cx="2033900" cy="1147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31" y="3491673"/>
            <a:ext cx="2046897" cy="114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37" y="1819015"/>
            <a:ext cx="3785846" cy="1154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2" y="5139541"/>
            <a:ext cx="3150891" cy="11108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82" y="5139541"/>
            <a:ext cx="1999964" cy="11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3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sz="2800" dirty="0"/>
              <a:t>Challenge </a:t>
            </a:r>
            <a:r>
              <a:rPr lang="en-US" sz="2800" dirty="0" smtClean="0"/>
              <a:t>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Team name: </a:t>
            </a:r>
            <a:r>
              <a:rPr lang="en-US" sz="2800" dirty="0"/>
              <a:t>TUM Flyers</a:t>
            </a:r>
            <a:endParaRPr lang="en-US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Contact Person Information :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07494"/>
              </p:ext>
            </p:extLst>
          </p:nvPr>
        </p:nvGraphicFramePr>
        <p:xfrm>
          <a:off x="541021" y="2194563"/>
          <a:ext cx="7970518" cy="224599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50450"/>
                <a:gridCol w="2711333"/>
                <a:gridCol w="1233056"/>
                <a:gridCol w="2575679"/>
              </a:tblGrid>
              <a:tr h="24955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>
                          <a:effectLst/>
                        </a:rPr>
                        <a:t>Name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Jakob</a:t>
                      </a:r>
                      <a:r>
                        <a:rPr lang="en-GB" sz="1200" dirty="0" smtClean="0">
                          <a:effectLst/>
                        </a:rPr>
                        <a:t> Engel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Company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TU Munich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Department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Informatik</a:t>
                      </a:r>
                      <a:r>
                        <a:rPr lang="en-GB" sz="1200" dirty="0" smtClean="0">
                          <a:effectLst/>
                        </a:rPr>
                        <a:t> 9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Website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http://vision.in.tum.de/members/engelj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E-Mail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engelj@in.tum.de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Phone Number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 +49-89-289-17750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>
                          <a:effectLst/>
                        </a:rPr>
                        <a:t>Street Name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de-DE" sz="1200" dirty="0" smtClean="0"/>
                        <a:t>Boltzmannstrasse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>
                          <a:effectLst/>
                        </a:rPr>
                        <a:t>House Number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>
                          <a:effectLst/>
                        </a:rPr>
                        <a:t>City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de-DE" sz="1200" dirty="0" smtClean="0"/>
                        <a:t>Garching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>
                          <a:effectLst/>
                        </a:rPr>
                        <a:t>ZIP Code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de-DE" sz="1200" dirty="0" smtClean="0"/>
                        <a:t>85748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000" dirty="0">
                          <a:effectLst/>
                        </a:rPr>
                        <a:t>Country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Germany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476932" y="5511610"/>
            <a:ext cx="8372100" cy="160578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1596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u="sng" dirty="0" smtClean="0">
                <a:solidFill>
                  <a:schemeClr val="tx1"/>
                </a:solidFill>
              </a:rPr>
              <a:t>Selected Recent Publications: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Scale-Aware </a:t>
            </a:r>
            <a:r>
              <a:rPr lang="en-US" sz="1400" dirty="0">
                <a:solidFill>
                  <a:schemeClr val="tx1"/>
                </a:solidFill>
              </a:rPr>
              <a:t>Navigation of a Low-Cost </a:t>
            </a:r>
            <a:r>
              <a:rPr lang="en-US" sz="1400" dirty="0" err="1">
                <a:solidFill>
                  <a:schemeClr val="tx1"/>
                </a:solidFill>
              </a:rPr>
              <a:t>Quadrocopter</a:t>
            </a:r>
            <a:r>
              <a:rPr lang="en-US" sz="1400" dirty="0">
                <a:solidFill>
                  <a:schemeClr val="tx1"/>
                </a:solidFill>
              </a:rPr>
              <a:t> with a </a:t>
            </a:r>
            <a:r>
              <a:rPr lang="en-US" sz="1400" dirty="0" smtClean="0">
                <a:solidFill>
                  <a:schemeClr val="tx1"/>
                </a:solidFill>
              </a:rPr>
              <a:t>Mono-Camera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200" b="0" dirty="0" smtClean="0">
                <a:solidFill>
                  <a:schemeClr val="tx1"/>
                </a:solidFill>
              </a:rPr>
              <a:t>(</a:t>
            </a:r>
            <a:r>
              <a:rPr lang="en-US" sz="1200" b="0" dirty="0">
                <a:solidFill>
                  <a:schemeClr val="tx1"/>
                </a:solidFill>
              </a:rPr>
              <a:t>J. Engel, J. Sturm, D. </a:t>
            </a:r>
            <a:r>
              <a:rPr lang="en-US" sz="1200" b="0" dirty="0" err="1">
                <a:solidFill>
                  <a:schemeClr val="tx1"/>
                </a:solidFill>
              </a:rPr>
              <a:t>Cremers</a:t>
            </a:r>
            <a:r>
              <a:rPr lang="en-US" sz="1200" b="0" dirty="0" smtClean="0">
                <a:solidFill>
                  <a:schemeClr val="tx1"/>
                </a:solidFill>
              </a:rPr>
              <a:t>), RAS ‘14.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Dense </a:t>
            </a:r>
            <a:r>
              <a:rPr lang="de-DE" sz="1400" dirty="0">
                <a:solidFill>
                  <a:schemeClr val="tx1"/>
                </a:solidFill>
              </a:rPr>
              <a:t>Tracking and Mapping with a Quadrocopter</a:t>
            </a:r>
            <a:r>
              <a:rPr lang="de-DE" sz="1400" b="0" dirty="0">
                <a:solidFill>
                  <a:schemeClr val="tx1"/>
                </a:solidFill>
              </a:rPr>
              <a:t> </a:t>
            </a:r>
            <a:r>
              <a:rPr lang="de-DE" sz="1200" b="0" dirty="0" smtClean="0">
                <a:solidFill>
                  <a:schemeClr val="tx1"/>
                </a:solidFill>
              </a:rPr>
              <a:t>(</a:t>
            </a:r>
            <a:r>
              <a:rPr lang="de-DE" sz="1200" b="0" dirty="0">
                <a:solidFill>
                  <a:schemeClr val="tx1"/>
                </a:solidFill>
              </a:rPr>
              <a:t>J. Sturm, E. Bylow, F. Kahl, D. </a:t>
            </a:r>
            <a:r>
              <a:rPr lang="de-DE" sz="1200" b="0" dirty="0" smtClean="0">
                <a:solidFill>
                  <a:schemeClr val="tx1"/>
                </a:solidFill>
              </a:rPr>
              <a:t>Cremers) UAV-g ‘13.</a:t>
            </a:r>
            <a:endParaRPr lang="en-US" sz="1100" b="0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Semi-Dense Visual Odometry for a Monocular Camera</a:t>
            </a:r>
            <a:r>
              <a:rPr lang="de-DE" sz="1400" b="0" dirty="0">
                <a:solidFill>
                  <a:schemeClr val="tx1"/>
                </a:solidFill>
              </a:rPr>
              <a:t> </a:t>
            </a:r>
            <a:r>
              <a:rPr lang="de-DE" sz="1100" b="0" dirty="0">
                <a:solidFill>
                  <a:schemeClr val="tx1"/>
                </a:solidFill>
              </a:rPr>
              <a:t>(J. Engel, J. Sturm, D. Cremers), ICCV </a:t>
            </a:r>
            <a:r>
              <a:rPr lang="de-DE" sz="1100" b="0" dirty="0" smtClean="0">
                <a:solidFill>
                  <a:schemeClr val="tx1"/>
                </a:solidFill>
              </a:rPr>
              <a:t>‘13</a:t>
            </a:r>
            <a:r>
              <a:rPr lang="de-DE" sz="1100" b="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de-DE" sz="1200" b="0" dirty="0" smtClean="0">
              <a:solidFill>
                <a:schemeClr val="tx1"/>
              </a:solidFill>
            </a:endParaRPr>
          </a:p>
          <a:p>
            <a:pPr algn="l"/>
            <a:endParaRPr lang="de-DE" sz="1400" b="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1400" b="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1400" b="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1400" b="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1400" b="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77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5400">
          <a:solidFill>
            <a:srgbClr val="215968"/>
          </a:solidFill>
        </a:ln>
      </a:spPr>
      <a:bodyPr wrap="square" rtlCol="0">
        <a:spAutoFit/>
      </a:bodyPr>
      <a:lstStyle>
        <a:defPPr algn="ctr">
          <a:defRPr sz="28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On-screen Show (4:3)</PresentationFormat>
  <Paragraphs>89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Tema di Office</vt:lpstr>
      <vt:lpstr>PowerPoint Presentation</vt:lpstr>
      <vt:lpstr>Challenge 3 Team name: TUM Flyers</vt:lpstr>
      <vt:lpstr>Challenge 3 Team name: TUM Flyers</vt:lpstr>
      <vt:lpstr>Challenge 3 Team name: TUM Flyers</vt:lpstr>
    </vt:vector>
  </TitlesOfParts>
  <Company>Università degli Studi Federico II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Bruno Siciliano</dc:creator>
  <cp:lastModifiedBy>engelj</cp:lastModifiedBy>
  <cp:revision>89</cp:revision>
  <dcterms:created xsi:type="dcterms:W3CDTF">2013-04-04T07:30:32Z</dcterms:created>
  <dcterms:modified xsi:type="dcterms:W3CDTF">2014-05-03T11:07:13Z</dcterms:modified>
</cp:coreProperties>
</file>