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30238700" cy="46799500"/>
  <p:notesSz cx="6858000" cy="9144000"/>
  <p:defaultTextStyle>
    <a:lvl1pPr defTabSz="4155638">
      <a:defRPr sz="8200">
        <a:latin typeface="Calibri"/>
        <a:ea typeface="Calibri"/>
        <a:cs typeface="Calibri"/>
        <a:sym typeface="Calibri"/>
      </a:defRPr>
    </a:lvl1pPr>
    <a:lvl2pPr indent="2077820" defTabSz="4155638">
      <a:defRPr sz="8200">
        <a:latin typeface="Calibri"/>
        <a:ea typeface="Calibri"/>
        <a:cs typeface="Calibri"/>
        <a:sym typeface="Calibri"/>
      </a:defRPr>
    </a:lvl2pPr>
    <a:lvl3pPr indent="4155638" defTabSz="4155638">
      <a:defRPr sz="8200">
        <a:latin typeface="Calibri"/>
        <a:ea typeface="Calibri"/>
        <a:cs typeface="Calibri"/>
        <a:sym typeface="Calibri"/>
      </a:defRPr>
    </a:lvl3pPr>
    <a:lvl4pPr indent="6233459" defTabSz="4155638">
      <a:defRPr sz="8200">
        <a:latin typeface="Calibri"/>
        <a:ea typeface="Calibri"/>
        <a:cs typeface="Calibri"/>
        <a:sym typeface="Calibri"/>
      </a:defRPr>
    </a:lvl4pPr>
    <a:lvl5pPr indent="8311278" defTabSz="4155638">
      <a:defRPr sz="8200">
        <a:latin typeface="Calibri"/>
        <a:ea typeface="Calibri"/>
        <a:cs typeface="Calibri"/>
        <a:sym typeface="Calibri"/>
      </a:defRPr>
    </a:lvl5pPr>
    <a:lvl6pPr indent="10389097" defTabSz="4155638">
      <a:defRPr sz="8200">
        <a:latin typeface="Calibri"/>
        <a:ea typeface="Calibri"/>
        <a:cs typeface="Calibri"/>
        <a:sym typeface="Calibri"/>
      </a:defRPr>
    </a:lvl6pPr>
    <a:lvl7pPr indent="12466918" defTabSz="4155638">
      <a:defRPr sz="8200">
        <a:latin typeface="Calibri"/>
        <a:ea typeface="Calibri"/>
        <a:cs typeface="Calibri"/>
        <a:sym typeface="Calibri"/>
      </a:defRPr>
    </a:lvl7pPr>
    <a:lvl8pPr indent="14544738" defTabSz="4155638">
      <a:defRPr sz="8200">
        <a:latin typeface="Calibri"/>
        <a:ea typeface="Calibri"/>
        <a:cs typeface="Calibri"/>
        <a:sym typeface="Calibri"/>
      </a:defRPr>
    </a:lvl8pPr>
    <a:lvl9pPr indent="16622557" defTabSz="4155638">
      <a:defRPr sz="8200"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66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D2DC"/>
          </a:solidFill>
        </a:fill>
      </a:tcStyle>
    </a:wholeTbl>
    <a:band2H>
      <a:tcTxStyle/>
      <a:tcStyle>
        <a:tcBdr/>
        <a:fill>
          <a:solidFill>
            <a:srgbClr val="E7EAEE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2649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2649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326496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649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26496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00" autoAdjust="0"/>
  </p:normalViewPr>
  <p:slideViewPr>
    <p:cSldViewPr snapToGrid="0">
      <p:cViewPr>
        <p:scale>
          <a:sx n="50" d="100"/>
          <a:sy n="50" d="100"/>
        </p:scale>
        <p:origin x="-581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52" name="Shape 5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72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Book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2320925" y="685800"/>
            <a:ext cx="221615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4278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1" y="-19239"/>
            <a:ext cx="30243464" cy="3625416"/>
          </a:xfrm>
          <a:prstGeom prst="rect">
            <a:avLst/>
          </a:prstGeom>
          <a:solidFill>
            <a:srgbClr val="32649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8" name="image2.png" descr="http://cvpr/_media/style/css/drawing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2070" y="-19239"/>
            <a:ext cx="20666368" cy="337356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3690349" y="441122"/>
            <a:ext cx="22556582" cy="2493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800" b="1">
                <a:solidFill>
                  <a:srgbClr val="FFFFFF"/>
                </a:solidFill>
              </a:rPr>
              <a:t>Title Text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-66699" y="215683"/>
            <a:ext cx="6399668" cy="3056132"/>
            <a:chOff x="-66699" y="215683"/>
            <a:chExt cx="6399668" cy="3056132"/>
          </a:xfrm>
        </p:grpSpPr>
        <p:pic>
          <p:nvPicPr>
            <p:cNvPr id="11" name="image3.png" descr="http://cvpr/lib/tpl/inf9/tumlogo.png"/>
            <p:cNvPicPr/>
            <p:nvPr/>
          </p:nvPicPr>
          <p:blipFill>
            <a:blip r:embed="rId3">
              <a:extLst/>
            </a:blip>
            <a:srcRect l="2173" t="19309" r="87594" b="42377"/>
            <a:stretch>
              <a:fillRect/>
            </a:stretch>
          </p:blipFill>
          <p:spPr>
            <a:xfrm>
              <a:off x="289397" y="215683"/>
              <a:ext cx="3633009" cy="2220549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2" name="Shape 12"/>
            <p:cNvSpPr/>
            <p:nvPr/>
          </p:nvSpPr>
          <p:spPr>
            <a:xfrm>
              <a:off x="-66699" y="2635366"/>
              <a:ext cx="6399668" cy="63644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63687" tIns="63687" rIns="63687" bIns="63687">
              <a:spAutoFit/>
            </a:bodyPr>
            <a:lstStyle>
              <a:lvl1pPr algn="r">
                <a:defRPr sz="3300">
                  <a:solidFill>
                    <a:srgbClr val="FFFFFF"/>
                  </a:solidFill>
                  <a:latin typeface="TUM Neue Helvetica 55 Regular"/>
                  <a:ea typeface="TUM Neue Helvetica 55 Regular"/>
                  <a:cs typeface="TUM Neue Helvetica 55 Regular"/>
                  <a:sym typeface="TUM Neue Helvetica 55 Regular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3300" dirty="0">
                  <a:solidFill>
                    <a:srgbClr val="FFFFFF"/>
                  </a:solidFill>
                </a:rPr>
                <a:t>Technische Universität München</a:t>
              </a:r>
            </a:p>
          </p:txBody>
        </p:sp>
      </p:grp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175205" y="2529868"/>
            <a:ext cx="15586870" cy="7625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900"/>
              </a:spcBef>
              <a:buClrTx/>
              <a:buSzTx/>
              <a:buFontTx/>
              <a:buNone/>
              <a:defRPr sz="3900" b="1">
                <a:solidFill>
                  <a:srgbClr val="FFFFFF"/>
                </a:solidFill>
              </a:defRPr>
            </a:lvl1pPr>
            <a:lvl2pPr marL="2329793" indent="-251974" algn="ctr">
              <a:spcBef>
                <a:spcPts val="900"/>
              </a:spcBef>
              <a:buClrTx/>
              <a:buFontTx/>
              <a:defRPr sz="3900" b="1">
                <a:solidFill>
                  <a:srgbClr val="FFFFFF"/>
                </a:solidFill>
              </a:defRPr>
            </a:lvl2pPr>
            <a:lvl3pPr marL="4357218" indent="-201579" algn="ctr">
              <a:spcBef>
                <a:spcPts val="900"/>
              </a:spcBef>
              <a:buClrTx/>
              <a:buFontTx/>
              <a:defRPr sz="3900" b="1">
                <a:solidFill>
                  <a:srgbClr val="FFFFFF"/>
                </a:solidFill>
              </a:defRPr>
            </a:lvl3pPr>
            <a:lvl4pPr marL="6435038" indent="-201579" algn="ctr">
              <a:spcBef>
                <a:spcPts val="900"/>
              </a:spcBef>
              <a:buClrTx/>
              <a:buFontTx/>
              <a:defRPr sz="3900" b="1">
                <a:solidFill>
                  <a:srgbClr val="FFFFFF"/>
                </a:solidFill>
              </a:defRPr>
            </a:lvl4pPr>
            <a:lvl5pPr marL="8512857" indent="-201579" algn="ctr">
              <a:spcBef>
                <a:spcPts val="900"/>
              </a:spcBef>
              <a:buClrTx/>
              <a:buFontTx/>
              <a:defRPr sz="3900" b="1">
                <a:solidFill>
                  <a:srgbClr val="FFFFF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Body Level Five</a:t>
            </a:r>
          </a:p>
        </p:txBody>
      </p:sp>
      <p:pic>
        <p:nvPicPr>
          <p:cNvPr id="14" name="image1.png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9965" y="1364835"/>
            <a:ext cx="6757316" cy="757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5927930" y="32764102"/>
            <a:ext cx="18146079" cy="3867987"/>
          </a:xfrm>
          <a:prstGeom prst="rect">
            <a:avLst/>
          </a:prstGeom>
        </p:spPr>
        <p:txBody>
          <a:bodyPr anchor="b"/>
          <a:lstStyle>
            <a:lvl1pPr algn="l">
              <a:defRPr sz="91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100" b="1">
                <a:solidFill>
                  <a:srgbClr val="326496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5927930" y="36632086"/>
            <a:ext cx="18146079" cy="549318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500"/>
              </a:spcBef>
              <a:buClrTx/>
              <a:buSzTx/>
              <a:buFontTx/>
              <a:buNone/>
              <a:defRPr sz="6400"/>
            </a:lvl1pPr>
            <a:lvl2pPr marL="0" indent="2077820">
              <a:spcBef>
                <a:spcPts val="1500"/>
              </a:spcBef>
              <a:buClrTx/>
              <a:buSzTx/>
              <a:buFontTx/>
              <a:buNone/>
              <a:defRPr sz="6400"/>
            </a:lvl2pPr>
            <a:lvl3pPr marL="0" indent="4155638">
              <a:spcBef>
                <a:spcPts val="1500"/>
              </a:spcBef>
              <a:buClrTx/>
              <a:buSzTx/>
              <a:buFontTx/>
              <a:buNone/>
              <a:defRPr sz="6400"/>
            </a:lvl3pPr>
            <a:lvl4pPr marL="0" indent="6233459">
              <a:spcBef>
                <a:spcPts val="1500"/>
              </a:spcBef>
              <a:buClrTx/>
              <a:buSzTx/>
              <a:buFontTx/>
              <a:buNone/>
              <a:defRPr sz="6400"/>
            </a:lvl4pPr>
            <a:lvl5pPr marL="0" indent="8311278">
              <a:spcBef>
                <a:spcPts val="1500"/>
              </a:spcBef>
              <a:buClrTx/>
              <a:buSzTx/>
              <a:buFontTx/>
              <a:buNone/>
              <a:defRPr sz="6400"/>
            </a:lvl5pPr>
          </a:lstStyle>
          <a:p>
            <a:pPr lvl="0">
              <a:defRPr sz="1800"/>
            </a:pPr>
            <a:r>
              <a:rPr sz="6400"/>
              <a:t>Body Level One</a:t>
            </a:r>
          </a:p>
          <a:p>
            <a:pPr lvl="1">
              <a:defRPr sz="1800"/>
            </a:pPr>
            <a:r>
              <a:rPr sz="6400"/>
              <a:t>Body Level Two</a:t>
            </a:r>
          </a:p>
          <a:p>
            <a:pPr lvl="2">
              <a:defRPr sz="1800"/>
            </a:pPr>
            <a:r>
              <a:rPr sz="6400"/>
              <a:t>Body Level Three</a:t>
            </a:r>
          </a:p>
          <a:p>
            <a:pPr lvl="3">
              <a:defRPr sz="1800"/>
            </a:pPr>
            <a:r>
              <a:rPr sz="6400"/>
              <a:t>Body Level Four</a:t>
            </a:r>
          </a:p>
          <a:p>
            <a:pPr lvl="4">
              <a:defRPr sz="1800"/>
            </a:pPr>
            <a:r>
              <a:rPr sz="6400"/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100" b="1">
                <a:solidFill>
                  <a:srgbClr val="326496"/>
                </a:solidFill>
              </a:rPr>
              <a:t>Title Text</a:t>
            </a:r>
          </a:p>
        </p:txBody>
      </p:sp>
      <p:sp>
        <p:nvSpPr>
          <p:cNvPr id="45" name="Shape 4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500"/>
              <a:t>Body Level One</a:t>
            </a:r>
          </a:p>
          <a:p>
            <a:pPr lvl="1">
              <a:defRPr sz="1800"/>
            </a:pPr>
            <a:r>
              <a:rPr sz="14500"/>
              <a:t>Body Level Two</a:t>
            </a:r>
          </a:p>
          <a:p>
            <a:pPr lvl="2">
              <a:defRPr sz="1800"/>
            </a:pPr>
            <a:r>
              <a:rPr sz="14500"/>
              <a:t>Body Level Three</a:t>
            </a:r>
          </a:p>
          <a:p>
            <a:pPr lvl="3">
              <a:defRPr sz="1800"/>
            </a:pPr>
            <a:r>
              <a:rPr sz="14500"/>
              <a:t>Body Level Four</a:t>
            </a:r>
          </a:p>
          <a:p>
            <a:pPr lvl="4">
              <a:defRPr sz="1800"/>
            </a:pPr>
            <a:r>
              <a:rPr sz="14500"/>
              <a:t>Body Level Five</a:t>
            </a:r>
          </a:p>
        </p:txBody>
      </p:sp>
      <p:sp>
        <p:nvSpPr>
          <p:cNvPr id="46" name="Shape 4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xfrm>
            <a:off x="21926509" y="0"/>
            <a:ext cx="6804781" cy="43685489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100" b="1">
                <a:solidFill>
                  <a:srgbClr val="326496"/>
                </a:solidFill>
              </a:rP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idx="1"/>
          </p:nvPr>
        </p:nvSpPr>
        <p:spPr>
          <a:xfrm>
            <a:off x="1512173" y="1874416"/>
            <a:ext cx="19910281" cy="4492508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500"/>
              <a:t>Body Level One</a:t>
            </a:r>
          </a:p>
          <a:p>
            <a:pPr lvl="1">
              <a:defRPr sz="1800"/>
            </a:pPr>
            <a:r>
              <a:rPr sz="14500"/>
              <a:t>Body Level Two</a:t>
            </a:r>
          </a:p>
          <a:p>
            <a:pPr lvl="2">
              <a:defRPr sz="1800"/>
            </a:pPr>
            <a:r>
              <a:rPr sz="14500"/>
              <a:t>Body Level Three</a:t>
            </a:r>
          </a:p>
          <a:p>
            <a:pPr lvl="3">
              <a:defRPr sz="1800"/>
            </a:pPr>
            <a:r>
              <a:rPr sz="14500"/>
              <a:t>Body Level Four</a:t>
            </a:r>
          </a:p>
          <a:p>
            <a:pPr lvl="4">
              <a:defRPr sz="1800"/>
            </a:pPr>
            <a:r>
              <a:rPr sz="14500"/>
              <a:t>Body Level Five</a:t>
            </a:r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-1" y="-19239"/>
            <a:ext cx="30243464" cy="3625416"/>
          </a:xfrm>
          <a:prstGeom prst="rect">
            <a:avLst/>
          </a:prstGeom>
          <a:solidFill>
            <a:srgbClr val="326496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ctr">
              <a:defRPr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7" name="image1.png" descr="http://cvpr/_media/style/css/image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25984198" y="457876"/>
            <a:ext cx="3844133" cy="2392747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.png" descr="http://cvpr/_media/style/css/drawin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2070" y="-19239"/>
            <a:ext cx="20666368" cy="3373566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9"/>
          <p:cNvSpPr/>
          <p:nvPr userDrawn="1"/>
        </p:nvSpPr>
        <p:spPr>
          <a:xfrm>
            <a:off x="25635322" y="2635366"/>
            <a:ext cx="4541885" cy="5515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63687" tIns="63687" rIns="63687" bIns="63687">
            <a:spAutoFit/>
          </a:bodyPr>
          <a:lstStyle>
            <a:lvl1pPr algn="r">
              <a:defRPr sz="3300">
                <a:solidFill>
                  <a:srgbClr val="FFFFFF"/>
                </a:solidFill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 smtClean="0">
                <a:solidFill>
                  <a:srgbClr val="FFFFFF"/>
                </a:solidFill>
              </a:rPr>
              <a:t>Computer Vision Group</a:t>
            </a:r>
            <a:endParaRPr sz="3300" dirty="0">
              <a:solidFill>
                <a:srgbClr val="FFFFFF"/>
              </a:solidFill>
            </a:endParaRPr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3690349" y="441122"/>
            <a:ext cx="22556582" cy="249345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9800">
                <a:solidFill>
                  <a:srgbClr val="FFFFFF"/>
                </a:solidFill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800" b="1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11" name="image3.png" descr="http://cvpr/lib/tpl/inf9/tumlogo.png"/>
          <p:cNvPicPr/>
          <p:nvPr/>
        </p:nvPicPr>
        <p:blipFill>
          <a:blip r:embed="rId4">
            <a:extLst/>
          </a:blip>
          <a:srcRect l="2173" t="19309" r="87594" b="42377"/>
          <a:stretch>
            <a:fillRect/>
          </a:stretch>
        </p:blipFill>
        <p:spPr>
          <a:xfrm>
            <a:off x="289397" y="215683"/>
            <a:ext cx="3633009" cy="2220549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/>
        </p:nvSpPr>
        <p:spPr>
          <a:xfrm>
            <a:off x="-66699" y="2635366"/>
            <a:ext cx="6399668" cy="636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63687" tIns="63687" rIns="63687" bIns="63687">
            <a:spAutoFit/>
          </a:bodyPr>
          <a:lstStyle>
            <a:lvl1pPr algn="r">
              <a:defRPr sz="3300">
                <a:solidFill>
                  <a:srgbClr val="FFFFFF"/>
                </a:solidFill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300" dirty="0">
                <a:solidFill>
                  <a:srgbClr val="FFFFFF"/>
                </a:solidFill>
              </a:rPr>
              <a:t>Technische Universität München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idx="1"/>
          </p:nvPr>
        </p:nvSpPr>
        <p:spPr>
          <a:xfrm>
            <a:off x="7175205" y="2529868"/>
            <a:ext cx="15586870" cy="76255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900"/>
              </a:spcBef>
              <a:buClrTx/>
              <a:buSzTx/>
              <a:buFontTx/>
              <a:buNone/>
              <a:defRPr sz="3900" b="1">
                <a:solidFill>
                  <a:srgbClr val="FFFFFF"/>
                </a:solidFill>
              </a:defRPr>
            </a:lvl1pPr>
            <a:lvl2pPr marL="2329793" indent="-251974" algn="ctr">
              <a:spcBef>
                <a:spcPts val="900"/>
              </a:spcBef>
              <a:buClrTx/>
              <a:buFontTx/>
              <a:defRPr sz="3900" b="1">
                <a:solidFill>
                  <a:srgbClr val="FFFFFF"/>
                </a:solidFill>
              </a:defRPr>
            </a:lvl2pPr>
            <a:lvl3pPr marL="4357218" indent="-201579" algn="ctr">
              <a:spcBef>
                <a:spcPts val="900"/>
              </a:spcBef>
              <a:buClrTx/>
              <a:buFontTx/>
              <a:defRPr sz="3900" b="1">
                <a:solidFill>
                  <a:srgbClr val="FFFFFF"/>
                </a:solidFill>
              </a:defRPr>
            </a:lvl3pPr>
            <a:lvl4pPr marL="6435038" indent="-201579" algn="ctr">
              <a:spcBef>
                <a:spcPts val="900"/>
              </a:spcBef>
              <a:buClrTx/>
              <a:buFontTx/>
              <a:defRPr sz="3900" b="1">
                <a:solidFill>
                  <a:srgbClr val="FFFFFF"/>
                </a:solidFill>
              </a:defRPr>
            </a:lvl4pPr>
            <a:lvl5pPr marL="8512857" indent="-201579" algn="ctr">
              <a:spcBef>
                <a:spcPts val="900"/>
              </a:spcBef>
              <a:buClrTx/>
              <a:buFontTx/>
              <a:defRPr sz="3900" b="1">
                <a:solidFill>
                  <a:srgbClr val="FFFFFF"/>
                </a:solidFill>
              </a:defRPr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3900" b="1">
                <a:solidFill>
                  <a:srgbClr val="FFFFFF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31993581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>
            <a:spLocks noGrp="1"/>
          </p:cNvSpPr>
          <p:nvPr>
            <p:ph type="title"/>
          </p:nvPr>
        </p:nvSpPr>
        <p:spPr>
          <a:xfrm>
            <a:off x="504057" y="3"/>
            <a:ext cx="29235349" cy="9361167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100" b="1">
                <a:solidFill>
                  <a:srgbClr val="326496"/>
                </a:solidFill>
              </a:rPr>
              <a:t>Title Text</a:t>
            </a:r>
          </a:p>
        </p:txBody>
      </p:sp>
      <p:sp>
        <p:nvSpPr>
          <p:cNvPr id="16" name="Shape 16"/>
          <p:cNvSpPr>
            <a:spLocks noGrp="1"/>
          </p:cNvSpPr>
          <p:nvPr>
            <p:ph type="body" idx="1"/>
          </p:nvPr>
        </p:nvSpPr>
        <p:spPr>
          <a:xfrm>
            <a:off x="1260146" y="9361169"/>
            <a:ext cx="27723173" cy="3743833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500"/>
              <a:t>Body Level One</a:t>
            </a:r>
          </a:p>
          <a:p>
            <a:pPr lvl="1">
              <a:defRPr sz="1800"/>
            </a:pPr>
            <a:r>
              <a:rPr sz="14500"/>
              <a:t>Body Level Two</a:t>
            </a:r>
          </a:p>
          <a:p>
            <a:pPr lvl="2">
              <a:defRPr sz="1800"/>
            </a:pPr>
            <a:r>
              <a:rPr sz="14500"/>
              <a:t>Body Level Three</a:t>
            </a:r>
          </a:p>
          <a:p>
            <a:pPr lvl="3">
              <a:defRPr sz="1800"/>
            </a:pPr>
            <a:r>
              <a:rPr sz="14500"/>
              <a:t>Body Level Four</a:t>
            </a:r>
          </a:p>
          <a:p>
            <a:pPr lvl="4">
              <a:defRPr sz="1800"/>
            </a:pPr>
            <a:r>
              <a:rPr sz="14500"/>
              <a:t>Body Level Five</a:t>
            </a:r>
          </a:p>
        </p:txBody>
      </p:sp>
      <p:sp>
        <p:nvSpPr>
          <p:cNvPr id="17" name="Shape 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2389024" y="30077097"/>
            <a:ext cx="25706945" cy="9296163"/>
          </a:xfrm>
          <a:prstGeom prst="rect">
            <a:avLst/>
          </a:prstGeom>
        </p:spPr>
        <p:txBody>
          <a:bodyPr anchor="t"/>
          <a:lstStyle>
            <a:lvl1pPr algn="l">
              <a:defRPr sz="18200" cap="all"/>
            </a:lvl1pPr>
          </a:lstStyle>
          <a:p>
            <a:pPr lvl="0">
              <a:defRPr sz="1800" b="0" cap="none">
                <a:solidFill>
                  <a:srgbClr val="000000"/>
                </a:solidFill>
              </a:defRPr>
            </a:pPr>
            <a:r>
              <a:rPr sz="18200" b="1" cap="all">
                <a:solidFill>
                  <a:srgbClr val="326496"/>
                </a:solidFill>
              </a:rPr>
              <a:t>Title Text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idx="1"/>
          </p:nvPr>
        </p:nvSpPr>
        <p:spPr>
          <a:xfrm>
            <a:off x="2389024" y="19838328"/>
            <a:ext cx="25706945" cy="1023877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100"/>
              </a:spcBef>
              <a:buClrTx/>
              <a:buSzTx/>
              <a:buFontTx/>
              <a:buNone/>
              <a:defRPr sz="9100">
                <a:solidFill>
                  <a:srgbClr val="888888"/>
                </a:solidFill>
              </a:defRPr>
            </a:lvl1pPr>
            <a:lvl2pPr marL="0" indent="2077820">
              <a:spcBef>
                <a:spcPts val="2100"/>
              </a:spcBef>
              <a:buClrTx/>
              <a:buSzTx/>
              <a:buFontTx/>
              <a:buNone/>
              <a:defRPr sz="9100">
                <a:solidFill>
                  <a:srgbClr val="888888"/>
                </a:solidFill>
              </a:defRPr>
            </a:lvl2pPr>
            <a:lvl3pPr marL="0" indent="4155638">
              <a:spcBef>
                <a:spcPts val="2100"/>
              </a:spcBef>
              <a:buClrTx/>
              <a:buSzTx/>
              <a:buFontTx/>
              <a:buNone/>
              <a:defRPr sz="9100">
                <a:solidFill>
                  <a:srgbClr val="888888"/>
                </a:solidFill>
              </a:defRPr>
            </a:lvl3pPr>
            <a:lvl4pPr marL="0" indent="6233459">
              <a:spcBef>
                <a:spcPts val="2100"/>
              </a:spcBef>
              <a:buClrTx/>
              <a:buSzTx/>
              <a:buFontTx/>
              <a:buNone/>
              <a:defRPr sz="9100">
                <a:solidFill>
                  <a:srgbClr val="888888"/>
                </a:solidFill>
              </a:defRPr>
            </a:lvl4pPr>
            <a:lvl5pPr marL="0" indent="8311278">
              <a:spcBef>
                <a:spcPts val="2100"/>
              </a:spcBef>
              <a:buClrTx/>
              <a:buSzTx/>
              <a:buFontTx/>
              <a:buNone/>
              <a:defRPr sz="9100">
                <a:solidFill>
                  <a:srgbClr val="888888"/>
                </a:solidFill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91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91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91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91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91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21" name="Shape 2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504057" y="0"/>
            <a:ext cx="29235349" cy="936117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100" b="1">
                <a:solidFill>
                  <a:srgbClr val="326496"/>
                </a:solidFill>
              </a:rPr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512173" y="10921375"/>
            <a:ext cx="13357532" cy="35878127"/>
          </a:xfrm>
          <a:prstGeom prst="rect">
            <a:avLst/>
          </a:prstGeom>
        </p:spPr>
        <p:txBody>
          <a:bodyPr/>
          <a:lstStyle>
            <a:lvl1pPr>
              <a:spcBef>
                <a:spcPts val="3000"/>
              </a:spcBef>
              <a:defRPr sz="12700"/>
            </a:lvl1pPr>
            <a:lvl2pPr marL="3590909" indent="-1513090">
              <a:spcBef>
                <a:spcPts val="3000"/>
              </a:spcBef>
              <a:defRPr sz="12700"/>
            </a:lvl2pPr>
            <a:lvl3pPr marL="5605547" indent="-1449908">
              <a:spcBef>
                <a:spcPts val="3000"/>
              </a:spcBef>
              <a:defRPr sz="12700"/>
            </a:lvl3pPr>
            <a:lvl4pPr marL="7842504" indent="-1609045">
              <a:spcBef>
                <a:spcPts val="3000"/>
              </a:spcBef>
              <a:defRPr sz="12700"/>
            </a:lvl4pPr>
            <a:lvl5pPr marL="9920323" indent="-1609045">
              <a:spcBef>
                <a:spcPts val="3000"/>
              </a:spcBef>
              <a:defRPr sz="12700"/>
            </a:lvl5pPr>
          </a:lstStyle>
          <a:p>
            <a:pPr lvl="0">
              <a:defRPr sz="1800"/>
            </a:pPr>
            <a:r>
              <a:rPr sz="12700"/>
              <a:t>Body Level One</a:t>
            </a:r>
          </a:p>
          <a:p>
            <a:pPr lvl="1">
              <a:defRPr sz="1800"/>
            </a:pPr>
            <a:r>
              <a:rPr sz="12700"/>
              <a:t>Body Level Two</a:t>
            </a:r>
          </a:p>
          <a:p>
            <a:pPr lvl="2">
              <a:defRPr sz="1800"/>
            </a:pPr>
            <a:r>
              <a:rPr sz="12700"/>
              <a:t>Body Level Three</a:t>
            </a:r>
          </a:p>
          <a:p>
            <a:pPr lvl="3">
              <a:defRPr sz="1800"/>
            </a:pPr>
            <a:r>
              <a:rPr sz="12700"/>
              <a:t>Body Level Four</a:t>
            </a:r>
          </a:p>
          <a:p>
            <a:pPr lvl="4">
              <a:defRPr sz="1800"/>
            </a:pPr>
            <a:r>
              <a:rPr sz="12700"/>
              <a:t>Body Level Five</a:t>
            </a:r>
          </a:p>
        </p:txBody>
      </p: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xfrm>
            <a:off x="504057" y="845412"/>
            <a:ext cx="29235349" cy="7670350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100" b="1">
                <a:solidFill>
                  <a:srgbClr val="326496"/>
                </a:solidFill>
              </a:rPr>
              <a:t>Title Text</a:t>
            </a:r>
          </a:p>
        </p:txBody>
      </p:sp>
      <p:sp>
        <p:nvSpPr>
          <p:cNvPr id="28" name="Shape 28"/>
          <p:cNvSpPr>
            <a:spLocks noGrp="1"/>
          </p:cNvSpPr>
          <p:nvPr>
            <p:ph type="body" idx="1"/>
          </p:nvPr>
        </p:nvSpPr>
        <p:spPr>
          <a:xfrm>
            <a:off x="1512176" y="8515760"/>
            <a:ext cx="13362782" cy="632776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2600"/>
              </a:spcBef>
              <a:buClrTx/>
              <a:buSzTx/>
              <a:buFontTx/>
              <a:buNone/>
              <a:defRPr sz="10900" b="1"/>
            </a:lvl1pPr>
            <a:lvl2pPr marL="0" indent="2077820">
              <a:spcBef>
                <a:spcPts val="2600"/>
              </a:spcBef>
              <a:buClrTx/>
              <a:buSzTx/>
              <a:buFontTx/>
              <a:buNone/>
              <a:defRPr sz="10900" b="1"/>
            </a:lvl2pPr>
            <a:lvl3pPr marL="0" indent="4155638">
              <a:spcBef>
                <a:spcPts val="2600"/>
              </a:spcBef>
              <a:buClrTx/>
              <a:buSzTx/>
              <a:buFontTx/>
              <a:buNone/>
              <a:defRPr sz="10900" b="1"/>
            </a:lvl3pPr>
            <a:lvl4pPr marL="0" indent="6233459">
              <a:spcBef>
                <a:spcPts val="2600"/>
              </a:spcBef>
              <a:buClrTx/>
              <a:buSzTx/>
              <a:buFontTx/>
              <a:buNone/>
              <a:defRPr sz="10900" b="1"/>
            </a:lvl4pPr>
            <a:lvl5pPr marL="0" indent="8311278">
              <a:spcBef>
                <a:spcPts val="2600"/>
              </a:spcBef>
              <a:buClrTx/>
              <a:buSzTx/>
              <a:buFontTx/>
              <a:buNone/>
              <a:defRPr sz="10900" b="1"/>
            </a:lvl5pPr>
          </a:lstStyle>
          <a:p>
            <a:pPr lvl="0">
              <a:defRPr sz="1800" b="0"/>
            </a:pPr>
            <a:r>
              <a:rPr sz="10900" b="1"/>
              <a:t>Body Level One</a:t>
            </a:r>
          </a:p>
          <a:p>
            <a:pPr lvl="1">
              <a:defRPr sz="1800" b="0"/>
            </a:pPr>
            <a:r>
              <a:rPr sz="10900" b="1"/>
              <a:t>Body Level Two</a:t>
            </a:r>
          </a:p>
          <a:p>
            <a:pPr lvl="2">
              <a:defRPr sz="1800" b="0"/>
            </a:pPr>
            <a:r>
              <a:rPr sz="10900" b="1"/>
              <a:t>Body Level Three</a:t>
            </a:r>
          </a:p>
          <a:p>
            <a:pPr lvl="3">
              <a:defRPr sz="1800" b="0"/>
            </a:pPr>
            <a:r>
              <a:rPr sz="10900" b="1"/>
              <a:t>Body Level Four</a:t>
            </a:r>
          </a:p>
          <a:p>
            <a:pPr lvl="4">
              <a:defRPr sz="1800" b="0"/>
            </a:pPr>
            <a:r>
              <a:rPr sz="10900" b="1"/>
              <a:t>Body Level Five</a:t>
            </a:r>
          </a:p>
        </p:txBody>
      </p:sp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title"/>
          </p:nvPr>
        </p:nvSpPr>
        <p:spPr>
          <a:xfrm>
            <a:off x="504057" y="0"/>
            <a:ext cx="29235349" cy="9361174"/>
          </a:xfrm>
          <a:prstGeom prst="rect">
            <a:avLst/>
          </a:prstGeom>
        </p:spPr>
        <p:txBody>
          <a:bodyPr/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100" b="1">
                <a:solidFill>
                  <a:srgbClr val="326496"/>
                </a:solidFill>
              </a:rPr>
              <a:t>Title Text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title"/>
          </p:nvPr>
        </p:nvSpPr>
        <p:spPr>
          <a:xfrm>
            <a:off x="1512179" y="0"/>
            <a:ext cx="9949892" cy="9794558"/>
          </a:xfrm>
          <a:prstGeom prst="rect">
            <a:avLst/>
          </a:prstGeom>
        </p:spPr>
        <p:txBody>
          <a:bodyPr anchor="b"/>
          <a:lstStyle>
            <a:lvl1pPr algn="l">
              <a:defRPr sz="9100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9100" b="1">
                <a:solidFill>
                  <a:srgbClr val="326496"/>
                </a:solidFill>
              </a:rPr>
              <a:t>Title Text</a:t>
            </a:r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xfrm>
            <a:off x="11824355" y="1863576"/>
            <a:ext cx="16906941" cy="44935925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14500"/>
              <a:t>Body Level One</a:t>
            </a:r>
          </a:p>
          <a:p>
            <a:pPr lvl="1">
              <a:defRPr sz="1800"/>
            </a:pPr>
            <a:r>
              <a:rPr sz="14500"/>
              <a:t>Body Level Two</a:t>
            </a:r>
          </a:p>
          <a:p>
            <a:pPr lvl="2">
              <a:defRPr sz="1800"/>
            </a:pPr>
            <a:r>
              <a:rPr sz="14500"/>
              <a:t>Body Level Three</a:t>
            </a:r>
          </a:p>
          <a:p>
            <a:pPr lvl="3">
              <a:defRPr sz="1800"/>
            </a:pPr>
            <a:r>
              <a:rPr sz="14500"/>
              <a:t>Body Level Four</a:t>
            </a:r>
          </a:p>
          <a:p>
            <a:pPr lvl="4">
              <a:defRPr sz="1800"/>
            </a:pPr>
            <a:r>
              <a:rPr sz="14500"/>
              <a:t>Body Level Five</a:t>
            </a:r>
          </a:p>
        </p:txBody>
      </p:sp>
      <p:sp>
        <p:nvSpPr>
          <p:cNvPr id="38" name="Shape 3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t>‹Nr.›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04057" y="2"/>
            <a:ext cx="29235349" cy="93611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7783" tIns="207783" rIns="207783" bIns="207783" anchor="ctr">
            <a:norm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100" b="1">
                <a:solidFill>
                  <a:srgbClr val="326496"/>
                </a:solidFill>
              </a:rP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04057" y="9361171"/>
            <a:ext cx="29235349" cy="37438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7783" tIns="207783" rIns="207783" bIns="207783">
            <a:normAutofit/>
          </a:bodyPr>
          <a:lstStyle/>
          <a:p>
            <a:pPr lvl="0">
              <a:defRPr sz="1800"/>
            </a:pPr>
            <a:r>
              <a:rPr sz="14500"/>
              <a:t>Body Level One</a:t>
            </a:r>
          </a:p>
          <a:p>
            <a:pPr lvl="1">
              <a:defRPr sz="1800"/>
            </a:pPr>
            <a:r>
              <a:rPr sz="14500"/>
              <a:t>Body Level Two</a:t>
            </a:r>
          </a:p>
          <a:p>
            <a:pPr lvl="2">
              <a:defRPr sz="1800"/>
            </a:pPr>
            <a:r>
              <a:rPr sz="14500"/>
              <a:t>Body Level Three</a:t>
            </a:r>
          </a:p>
          <a:p>
            <a:pPr lvl="3">
              <a:defRPr sz="1800"/>
            </a:pPr>
            <a:r>
              <a:rPr sz="14500"/>
              <a:t>Body Level Four</a:t>
            </a:r>
          </a:p>
          <a:p>
            <a:pPr lvl="4">
              <a:defRPr sz="1800"/>
            </a:pPr>
            <a:r>
              <a:rPr sz="14500"/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21674481" y="44020255"/>
            <a:ext cx="7056809" cy="1215667"/>
          </a:xfrm>
          <a:prstGeom prst="rect">
            <a:avLst/>
          </a:prstGeom>
          <a:ln w="12700">
            <a:miter lim="400000"/>
          </a:ln>
        </p:spPr>
        <p:txBody>
          <a:bodyPr lIns="207783" tIns="207783" rIns="207783" bIns="207783" anchor="ctr">
            <a:spAutoFit/>
          </a:bodyPr>
          <a:lstStyle>
            <a:lvl1pPr algn="r">
              <a:defRPr sz="54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t>‹Nr.›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spd="med"/>
  <p:txStyles>
    <p:titleStyle>
      <a:lvl1pPr algn="ctr" defTabSz="4155638">
        <a:defRPr sz="20100" b="1">
          <a:solidFill>
            <a:srgbClr val="326496"/>
          </a:solidFill>
          <a:latin typeface="Calibri"/>
          <a:ea typeface="Calibri"/>
          <a:cs typeface="Calibri"/>
          <a:sym typeface="Calibri"/>
        </a:defRPr>
      </a:lvl1pPr>
      <a:lvl2pPr algn="ctr" defTabSz="4155638">
        <a:defRPr sz="20100" b="1">
          <a:solidFill>
            <a:srgbClr val="326496"/>
          </a:solidFill>
          <a:latin typeface="Calibri"/>
          <a:ea typeface="Calibri"/>
          <a:cs typeface="Calibri"/>
          <a:sym typeface="Calibri"/>
        </a:defRPr>
      </a:lvl2pPr>
      <a:lvl3pPr algn="ctr" defTabSz="4155638">
        <a:defRPr sz="20100" b="1">
          <a:solidFill>
            <a:srgbClr val="326496"/>
          </a:solidFill>
          <a:latin typeface="Calibri"/>
          <a:ea typeface="Calibri"/>
          <a:cs typeface="Calibri"/>
          <a:sym typeface="Calibri"/>
        </a:defRPr>
      </a:lvl3pPr>
      <a:lvl4pPr algn="ctr" defTabSz="4155638">
        <a:defRPr sz="20100" b="1">
          <a:solidFill>
            <a:srgbClr val="326496"/>
          </a:solidFill>
          <a:latin typeface="Calibri"/>
          <a:ea typeface="Calibri"/>
          <a:cs typeface="Calibri"/>
          <a:sym typeface="Calibri"/>
        </a:defRPr>
      </a:lvl4pPr>
      <a:lvl5pPr algn="ctr" defTabSz="4155638">
        <a:defRPr sz="20100" b="1">
          <a:solidFill>
            <a:srgbClr val="326496"/>
          </a:solidFill>
          <a:latin typeface="Calibri"/>
          <a:ea typeface="Calibri"/>
          <a:cs typeface="Calibri"/>
          <a:sym typeface="Calibri"/>
        </a:defRPr>
      </a:lvl5pPr>
      <a:lvl6pPr algn="ctr" defTabSz="4155638">
        <a:defRPr sz="20100" b="1">
          <a:solidFill>
            <a:srgbClr val="326496"/>
          </a:solidFill>
          <a:latin typeface="Calibri"/>
          <a:ea typeface="Calibri"/>
          <a:cs typeface="Calibri"/>
          <a:sym typeface="Calibri"/>
        </a:defRPr>
      </a:lvl6pPr>
      <a:lvl7pPr algn="ctr" defTabSz="4155638">
        <a:defRPr sz="20100" b="1">
          <a:solidFill>
            <a:srgbClr val="326496"/>
          </a:solidFill>
          <a:latin typeface="Calibri"/>
          <a:ea typeface="Calibri"/>
          <a:cs typeface="Calibri"/>
          <a:sym typeface="Calibri"/>
        </a:defRPr>
      </a:lvl7pPr>
      <a:lvl8pPr algn="ctr" defTabSz="4155638">
        <a:defRPr sz="20100" b="1">
          <a:solidFill>
            <a:srgbClr val="326496"/>
          </a:solidFill>
          <a:latin typeface="Calibri"/>
          <a:ea typeface="Calibri"/>
          <a:cs typeface="Calibri"/>
          <a:sym typeface="Calibri"/>
        </a:defRPr>
      </a:lvl8pPr>
      <a:lvl9pPr algn="ctr" defTabSz="4155638">
        <a:defRPr sz="20100" b="1">
          <a:solidFill>
            <a:srgbClr val="326496"/>
          </a:solidFill>
          <a:latin typeface="Calibri"/>
          <a:ea typeface="Calibri"/>
          <a:cs typeface="Calibri"/>
          <a:sym typeface="Calibri"/>
        </a:defRPr>
      </a:lvl9pPr>
    </p:titleStyle>
    <p:bodyStyle>
      <a:lvl1pPr marL="1558363" indent="-1558363" defTabSz="4155638">
        <a:spcBef>
          <a:spcPts val="3400"/>
        </a:spcBef>
        <a:buClr>
          <a:srgbClr val="960000"/>
        </a:buClr>
        <a:buSzPct val="100000"/>
        <a:buFont typeface="Wingdings"/>
        <a:buChar char="▪"/>
        <a:defRPr sz="14500">
          <a:latin typeface="Calibri"/>
          <a:ea typeface="Calibri"/>
          <a:cs typeface="Calibri"/>
          <a:sym typeface="Calibri"/>
        </a:defRPr>
      </a:lvl1pPr>
      <a:lvl2pPr marL="3560514" indent="-1482695" defTabSz="4155638">
        <a:spcBef>
          <a:spcPts val="3400"/>
        </a:spcBef>
        <a:buClr>
          <a:srgbClr val="960000"/>
        </a:buClr>
        <a:buSzPct val="100000"/>
        <a:buFont typeface="Wingdings"/>
        <a:buChar char="▪"/>
        <a:defRPr sz="14500">
          <a:latin typeface="Calibri"/>
          <a:ea typeface="Calibri"/>
          <a:cs typeface="Calibri"/>
          <a:sym typeface="Calibri"/>
        </a:defRPr>
      </a:lvl2pPr>
      <a:lvl3pPr marL="5537676" indent="-1382037" defTabSz="4155638">
        <a:spcBef>
          <a:spcPts val="3400"/>
        </a:spcBef>
        <a:buClr>
          <a:srgbClr val="960000"/>
        </a:buClr>
        <a:buSzPct val="100000"/>
        <a:buFont typeface="Wingdings"/>
        <a:buChar char="▪"/>
        <a:defRPr sz="14500">
          <a:latin typeface="Calibri"/>
          <a:ea typeface="Calibri"/>
          <a:cs typeface="Calibri"/>
          <a:sym typeface="Calibri"/>
        </a:defRPr>
      </a:lvl3pPr>
      <a:lvl4pPr marL="7888866" indent="-1655407" defTabSz="4155638">
        <a:spcBef>
          <a:spcPts val="3400"/>
        </a:spcBef>
        <a:buClr>
          <a:srgbClr val="960000"/>
        </a:buClr>
        <a:buSzPct val="100000"/>
        <a:buFont typeface="Wingdings"/>
        <a:buChar char="▪"/>
        <a:defRPr sz="14500">
          <a:latin typeface="Calibri"/>
          <a:ea typeface="Calibri"/>
          <a:cs typeface="Calibri"/>
          <a:sym typeface="Calibri"/>
        </a:defRPr>
      </a:lvl4pPr>
      <a:lvl5pPr marL="9966685" indent="-1655407" defTabSz="4155638">
        <a:spcBef>
          <a:spcPts val="3400"/>
        </a:spcBef>
        <a:buClr>
          <a:srgbClr val="960000"/>
        </a:buClr>
        <a:buSzPct val="100000"/>
        <a:buFont typeface="Wingdings"/>
        <a:buChar char="▪"/>
        <a:defRPr sz="14500">
          <a:latin typeface="Calibri"/>
          <a:ea typeface="Calibri"/>
          <a:cs typeface="Calibri"/>
          <a:sym typeface="Calibri"/>
        </a:defRPr>
      </a:lvl5pPr>
      <a:lvl6pPr marL="12044505" indent="-1655407" defTabSz="4155638">
        <a:spcBef>
          <a:spcPts val="3400"/>
        </a:spcBef>
        <a:buClr>
          <a:srgbClr val="960000"/>
        </a:buClr>
        <a:buSzPct val="100000"/>
        <a:buFont typeface="Wingdings"/>
        <a:buChar char="•"/>
        <a:defRPr sz="14500">
          <a:latin typeface="Calibri"/>
          <a:ea typeface="Calibri"/>
          <a:cs typeface="Calibri"/>
          <a:sym typeface="Calibri"/>
        </a:defRPr>
      </a:lvl6pPr>
      <a:lvl7pPr marL="14122325" indent="-1655408" defTabSz="4155638">
        <a:spcBef>
          <a:spcPts val="3400"/>
        </a:spcBef>
        <a:buClr>
          <a:srgbClr val="960000"/>
        </a:buClr>
        <a:buSzPct val="100000"/>
        <a:buFont typeface="Wingdings"/>
        <a:buChar char="•"/>
        <a:defRPr sz="14500">
          <a:latin typeface="Calibri"/>
          <a:ea typeface="Calibri"/>
          <a:cs typeface="Calibri"/>
          <a:sym typeface="Calibri"/>
        </a:defRPr>
      </a:lvl7pPr>
      <a:lvl8pPr marL="16200142" indent="-1655405" defTabSz="4155638">
        <a:spcBef>
          <a:spcPts val="3400"/>
        </a:spcBef>
        <a:buClr>
          <a:srgbClr val="960000"/>
        </a:buClr>
        <a:buSzPct val="100000"/>
        <a:buFont typeface="Wingdings"/>
        <a:buChar char="•"/>
        <a:defRPr sz="14500">
          <a:latin typeface="Calibri"/>
          <a:ea typeface="Calibri"/>
          <a:cs typeface="Calibri"/>
          <a:sym typeface="Calibri"/>
        </a:defRPr>
      </a:lvl8pPr>
      <a:lvl9pPr marL="18277963" indent="-1655405" defTabSz="4155638">
        <a:spcBef>
          <a:spcPts val="3400"/>
        </a:spcBef>
        <a:buClr>
          <a:srgbClr val="960000"/>
        </a:buClr>
        <a:buSzPct val="100000"/>
        <a:buFont typeface="Wingdings"/>
        <a:buChar char="•"/>
        <a:defRPr sz="14500">
          <a:latin typeface="Calibri"/>
          <a:ea typeface="Calibri"/>
          <a:cs typeface="Calibri"/>
          <a:sym typeface="Calibri"/>
        </a:defRPr>
      </a:lvl9pPr>
    </p:bodyStyle>
    <p:otherStyle>
      <a:lvl1pPr algn="r" defTabSz="4155638">
        <a:defRPr sz="54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077820" algn="r" defTabSz="4155638">
        <a:defRPr sz="54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155638" algn="r" defTabSz="4155638">
        <a:defRPr sz="54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233459" algn="r" defTabSz="4155638">
        <a:defRPr sz="54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8311278" algn="r" defTabSz="4155638">
        <a:defRPr sz="54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0389097" algn="r" defTabSz="4155638">
        <a:defRPr sz="54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2466918" algn="r" defTabSz="4155638">
        <a:defRPr sz="54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4544738" algn="r" defTabSz="4155638">
        <a:defRPr sz="54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6622557" algn="r" defTabSz="4155638">
        <a:defRPr sz="54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7.emf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12" Type="http://schemas.openxmlformats.org/officeDocument/2006/relationships/oleObject" Target="../embeddings/oleObject2.bin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11" Type="http://schemas.openxmlformats.org/officeDocument/2006/relationships/image" Target="../media/image6.emf"/><Relationship Id="rId5" Type="http://schemas.openxmlformats.org/officeDocument/2006/relationships/package" Target="../embeddings/Microsoft_PowerPoint-Pr_sentation1.pptx"/><Relationship Id="rId15" Type="http://schemas.openxmlformats.org/officeDocument/2006/relationships/image" Target="../media/image12.emf"/><Relationship Id="rId10" Type="http://schemas.openxmlformats.org/officeDocument/2006/relationships/oleObject" Target="../embeddings/oleObject1.bin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54"/>
          <p:cNvSpPr txBox="1">
            <a:spLocks/>
          </p:cNvSpPr>
          <p:nvPr/>
        </p:nvSpPr>
        <p:spPr>
          <a:xfrm>
            <a:off x="565398" y="33258768"/>
            <a:ext cx="29133305" cy="12625080"/>
          </a:xfrm>
          <a:prstGeom prst="rect">
            <a:avLst/>
          </a:prstGeom>
          <a:solidFill>
            <a:srgbClr val="FFFFFF"/>
          </a:solidFill>
          <a:ln w="25400">
            <a:solidFill>
              <a:srgbClr val="346692"/>
            </a:solidFill>
            <a:bevel/>
          </a:ln>
          <a:effectLst>
            <a:outerShdw blurRad="152400" dist="17587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1600" tIns="201600" rIns="201600" bIns="201600" anchor="t">
            <a:normAutofit/>
          </a:bodyPr>
          <a:lstStyle>
            <a:lvl1pPr marL="0" indent="0" algn="ctr" defTabSz="4155638">
              <a:spcBef>
                <a:spcPts val="900"/>
              </a:spcBef>
              <a:buClrTx/>
              <a:buSzTx/>
              <a:buFontTx/>
              <a:buNone/>
              <a:defRPr sz="3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2329793" indent="-251974" algn="ctr" defTabSz="4155638">
              <a:spcBef>
                <a:spcPts val="900"/>
              </a:spcBef>
              <a:buClrTx/>
              <a:buSzPct val="100000"/>
              <a:buFontTx/>
              <a:buChar char="▪"/>
              <a:defRPr sz="3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4357218" indent="-201579" algn="ctr" defTabSz="4155638">
              <a:spcBef>
                <a:spcPts val="900"/>
              </a:spcBef>
              <a:buClrTx/>
              <a:buSzPct val="100000"/>
              <a:buFontTx/>
              <a:buChar char="▪"/>
              <a:defRPr sz="3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6435038" indent="-201579" algn="ctr" defTabSz="4155638">
              <a:spcBef>
                <a:spcPts val="900"/>
              </a:spcBef>
              <a:buClrTx/>
              <a:buSzPct val="100000"/>
              <a:buFontTx/>
              <a:buChar char="▪"/>
              <a:defRPr sz="3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8512857" indent="-201579" algn="ctr" defTabSz="4155638">
              <a:spcBef>
                <a:spcPts val="900"/>
              </a:spcBef>
              <a:buClrTx/>
              <a:buSzPct val="100000"/>
              <a:buFontTx/>
              <a:buChar char="▪"/>
              <a:defRPr sz="39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2044505" indent="-1655407" defTabSz="4155638">
              <a:spcBef>
                <a:spcPts val="3400"/>
              </a:spcBef>
              <a:buClr>
                <a:srgbClr val="960000"/>
              </a:buClr>
              <a:buSzPct val="100000"/>
              <a:buFont typeface="Wingdings"/>
              <a:buChar char="•"/>
              <a:defRPr sz="14500">
                <a:latin typeface="Calibri"/>
                <a:ea typeface="Calibri"/>
                <a:cs typeface="Calibri"/>
                <a:sym typeface="Calibri"/>
              </a:defRPr>
            </a:lvl6pPr>
            <a:lvl7pPr marL="14122325" indent="-1655408" defTabSz="4155638">
              <a:spcBef>
                <a:spcPts val="3400"/>
              </a:spcBef>
              <a:buClr>
                <a:srgbClr val="960000"/>
              </a:buClr>
              <a:buSzPct val="100000"/>
              <a:buFont typeface="Wingdings"/>
              <a:buChar char="•"/>
              <a:defRPr sz="14500">
                <a:latin typeface="Calibri"/>
                <a:ea typeface="Calibri"/>
                <a:cs typeface="Calibri"/>
                <a:sym typeface="Calibri"/>
              </a:defRPr>
            </a:lvl7pPr>
            <a:lvl8pPr marL="16200142" indent="-1655405" defTabSz="4155638">
              <a:spcBef>
                <a:spcPts val="3400"/>
              </a:spcBef>
              <a:buClr>
                <a:srgbClr val="960000"/>
              </a:buClr>
              <a:buSzPct val="100000"/>
              <a:buFont typeface="Wingdings"/>
              <a:buChar char="•"/>
              <a:defRPr sz="14500">
                <a:latin typeface="Calibri"/>
                <a:ea typeface="Calibri"/>
                <a:cs typeface="Calibri"/>
                <a:sym typeface="Calibri"/>
              </a:defRPr>
            </a:lvl8pPr>
            <a:lvl9pPr marL="18277963" indent="-1655405" defTabSz="4155638">
              <a:spcBef>
                <a:spcPts val="3400"/>
              </a:spcBef>
              <a:buClr>
                <a:srgbClr val="960000"/>
              </a:buClr>
              <a:buSzPct val="100000"/>
              <a:buFont typeface="Wingdings"/>
              <a:buChar char="•"/>
              <a:defRPr sz="145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26800" lvl="1" indent="0" algn="l" defTabSz="4114082">
              <a:spcBef>
                <a:spcPts val="1900"/>
              </a:spcBef>
              <a:buFontTx/>
              <a:buNone/>
              <a:defRPr sz="1800" b="0">
                <a:solidFill>
                  <a:srgbClr val="000000"/>
                </a:solidFill>
              </a:defRPr>
            </a:pPr>
            <a:endParaRPr lang="en-US" sz="4800" b="0" dirty="0">
              <a:solidFill>
                <a:srgbClr val="000000"/>
              </a:solidFill>
              <a:latin typeface="TUM Neue Helvetica 75 Bold"/>
              <a:ea typeface="TUM Neue Helvetica 75 Bold"/>
              <a:cs typeface="TUM Neue Helvetica 75 Bold"/>
              <a:sym typeface="TUM Neue Helvetica 75 Bold"/>
            </a:endParaRPr>
          </a:p>
        </p:txBody>
      </p:sp>
      <p:sp>
        <p:nvSpPr>
          <p:cNvPr id="84" name="Shape 84"/>
          <p:cNvSpPr/>
          <p:nvPr/>
        </p:nvSpPr>
        <p:spPr>
          <a:xfrm>
            <a:off x="565398" y="14091114"/>
            <a:ext cx="29133304" cy="18592824"/>
          </a:xfrm>
          <a:prstGeom prst="rect">
            <a:avLst/>
          </a:prstGeom>
          <a:solidFill>
            <a:srgbClr val="FFFFFF"/>
          </a:solidFill>
          <a:ln w="25400">
            <a:solidFill>
              <a:srgbClr val="346692"/>
            </a:solidFill>
          </a:ln>
          <a:effectLst>
            <a:outerShdw blurRad="152400" dist="175870" dir="5400000" rotWithShape="0">
              <a:srgbClr val="000000">
                <a:alpha val="38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203200" tIns="203200" rIns="13284000" bIns="203200">
            <a:normAutofit/>
          </a:bodyPr>
          <a:lstStyle/>
          <a:p>
            <a:pPr marL="226800" lvl="0" defTabSz="4114082">
              <a:spcBef>
                <a:spcPts val="2300"/>
              </a:spcBef>
              <a:defRPr sz="1800"/>
            </a:pPr>
            <a:r>
              <a:rPr lang="en-US" sz="8000" dirty="0" smtClean="0">
                <a:solidFill>
                  <a:srgbClr val="196794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Model-based Tracking</a:t>
            </a:r>
            <a:endParaRPr lang="en-US" sz="9600" dirty="0" smtClean="0">
              <a:solidFill>
                <a:srgbClr val="196794"/>
              </a:solidFill>
              <a:latin typeface="TUM Neue Helvetica 75 Bold"/>
              <a:ea typeface="TUM Neue Helvetica 75 Bold"/>
              <a:cs typeface="TUM Neue Helvetica 75 Bold"/>
              <a:sym typeface="TUM Neue Helvetica 75 Bold"/>
            </a:endParaRPr>
          </a:p>
          <a:p>
            <a:pPr marL="226800" lvl="1" indent="0" defTabSz="4114082">
              <a:spcBef>
                <a:spcPts val="1900"/>
              </a:spcBef>
              <a:buSzPct val="100000"/>
              <a:defRPr sz="1800"/>
            </a:pPr>
            <a:r>
              <a:rPr lang="en-US" sz="4100" dirty="0" smtClean="0"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rPr>
              <a:t>We use a  model-based tracking approach with a generative observation model to relate the tracked position to the observation over time and a temporal model for tracking stability [1,2]. While our Motion model is standard, the observation model for raw </a:t>
            </a:r>
            <a:r>
              <a:rPr lang="en-US" sz="4100" dirty="0" err="1" smtClean="0"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rPr>
              <a:t>ToF</a:t>
            </a:r>
            <a:r>
              <a:rPr lang="en-US" sz="4100" dirty="0" smtClean="0"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rPr>
              <a:t> capture is a novel contribution:</a:t>
            </a:r>
          </a:p>
          <a:p>
            <a:pPr lvl="1" indent="226313" defTabSz="4114082">
              <a:spcBef>
                <a:spcPts val="2500"/>
              </a:spcBef>
              <a:defRPr sz="1800"/>
            </a:pPr>
            <a:r>
              <a:rPr lang="en-US" sz="6000" dirty="0" smtClean="0">
                <a:solidFill>
                  <a:srgbClr val="326496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Observation </a:t>
            </a:r>
            <a:r>
              <a:rPr lang="en-US" sz="6000" dirty="0">
                <a:solidFill>
                  <a:srgbClr val="326496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Model</a:t>
            </a:r>
          </a:p>
          <a:p>
            <a:pPr marL="226800" lvl="1" indent="0" defTabSz="4114082">
              <a:spcBef>
                <a:spcPts val="1900"/>
              </a:spcBef>
              <a:buSzPct val="100000"/>
              <a:defRPr sz="1800"/>
            </a:pPr>
            <a:r>
              <a:rPr lang="en-US" sz="4100" dirty="0" smtClean="0"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rPr>
              <a:t>We propose an observation model which removes the dependence on a </a:t>
            </a:r>
            <a:r>
              <a:rPr lang="en-US" sz="4100" dirty="0" err="1" smtClean="0"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rPr>
              <a:t>ToF</a:t>
            </a:r>
            <a:r>
              <a:rPr lang="en-US" sz="4100" dirty="0" smtClean="0"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rPr>
              <a:t> depth reconstruction and instead compute observation likelihoods directly against the raw </a:t>
            </a:r>
            <a:r>
              <a:rPr lang="en-US" sz="4100" dirty="0" err="1" smtClean="0"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rPr>
              <a:t>ToF</a:t>
            </a:r>
            <a:r>
              <a:rPr lang="en-US" sz="4100" dirty="0" smtClean="0">
                <a:latin typeface="TUM Neue Helvetica 55 Regular"/>
                <a:ea typeface="TUM Neue Helvetica 55 Regular"/>
                <a:cs typeface="TUM Neue Helvetica 55 Regular"/>
                <a:sym typeface="TUM Neue Helvetica 55 Regular"/>
              </a:rPr>
              <a:t> captures:</a:t>
            </a:r>
          </a:p>
          <a:p>
            <a:pPr marL="226800" lvl="1" indent="0" defTabSz="4114082">
              <a:spcBef>
                <a:spcPts val="1900"/>
              </a:spcBef>
              <a:buSzPct val="100000"/>
              <a:defRPr sz="1800"/>
            </a:pPr>
            <a:endParaRPr lang="en-US" sz="4100" dirty="0" smtClean="0">
              <a:latin typeface="TUM Neue Helvetica 55 Regular"/>
              <a:ea typeface="TUM Neue Helvetica 55 Regular"/>
              <a:cs typeface="TUM Neue Helvetica 55 Regular"/>
              <a:sym typeface="TUM Neue Helvetica 55 Regular"/>
            </a:endParaRP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552697" y="4059596"/>
            <a:ext cx="29133305" cy="9456688"/>
          </a:xfrm>
          <a:prstGeom prst="rect">
            <a:avLst/>
          </a:prstGeom>
          <a:solidFill>
            <a:srgbClr val="FFFFFF"/>
          </a:solidFill>
          <a:ln w="25400">
            <a:solidFill>
              <a:srgbClr val="346692"/>
            </a:solidFill>
            <a:bevel/>
          </a:ln>
          <a:effectLst>
            <a:outerShdw blurRad="152400" dist="175870" dir="5400000" rotWithShape="0">
              <a:srgbClr val="000000">
                <a:alpha val="38000"/>
              </a:srgbClr>
            </a:outerShdw>
          </a:effectLst>
        </p:spPr>
        <p:txBody>
          <a:bodyPr lIns="201600" tIns="201600" rIns="10116000" bIns="201600" anchor="t">
            <a:normAutofit fontScale="85000" lnSpcReduction="20000"/>
          </a:bodyPr>
          <a:lstStyle/>
          <a:p>
            <a:pPr marL="226800" lvl="0" algn="l" defTabSz="4114082">
              <a:spcBef>
                <a:spcPts val="30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9400" dirty="0" smtClean="0">
                <a:solidFill>
                  <a:srgbClr val="326496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Introduction</a:t>
            </a:r>
            <a:endParaRPr lang="en-US" sz="9702" dirty="0" smtClean="0">
              <a:solidFill>
                <a:srgbClr val="960000"/>
              </a:solidFill>
              <a:latin typeface="TUM Neue Helvetica 75 Bold"/>
              <a:ea typeface="TUM Neue Helvetica 75 Bold"/>
              <a:cs typeface="TUM Neue Helvetica 75 Bold"/>
              <a:sym typeface="TUM Neue Helvetica 75 Bold"/>
            </a:endParaRPr>
          </a:p>
          <a:p>
            <a:pPr marL="226800" lvl="1" indent="0" algn="l" defTabSz="4114082">
              <a:spcBef>
                <a:spcPts val="1900"/>
              </a:spcBef>
              <a:buNone/>
              <a:defRPr sz="1800" b="0">
                <a:solidFill>
                  <a:srgbClr val="000000"/>
                </a:solidFill>
              </a:defRPr>
            </a:pP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We </a:t>
            </a:r>
            <a:r>
              <a:rPr lang="en-US" sz="4800" dirty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show how to perform model-based object </a:t>
            </a: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tracking directly on the</a:t>
            </a:r>
            <a:b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</a:b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raw infrared captures of a time-of-flight </a:t>
            </a:r>
            <a:r>
              <a:rPr lang="en-US" sz="4800" dirty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(</a:t>
            </a:r>
            <a:r>
              <a:rPr lang="en-US" sz="4800" dirty="0" err="1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Tof</a:t>
            </a: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) camera.</a:t>
            </a:r>
            <a:endParaRPr lang="en-US" sz="4800" dirty="0">
              <a:latin typeface="TUM Neue Helvetica 75 Bold"/>
              <a:ea typeface="TUM Neue Helvetica 75 Bold"/>
              <a:cs typeface="TUM Neue Helvetica 75 Bold"/>
              <a:sym typeface="TUM Neue Helvetica 75 Bold"/>
            </a:endParaRPr>
          </a:p>
          <a:p>
            <a:pPr marL="226800" lvl="1" indent="0" algn="l" defTabSz="4114082">
              <a:spcBef>
                <a:spcPts val="1900"/>
              </a:spcBef>
              <a:buNone/>
              <a:tabLst>
                <a:tab pos="2160000" algn="l"/>
              </a:tabLst>
              <a:defRPr sz="1800" b="0">
                <a:solidFill>
                  <a:srgbClr val="000000"/>
                </a:solidFill>
              </a:defRPr>
            </a:pP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We </a:t>
            </a:r>
            <a:r>
              <a:rPr lang="en-US" sz="4800" dirty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focus on phase-based </a:t>
            </a: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time-of-flight </a:t>
            </a:r>
            <a:r>
              <a:rPr lang="en-US" sz="4800" dirty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sensing, which reconstructs each </a:t>
            </a: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low frame-rate depth </a:t>
            </a:r>
            <a:r>
              <a:rPr lang="en-US" sz="4800" dirty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image from a set of short exposure `raw' infrared </a:t>
            </a: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captures. These </a:t>
            </a:r>
            <a:r>
              <a:rPr lang="en-US" sz="4800" dirty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raw captures are taken in quick succession near the beginning of each depth frame, and differ in the modulation of their active </a:t>
            </a: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illumination.</a:t>
            </a:r>
          </a:p>
          <a:p>
            <a:pPr marL="226800" lvl="1" indent="0" algn="l" defTabSz="4114082">
              <a:spcBef>
                <a:spcPts val="3000"/>
              </a:spcBef>
              <a:buNone/>
              <a:defRPr sz="1800" b="0">
                <a:solidFill>
                  <a:srgbClr val="000000"/>
                </a:solidFill>
              </a:defRPr>
            </a:pPr>
            <a:r>
              <a:rPr lang="en-US" sz="7100" b="0" dirty="0" smtClean="0">
                <a:solidFill>
                  <a:srgbClr val="326496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Contributions</a:t>
            </a:r>
            <a:endParaRPr lang="en-US" sz="7100" dirty="0" smtClean="0">
              <a:latin typeface="TUM Neue Helvetica 75 Bold"/>
              <a:ea typeface="TUM Neue Helvetica 75 Bold"/>
              <a:cs typeface="TUM Neue Helvetica 75 Bold"/>
              <a:sym typeface="TUM Neue Helvetica 75 Bold"/>
            </a:endParaRPr>
          </a:p>
          <a:p>
            <a:pPr marL="226800" lvl="1" indent="0" algn="l" defTabSz="4114082">
              <a:spcBef>
                <a:spcPts val="1900"/>
              </a:spcBef>
              <a:buNone/>
              <a:defRPr sz="1800" b="0">
                <a:solidFill>
                  <a:srgbClr val="000000"/>
                </a:solidFill>
              </a:defRPr>
            </a:pPr>
            <a:r>
              <a:rPr lang="en-US" sz="4800" dirty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First, we detail how to perform model-based tracking against these raw captures.</a:t>
            </a:r>
          </a:p>
          <a:p>
            <a:pPr marL="226800" lvl="1" indent="0" algn="l" defTabSz="4114082">
              <a:spcBef>
                <a:spcPts val="1900"/>
              </a:spcBef>
              <a:buNone/>
              <a:defRPr sz="1800" b="0">
                <a:solidFill>
                  <a:srgbClr val="000000"/>
                </a:solidFill>
              </a:defRPr>
            </a:pP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Second</a:t>
            </a:r>
            <a:r>
              <a:rPr lang="en-US" sz="4800" dirty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, we show </a:t>
            </a: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that by taking the </a:t>
            </a:r>
            <a:r>
              <a:rPr lang="en-US" sz="4800" dirty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raw captures uniformly in time, we obtain a 10x higher frame-rate, and </a:t>
            </a: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improve </a:t>
            </a:r>
            <a:r>
              <a:rPr lang="en-US" sz="4800" dirty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the ability to track </a:t>
            </a:r>
            <a:r>
              <a:rPr lang="en-US" sz="4800" dirty="0" smtClean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fast-moving objects.</a:t>
            </a:r>
          </a:p>
          <a:p>
            <a:pPr marL="226800" lvl="1" indent="0" algn="l" defTabSz="4114082">
              <a:spcBef>
                <a:spcPts val="1900"/>
              </a:spcBef>
              <a:buNone/>
              <a:defRPr sz="1800" b="0">
                <a:solidFill>
                  <a:srgbClr val="000000"/>
                </a:solidFill>
              </a:defRPr>
            </a:pPr>
            <a:r>
              <a:rPr lang="en-US" sz="4800" dirty="0"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Our method is efficiently implemented on the GPU and allows to track an object with 300 frames per second.</a:t>
            </a:r>
            <a:endParaRPr lang="en-US" sz="4800" dirty="0" smtClean="0">
              <a:latin typeface="TUM Neue Helvetica 75 Bold"/>
              <a:ea typeface="TUM Neue Helvetica 75 Bold"/>
              <a:cs typeface="TUM Neue Helvetica 75 Bold"/>
              <a:sym typeface="TUM Neue Helvetica 75 Bold"/>
            </a:endParaRPr>
          </a:p>
        </p:txBody>
      </p:sp>
      <p:sp>
        <p:nvSpPr>
          <p:cNvPr id="55" name="Shape 55"/>
          <p:cNvSpPr>
            <a:spLocks noGrp="1"/>
          </p:cNvSpPr>
          <p:nvPr>
            <p:ph type="title"/>
          </p:nvPr>
        </p:nvSpPr>
        <p:spPr>
          <a:xfrm>
            <a:off x="7825574" y="236810"/>
            <a:ext cx="14587553" cy="2236808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lvl="0" defTabSz="274320">
              <a:spcBef>
                <a:spcPts val="700"/>
              </a:spcBef>
              <a:defRPr sz="1800" b="0">
                <a:solidFill>
                  <a:srgbClr val="000000"/>
                </a:solidFill>
              </a:defRPr>
            </a:pPr>
            <a:r>
              <a:rPr lang="en-US" sz="6540" dirty="0" smtClean="0">
                <a:solidFill>
                  <a:srgbClr val="FFFFFF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Model-Based Tracking at 300Hz using Raw Time-of-Flight Observations</a:t>
            </a:r>
          </a:p>
        </p:txBody>
      </p:sp>
      <p:sp>
        <p:nvSpPr>
          <p:cNvPr id="56" name="Shape 56"/>
          <p:cNvSpPr/>
          <p:nvPr/>
        </p:nvSpPr>
        <p:spPr>
          <a:xfrm>
            <a:off x="7667944" y="2388030"/>
            <a:ext cx="14902813" cy="1466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07783" tIns="207783" rIns="207783" bIns="207783" anchor="ctr">
            <a:spAutoFit/>
          </a:bodyPr>
          <a:lstStyle/>
          <a:p>
            <a:pPr lvl="0" algn="ctr">
              <a:spcBef>
                <a:spcPts val="900"/>
              </a:spcBef>
              <a:defRPr sz="1800"/>
            </a:pPr>
            <a:r>
              <a:rPr lang="en-US" sz="3400" dirty="0" smtClean="0">
                <a:solidFill>
                  <a:srgbClr val="FFFFFF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Jan </a:t>
            </a:r>
            <a:r>
              <a:rPr lang="en-US" sz="3400" dirty="0" err="1" smtClean="0">
                <a:solidFill>
                  <a:srgbClr val="FFFFFF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Stühmer</a:t>
            </a:r>
            <a:r>
              <a:rPr lang="en-US" sz="3400" dirty="0" smtClean="0">
                <a:solidFill>
                  <a:srgbClr val="FFFFFF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, Sebastian </a:t>
            </a:r>
            <a:r>
              <a:rPr lang="en-US" sz="3400" dirty="0" err="1" smtClean="0">
                <a:solidFill>
                  <a:srgbClr val="FFFFFF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Nowozin</a:t>
            </a:r>
            <a:r>
              <a:rPr lang="en-US" sz="3400" dirty="0" smtClean="0">
                <a:solidFill>
                  <a:srgbClr val="FFFFFF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, Andrew Fitzgibbon, Richard </a:t>
            </a:r>
            <a:r>
              <a:rPr lang="en-US" sz="3400" dirty="0" err="1" smtClean="0">
                <a:solidFill>
                  <a:srgbClr val="FFFFFF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Szeliski</a:t>
            </a:r>
            <a:r>
              <a:rPr lang="en-US" sz="3400" dirty="0" smtClean="0">
                <a:solidFill>
                  <a:srgbClr val="FFFFFF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, Travis Perry, Sunil Acharya, Daniel </a:t>
            </a:r>
            <a:r>
              <a:rPr lang="en-US" sz="3400" dirty="0" err="1" smtClean="0">
                <a:solidFill>
                  <a:srgbClr val="FFFFFF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Cremers</a:t>
            </a:r>
            <a:r>
              <a:rPr lang="en-US" sz="3400" dirty="0" smtClean="0">
                <a:solidFill>
                  <a:srgbClr val="FFFFFF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 and Jamie </a:t>
            </a:r>
            <a:r>
              <a:rPr lang="en-US" sz="3400" dirty="0" err="1" smtClean="0">
                <a:solidFill>
                  <a:srgbClr val="FFFFFF"/>
                </a:solidFill>
                <a:latin typeface="TUM Neue Helvetica 75 Bold"/>
                <a:ea typeface="TUM Neue Helvetica 75 Bold"/>
                <a:cs typeface="TUM Neue Helvetica 75 Bold"/>
                <a:sym typeface="TUM Neue Helvetica 75 Bold"/>
              </a:rPr>
              <a:t>Shotton</a:t>
            </a:r>
            <a:endParaRPr lang="en-US" sz="3400" dirty="0">
              <a:solidFill>
                <a:srgbClr val="FFFFFF"/>
              </a:solidFill>
              <a:latin typeface="TUM Neue Helvetica 75 Bold"/>
              <a:ea typeface="TUM Neue Helvetica 75 Bold"/>
              <a:cs typeface="TUM Neue Helvetica 75 Bold"/>
              <a:sym typeface="TUM Neue Helvetica 75 Bold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39997" y="46158292"/>
            <a:ext cx="1125763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3000">
                <a:latin typeface="TUM Neue Helvetica 75 Bold"/>
                <a:ea typeface="TUM Neue Helvetica 75 Bold"/>
                <a:cs typeface="TUM Neue Helvetica 75 Bold"/>
                <a:sym typeface="TUM Neue Helvetica 75 Bold"/>
              </a:defRPr>
            </a:lvl1pPr>
          </a:lstStyle>
          <a:p>
            <a:pPr lvl="0">
              <a:defRPr sz="1800"/>
            </a:pPr>
            <a:r>
              <a:rPr lang="en-US" sz="3000" dirty="0" smtClean="0"/>
              <a:t>ICCV – International Conference on Computer Vision</a:t>
            </a:r>
            <a:r>
              <a:rPr lang="en-US" dirty="0" smtClean="0"/>
              <a:t> </a:t>
            </a:r>
            <a:r>
              <a:rPr lang="en-US" sz="3000" dirty="0" smtClean="0"/>
              <a:t>2015</a:t>
            </a:r>
            <a:endParaRPr lang="en-US" sz="3000" dirty="0"/>
          </a:p>
        </p:txBody>
      </p:sp>
      <p:sp>
        <p:nvSpPr>
          <p:cNvPr id="83" name="Shape 83"/>
          <p:cNvSpPr/>
          <p:nvPr/>
        </p:nvSpPr>
        <p:spPr>
          <a:xfrm>
            <a:off x="18441071" y="46151604"/>
            <a:ext cx="11257631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 algn="r">
              <a:defRPr sz="3000">
                <a:latin typeface="TUM Neue Helvetica 75 Bold"/>
                <a:ea typeface="TUM Neue Helvetica 75 Bold"/>
                <a:cs typeface="TUM Neue Helvetica 75 Bold"/>
                <a:sym typeface="TUM Neue Helvetica 75 Bold"/>
              </a:defRPr>
            </a:lvl1pPr>
          </a:lstStyle>
          <a:p>
            <a:pPr lvl="0">
              <a:defRPr sz="1800"/>
            </a:pPr>
            <a:r>
              <a:rPr lang="en-US" sz="3000" dirty="0" smtClean="0"/>
              <a:t>research.microsoft.com, vision.in.tum.de</a:t>
            </a:r>
            <a:endParaRPr lang="en-US" sz="3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8345888" y="42490361"/>
                <a:ext cx="10980667" cy="40216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marL="360000" indent="-457200">
                  <a:spcAft>
                    <a:spcPts val="400"/>
                  </a:spcAft>
                </a:pPr>
                <a:r>
                  <a:rPr lang="en-US" sz="3200" b="1" dirty="0" smtClean="0">
                    <a:solidFill>
                      <a:srgbClr val="000000"/>
                    </a:solidFill>
                    <a:latin typeface="TUM Neue Helvetica 55 Regular"/>
                  </a:rPr>
                  <a:t>References</a:t>
                </a:r>
                <a:endParaRPr lang="en-US" sz="2000" dirty="0" smtClean="0">
                  <a:latin typeface="TUM Neue Helvetica 55 Regular"/>
                </a:endParaRPr>
              </a:p>
              <a:p>
                <a:pPr marL="360000" indent="-457200">
                  <a:spcAft>
                    <a:spcPts val="400"/>
                  </a:spcAft>
                </a:pPr>
                <a:endParaRPr lang="en-US" sz="1400" dirty="0" smtClean="0">
                  <a:latin typeface="TUM Neue Helvetica 55 Regular"/>
                </a:endParaRPr>
              </a:p>
              <a:p>
                <a:pPr marL="360000" indent="-457200">
                  <a:spcAft>
                    <a:spcPts val="400"/>
                  </a:spcAft>
                </a:pPr>
                <a:r>
                  <a:rPr lang="en-US" sz="2000" dirty="0" smtClean="0">
                    <a:latin typeface="TUM Neue Helvetica 55 Regular"/>
                  </a:rPr>
                  <a:t>[1] M. </a:t>
                </a:r>
                <a:r>
                  <a:rPr lang="en-US" sz="2000" dirty="0" err="1" smtClean="0">
                    <a:latin typeface="TUM Neue Helvetica 55 Regular"/>
                  </a:rPr>
                  <a:t>Isard</a:t>
                </a:r>
                <a:r>
                  <a:rPr lang="en-US" sz="2000" dirty="0" smtClean="0">
                    <a:latin typeface="TUM Neue Helvetica 55 Regular"/>
                  </a:rPr>
                  <a:t> and A. Blake. CONDENSATION – conditional density propagation for visual tracking. IJCV, 1998.</a:t>
                </a:r>
              </a:p>
              <a:p>
                <a:pPr marL="360000" indent="-457200">
                  <a:spcAft>
                    <a:spcPts val="400"/>
                  </a:spcAft>
                </a:pPr>
                <a:r>
                  <a:rPr lang="en-US" sz="2000" dirty="0" smtClean="0">
                    <a:latin typeface="TUM Neue Helvetica 55 Regular"/>
                  </a:rPr>
                  <a:t>[2] N. J. Gordon, D. J. Salmond, and A. F. Smith. Novel approach to nonlinear/non-Gaussian Bayesian state estimation. IEEE Proceedings F, 1993</a:t>
                </a:r>
                <a:r>
                  <a:rPr lang="en-US" sz="2000" dirty="0">
                    <a:latin typeface="TUM Neue Helvetica 55 Regular"/>
                  </a:rPr>
                  <a:t>.</a:t>
                </a:r>
              </a:p>
              <a:p>
                <a:pPr marL="360000" indent="-457200">
                  <a:spcAft>
                    <a:spcPts val="400"/>
                  </a:spcAft>
                </a:pPr>
                <a:r>
                  <a:rPr lang="en-US" sz="2000" dirty="0" smtClean="0">
                    <a:latin typeface="TUM Neue Helvetica 55 Regular"/>
                  </a:rPr>
                  <a:t>[3] C. S. </a:t>
                </a:r>
                <a:r>
                  <a:rPr lang="en-US" sz="2000" dirty="0" err="1" smtClean="0">
                    <a:latin typeface="TUM Neue Helvetica 55 Regular"/>
                  </a:rPr>
                  <a:t>Bamji</a:t>
                </a:r>
                <a:r>
                  <a:rPr lang="en-US" sz="2000" dirty="0" smtClean="0">
                    <a:latin typeface="TUM Neue Helvetica 55 Regular"/>
                  </a:rPr>
                  <a:t> et al. A 0.13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 smtClean="0">
                    <a:latin typeface="TUM Neue Helvetica 55 Regular"/>
                    <a:ea typeface="Cambria Math" panose="02040503050406030204" pitchFamily="18" charset="0"/>
                  </a:rPr>
                  <a:t>m CMOS system-on-chip for a 512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000" dirty="0" smtClean="0">
                    <a:latin typeface="TUM Neue Helvetica 55 Regular"/>
                    <a:ea typeface="Cambria Math" panose="02040503050406030204" pitchFamily="18" charset="0"/>
                  </a:rPr>
                  <a:t> 424 time-of-flight image sensor with multi-frequency photo-demodulation up 130 MHz and 2 GS/s ADC. J. Solid-State Circuits, 2015.</a:t>
                </a:r>
              </a:p>
              <a:p>
                <a:pPr marL="360000" indent="-457200">
                  <a:spcAft>
                    <a:spcPts val="400"/>
                  </a:spcAft>
                </a:pPr>
                <a:endParaRPr lang="en-US" sz="2000" dirty="0" smtClean="0">
                  <a:latin typeface="TUM Neue Helvetica 55 Regular"/>
                  <a:ea typeface="Cambria Math" panose="02040503050406030204" pitchFamily="18" charset="0"/>
                </a:endParaRPr>
              </a:p>
              <a:p>
                <a:pPr marL="360000" indent="-457200">
                  <a:spcAft>
                    <a:spcPts val="400"/>
                  </a:spcAft>
                </a:pPr>
                <a:endParaRPr lang="en-US" sz="2000" dirty="0" smtClean="0">
                  <a:latin typeface="TUM Neue Helvetica 55 Regular"/>
                </a:endParaRPr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5888" y="42490361"/>
                <a:ext cx="10980667" cy="4021612"/>
              </a:xfrm>
              <a:prstGeom prst="rect">
                <a:avLst/>
              </a:prstGeom>
              <a:blipFill rotWithShape="0">
                <a:blip r:embed="rId4"/>
                <a:stretch>
                  <a:fillRect l="-1831" t="-1970" r="-133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9" name="Textfeld 218"/>
          <p:cNvSpPr txBox="1"/>
          <p:nvPr/>
        </p:nvSpPr>
        <p:spPr>
          <a:xfrm>
            <a:off x="18260695" y="33657954"/>
            <a:ext cx="109800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UM Neue Helvetica 55 Regular"/>
                <a:sym typeface="Calibri"/>
              </a:rPr>
              <a:t>Comparison with a Commercial Motion Capture System</a:t>
            </a:r>
            <a:endParaRPr kumimoji="0" lang="en-US" sz="32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TUM Neue Helvetica 55 Regular"/>
              <a:sym typeface="Calibri"/>
            </a:endParaRPr>
          </a:p>
        </p:txBody>
      </p:sp>
      <p:graphicFrame>
        <p:nvGraphicFramePr>
          <p:cNvPr id="210" name="Tabelle 20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213250"/>
              </p:ext>
            </p:extLst>
          </p:nvPr>
        </p:nvGraphicFramePr>
        <p:xfrm>
          <a:off x="18341638" y="39221356"/>
          <a:ext cx="10818114" cy="28593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08008"/>
                <a:gridCol w="1908810"/>
                <a:gridCol w="1908810"/>
                <a:gridCol w="964162"/>
                <a:gridCol w="964162"/>
                <a:gridCol w="964162"/>
              </a:tblGrid>
              <a:tr h="411480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latin typeface="TUM Neue Helvetica 55 Regular"/>
                        </a:rPr>
                        <a:t>Exposure Timing</a:t>
                      </a:r>
                      <a:endParaRPr lang="en-US" sz="240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i="0" noProof="0" dirty="0" smtClean="0">
                          <a:latin typeface="TUM Neue Helvetica 55 Regular"/>
                        </a:rPr>
                        <a:t>Object</a:t>
                      </a:r>
                      <a:endParaRPr lang="en-US" sz="2400" b="0" i="0" baseline="0" noProof="0" dirty="0" smtClean="0">
                        <a:latin typeface="TUM Neue Helvetica 55 Regular"/>
                      </a:endParaRPr>
                    </a:p>
                    <a:p>
                      <a:pPr algn="ctr"/>
                      <a:r>
                        <a:rPr lang="en-US" sz="2400" b="0" i="0" baseline="0" noProof="0" dirty="0" smtClean="0">
                          <a:latin typeface="TUM Neue Helvetica 55 Regular"/>
                        </a:rPr>
                        <a:t>speed</a:t>
                      </a:r>
                      <a:endParaRPr lang="en-US" sz="2400" b="0" i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RMSE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RMSE</a:t>
                      </a:r>
                      <a:r>
                        <a:rPr lang="en-US" sz="2400" b="0" baseline="0" noProof="0" dirty="0" smtClean="0">
                          <a:latin typeface="TUM Neue Helvetica 55 Regular"/>
                        </a:rPr>
                        <a:t> [mm]</a:t>
                      </a:r>
                      <a:endParaRPr lang="en-US" sz="2400" b="0" noProof="0" dirty="0" smtClean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411480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x</a:t>
                      </a: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y</a:t>
                      </a: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z</a:t>
                      </a: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83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latin typeface="TUM Neue Helvetica 55 Regular"/>
                        </a:rPr>
                        <a:t>clustered</a:t>
                      </a:r>
                      <a:endParaRPr lang="en-US" sz="2400" noProof="0" dirty="0">
                        <a:latin typeface="TUM Neue Helvetica 55 Regular"/>
                      </a:endParaRPr>
                    </a:p>
                  </a:txBody>
                  <a:tcPr marL="91445" marR="9144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1,33</a:t>
                      </a:r>
                      <a:r>
                        <a:rPr lang="en-US" sz="2400" b="0" baseline="0" noProof="0" dirty="0" smtClean="0">
                          <a:latin typeface="TUM Neue Helvetica 55 Regular"/>
                        </a:rPr>
                        <a:t> km/h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16,3 mm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4,3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2,3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15,5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5283">
                <a:tc vMerge="1">
                  <a:txBody>
                    <a:bodyPr/>
                    <a:lstStyle/>
                    <a:p>
                      <a:pPr algn="ctr"/>
                      <a:endParaRPr lang="en-US" sz="240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2,12 km/h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19,3</a:t>
                      </a:r>
                      <a:r>
                        <a:rPr lang="en-US" sz="2400" b="0" baseline="0" noProof="0" dirty="0" smtClean="0">
                          <a:latin typeface="TUM Neue Helvetica 55 Regular"/>
                        </a:rPr>
                        <a:t> mm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8,4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9,1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14,7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42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noProof="0" dirty="0" smtClean="0">
                          <a:latin typeface="TUM Neue Helvetica 55 Regular"/>
                        </a:rPr>
                        <a:t>equidistant</a:t>
                      </a:r>
                      <a:endParaRPr lang="en-US" sz="2400" noProof="0" dirty="0">
                        <a:latin typeface="TUM Neue Helvetica 55 Regular"/>
                      </a:endParaRPr>
                    </a:p>
                  </a:txBody>
                  <a:tcPr marL="91445" marR="91445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1,01 km/h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15,5 mm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4,5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3,3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14,4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642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2,32 km/h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23,7</a:t>
                      </a:r>
                      <a:r>
                        <a:rPr lang="en-US" sz="2400" b="0" baseline="0" noProof="0" dirty="0" smtClean="0">
                          <a:latin typeface="TUM Neue Helvetica 55 Regular"/>
                        </a:rPr>
                        <a:t> mm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6,4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6,9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noProof="0" dirty="0" smtClean="0">
                          <a:latin typeface="TUM Neue Helvetica 55 Regular"/>
                        </a:rPr>
                        <a:t>21,8</a:t>
                      </a:r>
                      <a:endParaRPr lang="en-US" sz="2400" b="0" noProof="0" dirty="0">
                        <a:latin typeface="TUM Neue Helvetica 55 Regular"/>
                      </a:endParaRPr>
                    </a:p>
                  </a:txBody>
                  <a:tcPr marL="91445" marR="9144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Objekt 1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970373"/>
              </p:ext>
            </p:extLst>
          </p:nvPr>
        </p:nvGraphicFramePr>
        <p:xfrm>
          <a:off x="19600486" y="4782939"/>
          <a:ext cx="9726069" cy="80100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" name="Präsentation" r:id="rId5" imgW="3058532" imgH="2519346" progId="PowerPoint.Show.12">
                  <p:embed/>
                </p:oleObj>
              </mc:Choice>
              <mc:Fallback>
                <p:oleObj name="Präsentation" r:id="rId5" imgW="3058532" imgH="2519346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600486" y="4782939"/>
                        <a:ext cx="9726069" cy="80100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" name="Rounded Rectangle 81"/>
          <p:cNvSpPr/>
          <p:nvPr/>
        </p:nvSpPr>
        <p:spPr bwMode="auto">
          <a:xfrm>
            <a:off x="16737950" y="14409873"/>
            <a:ext cx="12588605" cy="8888701"/>
          </a:xfrm>
          <a:prstGeom prst="roundRect">
            <a:avLst>
              <a:gd name="adj" fmla="val 4035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201600" tIns="201600" rIns="201600" bIns="201600" anchor="b"/>
          <a:lstStyle/>
          <a:p>
            <a:pPr algn="l" defTabSz="4703470">
              <a:spcAft>
                <a:spcPts val="1200"/>
              </a:spcAft>
              <a:defRPr/>
            </a:pPr>
            <a:r>
              <a:rPr lang="en-US" sz="3200" b="1" dirty="0" smtClean="0">
                <a:latin typeface="TUM Neue Helvetica 55 Regular"/>
              </a:rPr>
              <a:t>Model Based Tracking:</a:t>
            </a:r>
            <a:r>
              <a:rPr lang="en-US" sz="3200" dirty="0" smtClean="0">
                <a:latin typeface="TUM Neue Helvetica 55 Regular"/>
              </a:rPr>
              <a:t> Depending on the frequency and phase configuration of the individual exposures, the object appears with different illuminations in the raw </a:t>
            </a:r>
            <a:r>
              <a:rPr lang="en-US" sz="3200" dirty="0" err="1" smtClean="0">
                <a:latin typeface="TUM Neue Helvetica 55 Regular"/>
              </a:rPr>
              <a:t>ToF</a:t>
            </a:r>
            <a:r>
              <a:rPr lang="en-US" sz="3200" dirty="0" smtClean="0">
                <a:latin typeface="TUM Neue Helvetica 55 Regular"/>
              </a:rPr>
              <a:t> captures. Our generative forward model allows to synthesize the appearance of the object for theses different illuminations (</a:t>
            </a:r>
            <a:r>
              <a:rPr lang="en-US" sz="3200" dirty="0">
                <a:latin typeface="TUM Neue Helvetica 55 Regular"/>
              </a:rPr>
              <a:t>Columns correspond to </a:t>
            </a:r>
            <a:r>
              <a:rPr lang="en-US" sz="3200" dirty="0" smtClean="0">
                <a:latin typeface="TUM Neue Helvetica 55 Regular"/>
              </a:rPr>
              <a:t>these different exposures</a:t>
            </a:r>
            <a:r>
              <a:rPr lang="en-US" sz="3200" dirty="0">
                <a:latin typeface="TUM Neue Helvetica 55 Regular"/>
              </a:rPr>
              <a:t>)</a:t>
            </a:r>
            <a:endParaRPr lang="en-US" sz="3200" dirty="0" smtClean="0">
              <a:latin typeface="TUM Neue Helvetica 55 Regular"/>
            </a:endParaRPr>
          </a:p>
          <a:p>
            <a:pPr marL="0" marR="0" lvl="0" indent="0" algn="l" defTabSz="4703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UM Neue Helvetica 55 Regular"/>
              </a:rPr>
              <a:t>First row: </a:t>
            </a:r>
            <a:r>
              <a:rPr lang="en-US" sz="3200" dirty="0" smtClean="0">
                <a:latin typeface="TUM Neue Helvetica 55 Regular"/>
              </a:rPr>
              <a:t>Observed raw </a:t>
            </a:r>
            <a:r>
              <a:rPr lang="en-US" sz="3200" dirty="0" err="1" smtClean="0">
                <a:latin typeface="TUM Neue Helvetica 55 Regular"/>
              </a:rPr>
              <a:t>ToF</a:t>
            </a:r>
            <a:r>
              <a:rPr lang="en-US" sz="3200" dirty="0" smtClean="0">
                <a:latin typeface="TUM Neue Helvetica 55 Regular"/>
              </a:rPr>
              <a:t> image</a:t>
            </a:r>
          </a:p>
          <a:p>
            <a:pPr marL="0" marR="0" lvl="0" indent="0" algn="l" defTabSz="47034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TUM Neue Helvetica 55 Regular"/>
              </a:rPr>
              <a:t>Second row: </a:t>
            </a:r>
            <a:r>
              <a:rPr lang="en-US" sz="3200" dirty="0" smtClean="0">
                <a:latin typeface="TUM Neue Helvetica 55 Regular"/>
              </a:rPr>
              <a:t>Rendered image of the best hypothesis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152" y="14611670"/>
            <a:ext cx="12008200" cy="4002734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" r="685" b="7393"/>
          <a:stretch/>
        </p:blipFill>
        <p:spPr>
          <a:xfrm>
            <a:off x="1156060" y="34523859"/>
            <a:ext cx="7640545" cy="4573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" name="Grafik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435" y="34523859"/>
            <a:ext cx="4876800" cy="4038600"/>
          </a:xfrm>
          <a:prstGeom prst="rect">
            <a:avLst/>
          </a:prstGeom>
        </p:spPr>
      </p:pic>
      <p:sp>
        <p:nvSpPr>
          <p:cNvPr id="85" name="Textfeld 84"/>
          <p:cNvSpPr txBox="1"/>
          <p:nvPr/>
        </p:nvSpPr>
        <p:spPr>
          <a:xfrm>
            <a:off x="1381939" y="33657954"/>
            <a:ext cx="7200000" cy="5914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UM Neue Helvetica 55 Regular"/>
                <a:sym typeface="Calibri"/>
              </a:rPr>
              <a:t>Failure of Kinect Depth Tracking</a:t>
            </a:r>
            <a:endParaRPr kumimoji="0" lang="en-US" sz="32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TUM Neue Helvetica 55 Regular"/>
              <a:sym typeface="Calibri"/>
            </a:endParaRPr>
          </a:p>
        </p:txBody>
      </p:sp>
      <p:sp>
        <p:nvSpPr>
          <p:cNvPr id="86" name="Textfeld 85"/>
          <p:cNvSpPr txBox="1"/>
          <p:nvPr/>
        </p:nvSpPr>
        <p:spPr>
          <a:xfrm>
            <a:off x="9970550" y="33657954"/>
            <a:ext cx="720000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rtl="0" latinLnBrk="1" hangingPunct="0"/>
            <a:r>
              <a:rPr kumimoji="0" lang="en-US" sz="3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UM Neue Helvetica 55 Regular"/>
                <a:sym typeface="Calibri"/>
              </a:rPr>
              <a:t>Benefit of </a:t>
            </a:r>
            <a:r>
              <a:rPr kumimoji="0" lang="en-US" sz="3200" b="1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UM Neue Helvetica 55 Regular"/>
                <a:sym typeface="Calibri"/>
              </a:rPr>
              <a:t>Equispacing</a:t>
            </a:r>
            <a:endParaRPr kumimoji="0" lang="en-US" sz="3200" b="1" i="0" u="none" strike="noStrike" cap="none" spc="0" normalizeH="0" dirty="0">
              <a:ln>
                <a:noFill/>
              </a:ln>
              <a:solidFill>
                <a:srgbClr val="000000"/>
              </a:solidFill>
              <a:effectLst/>
              <a:uFillTx/>
              <a:latin typeface="TUM Neue Helvetica 55 Regular"/>
              <a:sym typeface="Calibri"/>
            </a:endParaRPr>
          </a:p>
        </p:txBody>
      </p:sp>
      <p:graphicFrame>
        <p:nvGraphicFramePr>
          <p:cNvPr id="27" name="Objek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973806"/>
              </p:ext>
            </p:extLst>
          </p:nvPr>
        </p:nvGraphicFramePr>
        <p:xfrm>
          <a:off x="10847720" y="39792624"/>
          <a:ext cx="5445660" cy="27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" name="Acrobat Document" r:id="rId10" imgW="3916609" imgH="1958136" progId="AcroExch.Document.DC">
                  <p:embed/>
                </p:oleObj>
              </mc:Choice>
              <mc:Fallback>
                <p:oleObj name="Acrobat Document" r:id="rId10" imgW="3916609" imgH="1958136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847720" y="39792624"/>
                        <a:ext cx="5445660" cy="272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k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9205761"/>
              </p:ext>
            </p:extLst>
          </p:nvPr>
        </p:nvGraphicFramePr>
        <p:xfrm>
          <a:off x="10847808" y="37135345"/>
          <a:ext cx="5445484" cy="23828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5" name="Acrobat Document" r:id="rId12" imgW="3726074" imgH="1630649" progId="AcroExch.Document.DC">
                  <p:embed/>
                </p:oleObj>
              </mc:Choice>
              <mc:Fallback>
                <p:oleObj name="Acrobat Document" r:id="rId12" imgW="3726074" imgH="1630649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847808" y="37135345"/>
                        <a:ext cx="5445484" cy="23828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81"/>
              <p:cNvSpPr/>
              <p:nvPr/>
            </p:nvSpPr>
            <p:spPr bwMode="auto">
              <a:xfrm>
                <a:off x="16737950" y="23617335"/>
                <a:ext cx="12588605" cy="8679606"/>
              </a:xfrm>
              <a:prstGeom prst="roundRect">
                <a:avLst>
                  <a:gd name="adj" fmla="val 4035"/>
                </a:avLst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lIns="201600" tIns="201600" rIns="201600" bIns="201600" anchor="t"/>
              <a:lstStyle/>
              <a:p>
                <a:pPr algn="l" defTabSz="4703470">
                  <a:spcAft>
                    <a:spcPts val="1200"/>
                  </a:spcAft>
                  <a:defRPr/>
                </a:pPr>
                <a:r>
                  <a:rPr lang="en-US" sz="3200" b="1" dirty="0" smtClean="0">
                    <a:latin typeface="TUM Neue Helvetica 55 Regular"/>
                  </a:rPr>
                  <a:t>Phase-Modulation Time-of-Flight:</a:t>
                </a:r>
                <a:r>
                  <a:rPr lang="en-US" sz="3200" dirty="0" smtClean="0">
                    <a:latin typeface="TUM Neue Helvetica 55 Regular"/>
                  </a:rPr>
                  <a:t> </a:t>
                </a:r>
                <a:r>
                  <a:rPr lang="en-US" sz="3200" dirty="0">
                    <a:latin typeface="TUM Neue Helvetica 55 Regular"/>
                  </a:rPr>
                  <a:t>Modern </a:t>
                </a:r>
                <a:r>
                  <a:rPr lang="en-US" sz="3200" dirty="0" err="1">
                    <a:latin typeface="TUM Neue Helvetica 55 Regular"/>
                  </a:rPr>
                  <a:t>ToF</a:t>
                </a:r>
                <a:r>
                  <a:rPr lang="en-US" sz="3200" dirty="0">
                    <a:latin typeface="TUM Neue Helvetica 55 Regular"/>
                  </a:rPr>
                  <a:t> </a:t>
                </a:r>
                <a:r>
                  <a:rPr lang="en-US" sz="3200" dirty="0" smtClean="0">
                    <a:latin typeface="TUM Neue Helvetica 55 Regular"/>
                  </a:rPr>
                  <a:t>cameras </a:t>
                </a:r>
                <a:r>
                  <a:rPr lang="en-US" sz="3200" dirty="0">
                    <a:latin typeface="TUM Neue Helvetica 55 Regular"/>
                  </a:rPr>
                  <a:t>operate based on the principle of phase </a:t>
                </a:r>
                <a:r>
                  <a:rPr lang="en-US" sz="3200" dirty="0" smtClean="0">
                    <a:latin typeface="TUM Neue Helvetica 55 Regular"/>
                  </a:rPr>
                  <a:t>modulation: a </a:t>
                </a:r>
                <a:r>
                  <a:rPr lang="en-US" sz="3200" dirty="0">
                    <a:latin typeface="TUM Neue Helvetica 55 Regular"/>
                  </a:rPr>
                  <a:t>modulated light source emits a sinusoidal light signal at a </a:t>
                </a:r>
                <a:r>
                  <a:rPr lang="en-US" sz="3200" dirty="0" smtClean="0">
                    <a:latin typeface="TUM Neue Helvetica 55 Regular"/>
                  </a:rPr>
                  <a:t>specific frequency</a:t>
                </a:r>
                <a:r>
                  <a:rPr lang="en-US" sz="3200" dirty="0">
                    <a:latin typeface="TUM Neue Helvetica 55 Regular"/>
                  </a:rPr>
                  <a:t>, and a special sensor images the light's reflection, gain-modulated at the </a:t>
                </a:r>
                <a:r>
                  <a:rPr lang="en-US" sz="3200" dirty="0" smtClean="0">
                    <a:latin typeface="TUM Neue Helvetica 55 Regular"/>
                  </a:rPr>
                  <a:t>same frequency.</a:t>
                </a:r>
                <a:endParaRPr lang="en-US" sz="3200" dirty="0">
                  <a:latin typeface="TUM Neue Helvetica 55 Regular"/>
                </a:endParaRPr>
              </a:p>
              <a:p>
                <a:pPr algn="l" defTabSz="4703470">
                  <a:spcAft>
                    <a:spcPts val="1200"/>
                  </a:spcAft>
                  <a:defRPr/>
                </a:pPr>
                <a:r>
                  <a:rPr lang="en-US" sz="3200" dirty="0" smtClean="0">
                    <a:latin typeface="TUM Neue Helvetica 55 Regular"/>
                  </a:rPr>
                  <a:t>For each pixel we obtain a sequence of nine measurements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pt-BR" sz="3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UM Neue Helvetica 55 Regular"/>
                  </a:rPr>
                  <a:t> (3 frequencies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3200" dirty="0" smtClean="0">
                    <a:latin typeface="TUM Neue Helvetica 55 Regular"/>
                  </a:rPr>
                  <a:t> 3 phases) via</a:t>
                </a:r>
              </a:p>
              <a:p>
                <a:pPr algn="ctr" defTabSz="4703470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𝜌</m:t>
                        </m:r>
                      </m:num>
                      <m:den>
                        <m:sSup>
                          <m:sSupPr>
                            <m:ctrlP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de-DE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d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de-DE" sz="3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𝜖</m:t>
                        </m:r>
                      </m:e>
                      <m:sub>
                        <m:r>
                          <a:rPr lang="de-DE" sz="3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200" dirty="0" smtClean="0">
                    <a:latin typeface="TUM Neue Helvetica 55 Regular"/>
                  </a:rPr>
                  <a:t> ,</a:t>
                </a:r>
              </a:p>
              <a:p>
                <a:pPr algn="l" defTabSz="4703470">
                  <a:spcAft>
                    <a:spcPts val="1200"/>
                  </a:spcAft>
                  <a:defRPr/>
                </a:pPr>
                <a:r>
                  <a:rPr lang="en-US" sz="3200" dirty="0" smtClean="0">
                    <a:latin typeface="TUM Neue Helvetica 55 Regular"/>
                  </a:rPr>
                  <a:t>where </a:t>
                </a:r>
                <a14:m>
                  <m:oMath xmlns:m="http://schemas.openxmlformats.org/officeDocument/2006/math">
                    <m:r>
                      <a:rPr lang="de-DE" sz="32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de-DE" sz="3200" b="0" dirty="0" smtClean="0">
                    <a:latin typeface="TUM Neue Helvetica 55 Regular"/>
                  </a:rPr>
                  <a:t> </a:t>
                </a:r>
                <a:r>
                  <a:rPr lang="de-DE" sz="3200" b="0" dirty="0" err="1" smtClean="0">
                    <a:latin typeface="TUM Neue Helvetica 55 Regular"/>
                  </a:rPr>
                  <a:t>is</a:t>
                </a:r>
                <a:r>
                  <a:rPr lang="de-DE" sz="3200" b="0" dirty="0" smtClean="0">
                    <a:latin typeface="TUM Neue Helvetica 55 Regular"/>
                  </a:rPr>
                  <a:t> </a:t>
                </a:r>
                <a:r>
                  <a:rPr lang="de-DE" sz="3200" b="0" dirty="0" err="1" smtClean="0">
                    <a:latin typeface="TUM Neue Helvetica 55 Regular"/>
                  </a:rPr>
                  <a:t>the</a:t>
                </a:r>
                <a:r>
                  <a:rPr lang="de-DE" sz="3200" b="0" dirty="0" smtClean="0">
                    <a:latin typeface="TUM Neue Helvetica 55 Regular"/>
                  </a:rPr>
                  <a:t> </a:t>
                </a:r>
                <a:r>
                  <a:rPr lang="de-DE" sz="3200" b="0" dirty="0" err="1" smtClean="0">
                    <a:latin typeface="TUM Neue Helvetica 55 Regular"/>
                  </a:rPr>
                  <a:t>depth</a:t>
                </a:r>
                <a:r>
                  <a:rPr lang="de-DE" sz="3200" b="0" dirty="0" smtClean="0">
                    <a:latin typeface="TUM Neue Helvetica 55 Regular"/>
                  </a:rPr>
                  <a:t> </a:t>
                </a:r>
                <a:r>
                  <a:rPr lang="de-DE" sz="3200" b="0" dirty="0" err="1" smtClean="0">
                    <a:latin typeface="TUM Neue Helvetica 55 Regular"/>
                  </a:rPr>
                  <a:t>of</a:t>
                </a:r>
                <a:r>
                  <a:rPr lang="de-DE" sz="3200" b="0" dirty="0" smtClean="0">
                    <a:latin typeface="TUM Neue Helvetica 55 Regular"/>
                  </a:rPr>
                  <a:t> </a:t>
                </a:r>
                <a:r>
                  <a:rPr lang="de-DE" sz="3200" b="0" dirty="0" err="1" smtClean="0">
                    <a:latin typeface="TUM Neue Helvetica 55 Regular"/>
                  </a:rPr>
                  <a:t>the</a:t>
                </a:r>
                <a:r>
                  <a:rPr lang="de-DE" sz="3200" b="0" dirty="0" smtClean="0">
                    <a:latin typeface="TUM Neue Helvetica 55 Regular"/>
                  </a:rPr>
                  <a:t> </a:t>
                </a:r>
                <a:r>
                  <a:rPr lang="de-DE" sz="3200" b="0" dirty="0" err="1" smtClean="0">
                    <a:latin typeface="TUM Neue Helvetica 55 Regular"/>
                  </a:rPr>
                  <a:t>imaged</a:t>
                </a:r>
                <a:r>
                  <a:rPr lang="de-DE" sz="3200" b="0" dirty="0" smtClean="0">
                    <a:latin typeface="TUM Neue Helvetica 55 Regular"/>
                  </a:rPr>
                  <a:t> </a:t>
                </a:r>
                <a:r>
                  <a:rPr lang="de-DE" sz="3200" b="0" dirty="0" err="1" smtClean="0">
                    <a:latin typeface="TUM Neue Helvetica 55 Regular"/>
                  </a:rPr>
                  <a:t>surface</a:t>
                </a:r>
                <a:r>
                  <a:rPr lang="de-DE" sz="3200" b="0" dirty="0" smtClean="0">
                    <a:latin typeface="TUM Neue Helvetica 55 Regular"/>
                  </a:rPr>
                  <a:t/>
                </a:r>
                <a:br>
                  <a:rPr lang="de-DE" sz="3200" b="0" dirty="0" smtClean="0">
                    <a:latin typeface="TUM Neue Helvetica 55 Regular"/>
                  </a:rPr>
                </a:br>
                <a:r>
                  <a:rPr lang="de-DE" sz="3200" dirty="0" err="1" smtClean="0">
                    <a:latin typeface="TUM Neue Helvetica 55 Regular"/>
                  </a:rPr>
                  <a:t>and</a:t>
                </a:r>
                <a:r>
                  <a:rPr lang="de-DE" sz="3200" dirty="0" smtClean="0">
                    <a:latin typeface="TUM Neue Helvetica 55 Regular"/>
                  </a:rPr>
                  <a:t> </a:t>
                </a:r>
                <a14:m>
                  <m:oMath xmlns:m="http://schemas.openxmlformats.org/officeDocument/2006/math">
                    <m:r>
                      <a:rPr lang="de-DE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&gt;0 </m:t>
                    </m:r>
                  </m:oMath>
                </a14:m>
                <a:r>
                  <a:rPr lang="de-DE" sz="3200" dirty="0" err="1" smtClean="0">
                    <a:latin typeface="TUM Neue Helvetica 55 Regular"/>
                  </a:rPr>
                  <a:t>is</a:t>
                </a:r>
                <a:r>
                  <a:rPr lang="de-DE" sz="3200" dirty="0" smtClean="0">
                    <a:latin typeface="TUM Neue Helvetica 55 Regular"/>
                  </a:rPr>
                  <a:t> </a:t>
                </a:r>
                <a:r>
                  <a:rPr lang="de-DE" sz="3200" dirty="0" err="1" smtClean="0">
                    <a:latin typeface="TUM Neue Helvetica 55 Regular"/>
                  </a:rPr>
                  <a:t>the</a:t>
                </a:r>
                <a:r>
                  <a:rPr lang="de-DE" sz="3200" dirty="0" smtClean="0">
                    <a:latin typeface="TUM Neue Helvetica 55 Regular"/>
                  </a:rPr>
                  <a:t> </a:t>
                </a:r>
                <a:r>
                  <a:rPr lang="de-DE" sz="3200" dirty="0" err="1" smtClean="0">
                    <a:latin typeface="TUM Neue Helvetica 55 Regular"/>
                  </a:rPr>
                  <a:t>surface</a:t>
                </a:r>
                <a:r>
                  <a:rPr lang="de-DE" sz="3200" dirty="0" smtClean="0">
                    <a:latin typeface="TUM Neue Helvetica 55 Regular"/>
                  </a:rPr>
                  <a:t> </a:t>
                </a:r>
                <a:r>
                  <a:rPr lang="de-DE" sz="3200" i="1" dirty="0" err="1" smtClean="0">
                    <a:latin typeface="TUM Neue Helvetica 55 Regular"/>
                  </a:rPr>
                  <a:t>albedo</a:t>
                </a:r>
                <a:r>
                  <a:rPr lang="de-DE" sz="3200" dirty="0" smtClean="0">
                    <a:latin typeface="TUM Neue Helvetica 55 Regular"/>
                  </a:rPr>
                  <a:t>.</a:t>
                </a:r>
                <a:endParaRPr lang="de-DE" sz="3200" b="0" dirty="0" smtClean="0">
                  <a:latin typeface="TUM Neue Helvetica 55 Regular"/>
                </a:endParaRPr>
              </a:p>
              <a:p>
                <a:pPr algn="l" defTabSz="4703470">
                  <a:spcAft>
                    <a:spcPts val="1200"/>
                  </a:spcAft>
                  <a:defRPr/>
                </a:pPr>
                <a:r>
                  <a:rPr lang="en-US" sz="3200" dirty="0" smtClean="0">
                    <a:latin typeface="TUM Neue Helvetica 55 Regular"/>
                  </a:rPr>
                  <a:t>The ideal responses are dependent on modulation frequency and phase delay and are given by an idealized calibrated </a:t>
                </a:r>
                <a:r>
                  <a:rPr lang="en-US" sz="3200" smtClean="0">
                    <a:latin typeface="TUM Neue Helvetica 55 Regular"/>
                  </a:rPr>
                  <a:t>response curve [3]:</a:t>
                </a:r>
                <a:endParaRPr lang="en-US" sz="3200" dirty="0" smtClean="0">
                  <a:latin typeface="TUM Neue Helvetica 55 Regular"/>
                </a:endParaRPr>
              </a:p>
              <a:p>
                <a:pPr algn="l" defTabSz="4703470">
                  <a:spcAft>
                    <a:spcPts val="12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de-DE" sz="3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: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𝑎𝑥</m:t>
                              </m:r>
                            </m:sub>
                          </m:sSub>
                        </m:e>
                      </m:d>
                      <m:groupChr>
                        <m:groupChrPr>
                          <m:chr m:val="→"/>
                          <m:pos m:val="top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/>
                      </m:groupCh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sub>
                          </m:s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200" dirty="0" smtClean="0">
                  <a:latin typeface="TUM Neue Helvetica 55 Regular"/>
                </a:endParaRPr>
              </a:p>
            </p:txBody>
          </p:sp>
        </mc:Choice>
        <mc:Fallback xmlns="">
          <p:sp>
            <p:nvSpPr>
              <p:cNvPr id="22" name="Rounded Rectangle 8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37950" y="23617335"/>
                <a:ext cx="12588605" cy="8679606"/>
              </a:xfrm>
              <a:prstGeom prst="roundRect">
                <a:avLst>
                  <a:gd name="adj" fmla="val 4035"/>
                </a:avLst>
              </a:prstGeom>
              <a:blipFill rotWithShape="0">
                <a:blip r:embed="rId14"/>
                <a:stretch>
                  <a:fillRect r="-241"/>
                </a:stretch>
              </a:blip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uppieren 6"/>
          <p:cNvGrpSpPr/>
          <p:nvPr/>
        </p:nvGrpSpPr>
        <p:grpSpPr>
          <a:xfrm>
            <a:off x="1603377" y="23298574"/>
            <a:ext cx="14096595" cy="8248226"/>
            <a:chOff x="2964712" y="23960723"/>
            <a:chExt cx="11660487" cy="6822806"/>
          </a:xfrm>
        </p:grpSpPr>
        <p:pic>
          <p:nvPicPr>
            <p:cNvPr id="40" name="Grafik 39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040998" y="25550178"/>
              <a:ext cx="11584201" cy="3239801"/>
            </a:xfrm>
            <a:prstGeom prst="rect">
              <a:avLst/>
            </a:prstGeom>
          </p:spPr>
        </p:pic>
        <p:sp>
          <p:nvSpPr>
            <p:cNvPr id="41" name="Shape 116"/>
            <p:cNvSpPr/>
            <p:nvPr/>
          </p:nvSpPr>
          <p:spPr>
            <a:xfrm>
              <a:off x="2964712" y="27335491"/>
              <a:ext cx="2297444" cy="892552"/>
            </a:xfrm>
            <a:prstGeom prst="rect">
              <a:avLst/>
            </a:prstGeom>
            <a:ln w="50800">
              <a:solidFill>
                <a:srgbClr val="326496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2900"/>
              </a:lvl1pPr>
            </a:lstStyle>
            <a:p>
              <a:pPr lvl="0">
                <a:defRPr sz="1800"/>
              </a:pPr>
              <a:r>
                <a:rPr lang="en-US" sz="2900" dirty="0" smtClean="0">
                  <a:latin typeface="TUM Neue Helvetica 55 Regular"/>
                </a:rPr>
                <a:t>Raw </a:t>
              </a:r>
              <a:r>
                <a:rPr lang="en-US" sz="2900" dirty="0" err="1" smtClean="0">
                  <a:latin typeface="TUM Neue Helvetica 55 Regular"/>
                </a:rPr>
                <a:t>ToF</a:t>
              </a:r>
              <a:r>
                <a:rPr lang="en-US" sz="2900" dirty="0" smtClean="0">
                  <a:latin typeface="TUM Neue Helvetica 55 Regular"/>
                </a:rPr>
                <a:t> observation</a:t>
              </a:r>
              <a:endParaRPr lang="en-US" sz="2900" dirty="0">
                <a:latin typeface="TUM Neue Helvetica 55 Regular"/>
              </a:endParaRPr>
            </a:p>
          </p:txBody>
        </p:sp>
        <p:sp>
          <p:nvSpPr>
            <p:cNvPr id="42" name="Shape 125"/>
            <p:cNvSpPr/>
            <p:nvPr/>
          </p:nvSpPr>
          <p:spPr>
            <a:xfrm flipV="1">
              <a:off x="4113434" y="26667885"/>
              <a:ext cx="360000" cy="684000"/>
            </a:xfrm>
            <a:prstGeom prst="line">
              <a:avLst/>
            </a:prstGeom>
            <a:ln w="50800">
              <a:solidFill>
                <a:srgbClr val="326496"/>
              </a:solidFill>
              <a:tailEnd type="triangle"/>
            </a:ln>
          </p:spPr>
          <p:txBody>
            <a:bodyPr lIns="0" tIns="0" rIns="0" bIns="0"/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lang="en-US" dirty="0"/>
            </a:p>
          </p:txBody>
        </p:sp>
        <p:sp>
          <p:nvSpPr>
            <p:cNvPr id="43" name="Shape 116"/>
            <p:cNvSpPr/>
            <p:nvPr/>
          </p:nvSpPr>
          <p:spPr>
            <a:xfrm>
              <a:off x="4315173" y="24378819"/>
              <a:ext cx="2297444" cy="892552"/>
            </a:xfrm>
            <a:prstGeom prst="rect">
              <a:avLst/>
            </a:prstGeom>
            <a:ln w="50800">
              <a:solidFill>
                <a:srgbClr val="326496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2900"/>
              </a:lvl1pPr>
            </a:lstStyle>
            <a:p>
              <a:pPr lvl="0">
                <a:defRPr sz="1800"/>
              </a:pPr>
              <a:r>
                <a:rPr lang="en-US" sz="2900" dirty="0" smtClean="0">
                  <a:latin typeface="TUM Neue Helvetica 55 Regular"/>
                </a:rPr>
                <a:t>Object hypothesis</a:t>
              </a:r>
              <a:endParaRPr lang="en-US" sz="2900" dirty="0">
                <a:latin typeface="TUM Neue Helvetica 55 Regular"/>
              </a:endParaRPr>
            </a:p>
          </p:txBody>
        </p:sp>
        <p:sp>
          <p:nvSpPr>
            <p:cNvPr id="44" name="Shape 125"/>
            <p:cNvSpPr/>
            <p:nvPr/>
          </p:nvSpPr>
          <p:spPr>
            <a:xfrm flipH="1">
              <a:off x="5129470" y="25271371"/>
              <a:ext cx="360000" cy="684000"/>
            </a:xfrm>
            <a:prstGeom prst="line">
              <a:avLst/>
            </a:prstGeom>
            <a:ln w="50800">
              <a:solidFill>
                <a:srgbClr val="326496"/>
              </a:solidFill>
              <a:tailEnd type="triangle"/>
            </a:ln>
          </p:spPr>
          <p:txBody>
            <a:bodyPr lIns="0" tIns="0" rIns="0" bIns="0"/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lang="en-US" dirty="0"/>
            </a:p>
          </p:txBody>
        </p:sp>
        <p:sp>
          <p:nvSpPr>
            <p:cNvPr id="45" name="Shape 116"/>
            <p:cNvSpPr/>
            <p:nvPr/>
          </p:nvSpPr>
          <p:spPr>
            <a:xfrm>
              <a:off x="7174448" y="23960723"/>
              <a:ext cx="2297444" cy="892552"/>
            </a:xfrm>
            <a:prstGeom prst="rect">
              <a:avLst/>
            </a:prstGeom>
            <a:ln w="50800">
              <a:solidFill>
                <a:srgbClr val="326496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2900"/>
              </a:lvl1pPr>
            </a:lstStyle>
            <a:p>
              <a:pPr lvl="0">
                <a:defRPr sz="1800"/>
              </a:pPr>
              <a:r>
                <a:rPr lang="en-US" sz="2900" dirty="0" smtClean="0">
                  <a:latin typeface="+mn-lt"/>
                </a:rPr>
                <a:t>Measured response</a:t>
              </a:r>
              <a:endParaRPr lang="en-US" sz="2900" dirty="0">
                <a:latin typeface="+mn-lt"/>
              </a:endParaRPr>
            </a:p>
          </p:txBody>
        </p:sp>
        <p:sp>
          <p:nvSpPr>
            <p:cNvPr id="46" name="Shape 125"/>
            <p:cNvSpPr/>
            <p:nvPr/>
          </p:nvSpPr>
          <p:spPr>
            <a:xfrm>
              <a:off x="8287798" y="24868424"/>
              <a:ext cx="360000" cy="684000"/>
            </a:xfrm>
            <a:prstGeom prst="line">
              <a:avLst/>
            </a:prstGeom>
            <a:ln w="50800">
              <a:solidFill>
                <a:srgbClr val="326496"/>
              </a:solidFill>
              <a:tailEnd type="triangle"/>
            </a:ln>
          </p:spPr>
          <p:txBody>
            <a:bodyPr lIns="0" tIns="0" rIns="0" bIns="0"/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lang="en-US" dirty="0"/>
            </a:p>
          </p:txBody>
        </p:sp>
        <p:sp>
          <p:nvSpPr>
            <p:cNvPr id="47" name="Shape 116"/>
            <p:cNvSpPr/>
            <p:nvPr/>
          </p:nvSpPr>
          <p:spPr>
            <a:xfrm>
              <a:off x="9763311" y="23960723"/>
              <a:ext cx="2893316" cy="892552"/>
            </a:xfrm>
            <a:prstGeom prst="rect">
              <a:avLst/>
            </a:prstGeom>
            <a:ln w="50800">
              <a:solidFill>
                <a:srgbClr val="326496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2900"/>
              </a:lvl1pPr>
            </a:lstStyle>
            <a:p>
              <a:pPr lvl="0">
                <a:defRPr sz="1800"/>
              </a:pPr>
              <a:r>
                <a:rPr lang="en-US" sz="2900" dirty="0" smtClean="0">
                  <a:latin typeface="TUM Neue Helvetica 55 Regular"/>
                </a:rPr>
                <a:t>Expected ideal object response</a:t>
              </a:r>
              <a:endParaRPr lang="en-US" sz="2900" dirty="0">
                <a:latin typeface="TUM Neue Helvetica 55 Regular"/>
              </a:endParaRPr>
            </a:p>
          </p:txBody>
        </p:sp>
        <p:sp>
          <p:nvSpPr>
            <p:cNvPr id="48" name="Shape 125"/>
            <p:cNvSpPr/>
            <p:nvPr/>
          </p:nvSpPr>
          <p:spPr>
            <a:xfrm flipH="1">
              <a:off x="10845508" y="24868424"/>
              <a:ext cx="360000" cy="684000"/>
            </a:xfrm>
            <a:prstGeom prst="line">
              <a:avLst/>
            </a:prstGeom>
            <a:ln w="50800">
              <a:solidFill>
                <a:srgbClr val="326496"/>
              </a:solidFill>
              <a:tailEnd type="triangle"/>
            </a:ln>
          </p:spPr>
          <p:txBody>
            <a:bodyPr lIns="0" tIns="0" rIns="0" bIns="0"/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lang="en-US" dirty="0"/>
            </a:p>
          </p:txBody>
        </p:sp>
        <p:sp>
          <p:nvSpPr>
            <p:cNvPr id="51" name="Shape 116"/>
            <p:cNvSpPr/>
            <p:nvPr/>
          </p:nvSpPr>
          <p:spPr>
            <a:xfrm>
              <a:off x="8734932" y="29890977"/>
              <a:ext cx="2297444" cy="892552"/>
            </a:xfrm>
            <a:prstGeom prst="rect">
              <a:avLst/>
            </a:prstGeom>
            <a:ln w="50800">
              <a:solidFill>
                <a:srgbClr val="326496"/>
              </a:solidFill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>
              <a:spAutoFit/>
            </a:bodyPr>
            <a:lstStyle>
              <a:lvl1pPr algn="ctr">
                <a:defRPr sz="2900"/>
              </a:lvl1pPr>
            </a:lstStyle>
            <a:p>
              <a:pPr lvl="0">
                <a:defRPr sz="1800"/>
              </a:pPr>
              <a:r>
                <a:rPr lang="en-US" sz="2900" dirty="0" smtClean="0">
                  <a:latin typeface="TUM Neue Helvetica 55 Regular"/>
                </a:rPr>
                <a:t>Background model</a:t>
              </a:r>
              <a:endParaRPr lang="en-US" sz="2900" dirty="0">
                <a:latin typeface="TUM Neue Helvetica 55 Regular"/>
              </a:endParaRPr>
            </a:p>
          </p:txBody>
        </p:sp>
        <p:sp>
          <p:nvSpPr>
            <p:cNvPr id="52" name="Shape 125"/>
            <p:cNvSpPr/>
            <p:nvPr/>
          </p:nvSpPr>
          <p:spPr>
            <a:xfrm flipH="1" flipV="1">
              <a:off x="9883654" y="29064424"/>
              <a:ext cx="0" cy="805554"/>
            </a:xfrm>
            <a:prstGeom prst="line">
              <a:avLst/>
            </a:prstGeom>
            <a:ln w="50800">
              <a:solidFill>
                <a:srgbClr val="326496"/>
              </a:solidFill>
              <a:tailEnd type="triangle"/>
            </a:ln>
          </p:spPr>
          <p:txBody>
            <a:bodyPr lIns="0" tIns="0" rIns="0" bIns="0"/>
            <a:lstStyle/>
            <a:p>
              <a:pPr lvl="0" defTabSz="457200">
                <a:defRPr sz="1200">
                  <a:latin typeface="+mn-lt"/>
                  <a:ea typeface="+mn-ea"/>
                  <a:cs typeface="+mn-cs"/>
                  <a:sym typeface="Helvetica"/>
                </a:defRPr>
              </a:pPr>
              <a:endParaRPr lang="en-US" dirty="0"/>
            </a:p>
          </p:txBody>
        </p:sp>
      </p:grpSp>
      <p:pic>
        <p:nvPicPr>
          <p:cNvPr id="4" name="Grafik 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060" y="39371848"/>
            <a:ext cx="7639153" cy="457138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1156060" y="44217674"/>
            <a:ext cx="7639153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155638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The model-based tracking approach allows to</a:t>
            </a:r>
            <a:br>
              <a:rPr lang="en-US" sz="2800" dirty="0" smtClean="0">
                <a:solidFill>
                  <a:srgbClr val="000000"/>
                </a:solidFill>
                <a:latin typeface="TUM Neue Helvetica 55 Regular"/>
              </a:rPr>
            </a:b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track the object even when the standard depth</a:t>
            </a:r>
            <a:br>
              <a:rPr lang="en-US" sz="2800" dirty="0" smtClean="0">
                <a:solidFill>
                  <a:srgbClr val="000000"/>
                </a:solidFill>
                <a:latin typeface="TUM Neue Helvetica 55 Regular"/>
              </a:rPr>
            </a:b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reconstruction fails due to fast motion.</a:t>
            </a:r>
            <a:endParaRPr kumimoji="0" lang="de-DE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UM Neue Helvetica 55 Regular"/>
              <a:sym typeface="Calibri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9750974" y="42490361"/>
            <a:ext cx="7639153" cy="310854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r>
              <a:rPr lang="en-US" sz="2800" dirty="0" err="1" smtClean="0">
                <a:solidFill>
                  <a:srgbClr val="000000"/>
                </a:solidFill>
                <a:latin typeface="TUM Neue Helvetica 55 Regular"/>
              </a:rPr>
              <a:t>Equispaced</a:t>
            </a: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UM Neue Helvetica 55 Regular"/>
              </a:rPr>
              <a:t>exposure timing </a:t>
            </a: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(bottom) leads to</a:t>
            </a:r>
            <a:br>
              <a:rPr lang="en-US" sz="2800" dirty="0" smtClean="0">
                <a:solidFill>
                  <a:srgbClr val="000000"/>
                </a:solidFill>
                <a:latin typeface="TUM Neue Helvetica 55 Regular"/>
              </a:rPr>
            </a:b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a more stable depth estimate </a:t>
            </a:r>
            <a:r>
              <a:rPr lang="en-US" sz="2800" dirty="0">
                <a:solidFill>
                  <a:srgbClr val="000000"/>
                </a:solidFill>
                <a:latin typeface="TUM Neue Helvetica 55 Regular"/>
              </a:rPr>
              <a:t>when </a:t>
            </a: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tracking</a:t>
            </a:r>
            <a:br>
              <a:rPr lang="en-US" sz="2800" dirty="0" smtClean="0">
                <a:solidFill>
                  <a:srgbClr val="000000"/>
                </a:solidFill>
                <a:latin typeface="TUM Neue Helvetica 55 Regular"/>
              </a:rPr>
            </a:b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from </a:t>
            </a:r>
            <a:r>
              <a:rPr lang="en-US" sz="2800" dirty="0">
                <a:solidFill>
                  <a:srgbClr val="000000"/>
                </a:solidFill>
                <a:latin typeface="TUM Neue Helvetica 55 Regular"/>
              </a:rPr>
              <a:t>raw </a:t>
            </a: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time of flight captures in comparison</a:t>
            </a:r>
            <a:br>
              <a:rPr lang="en-US" sz="2800" dirty="0" smtClean="0">
                <a:solidFill>
                  <a:srgbClr val="000000"/>
                </a:solidFill>
                <a:latin typeface="TUM Neue Helvetica 55 Regular"/>
              </a:rPr>
            </a:b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to</a:t>
            </a:r>
            <a:r>
              <a:rPr lang="en-US" sz="2800" dirty="0">
                <a:solidFill>
                  <a:srgbClr val="000000"/>
                </a:solidFill>
                <a:latin typeface="TUM Neue Helvetica 55 Regular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standard exposure timing (top).</a:t>
            </a:r>
          </a:p>
          <a:p>
            <a:pPr algn="l" rtl="0" latinLnBrk="1" hangingPunct="0"/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UM Neue Helvetica 55 Regular"/>
                <a:sym typeface="Calibri"/>
              </a:rPr>
              <a:t>Red crosses correspond to depth values from</a:t>
            </a:r>
          </a:p>
          <a:p>
            <a:pPr algn="l" rtl="0" latinLnBrk="1" hangingPunct="0"/>
            <a:r>
              <a:rPr kumimoji="0" lang="en-US" sz="2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UM Neue Helvetica 55 Regular"/>
                <a:sym typeface="Calibri"/>
              </a:rPr>
              <a:t>the</a:t>
            </a:r>
            <a:r>
              <a:rPr lang="en-US" sz="2800" dirty="0" smtClean="0">
                <a:solidFill>
                  <a:srgbClr val="000000"/>
                </a:solidFill>
                <a:latin typeface="TUM Neue Helvetica 55 Regular"/>
              </a:rPr>
              <a:t> </a:t>
            </a:r>
            <a:r>
              <a:rPr kumimoji="0" lang="en-US" sz="2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TUM Neue Helvetica 55 Regular"/>
                <a:sym typeface="Calibri"/>
              </a:rPr>
              <a:t>time of flight depth reconstruction engine</a:t>
            </a:r>
            <a:endParaRPr lang="de-DE" sz="2800" dirty="0">
              <a:solidFill>
                <a:srgbClr val="000000"/>
              </a:solidFill>
              <a:latin typeface="TUM Neue Helvetica 55 Regular"/>
            </a:endParaRPr>
          </a:p>
          <a:p>
            <a:pPr algn="l" rtl="0" latinLnBrk="1" hangingPunct="0"/>
            <a:r>
              <a:rPr lang="de-DE" sz="2800" dirty="0" err="1" smtClean="0">
                <a:solidFill>
                  <a:srgbClr val="000000"/>
                </a:solidFill>
                <a:latin typeface="TUM Neue Helvetica 55 Regular"/>
              </a:rPr>
              <a:t>and</a:t>
            </a:r>
            <a:r>
              <a:rPr lang="de-DE" sz="2800" dirty="0" smtClean="0">
                <a:solidFill>
                  <a:srgbClr val="000000"/>
                </a:solidFill>
                <a:latin typeface="TUM Neue Helvetica 55 Regular"/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  <a:latin typeface="TUM Neue Helvetica 55 Regular"/>
              </a:rPr>
              <a:t>demonstrate</a:t>
            </a:r>
            <a:r>
              <a:rPr lang="de-DE" sz="2800" dirty="0" smtClean="0">
                <a:solidFill>
                  <a:srgbClr val="000000"/>
                </a:solidFill>
                <a:latin typeface="TUM Neue Helvetica 55 Regular"/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  <a:latin typeface="TUM Neue Helvetica 55 Regular"/>
              </a:rPr>
              <a:t>the</a:t>
            </a:r>
            <a:r>
              <a:rPr lang="de-DE" sz="2800" dirty="0" smtClean="0">
                <a:solidFill>
                  <a:srgbClr val="000000"/>
                </a:solidFill>
                <a:latin typeface="TUM Neue Helvetica 55 Regular"/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  <a:latin typeface="TUM Neue Helvetica 55 Regular"/>
              </a:rPr>
              <a:t>validity</a:t>
            </a:r>
            <a:r>
              <a:rPr lang="de-DE" sz="2800" dirty="0" smtClean="0">
                <a:solidFill>
                  <a:srgbClr val="000000"/>
                </a:solidFill>
                <a:latin typeface="TUM Neue Helvetica 55 Regular"/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  <a:latin typeface="TUM Neue Helvetica 55 Regular"/>
              </a:rPr>
              <a:t>of</a:t>
            </a:r>
            <a:r>
              <a:rPr lang="de-DE" sz="2800" dirty="0" smtClean="0">
                <a:solidFill>
                  <a:srgbClr val="000000"/>
                </a:solidFill>
                <a:latin typeface="TUM Neue Helvetica 55 Regular"/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  <a:latin typeface="TUM Neue Helvetica 55 Regular"/>
              </a:rPr>
              <a:t>our</a:t>
            </a:r>
            <a:r>
              <a:rPr lang="de-DE" sz="2800" dirty="0" smtClean="0">
                <a:solidFill>
                  <a:srgbClr val="000000"/>
                </a:solidFill>
                <a:latin typeface="TUM Neue Helvetica 55 Regular"/>
              </a:rPr>
              <a:t> </a:t>
            </a:r>
            <a:r>
              <a:rPr lang="de-DE" sz="2800" dirty="0" err="1" smtClean="0">
                <a:solidFill>
                  <a:srgbClr val="000000"/>
                </a:solidFill>
                <a:latin typeface="TUM Neue Helvetica 55 Regular"/>
              </a:rPr>
              <a:t>approach</a:t>
            </a:r>
            <a:r>
              <a:rPr lang="de-DE" sz="2800" dirty="0" smtClean="0">
                <a:solidFill>
                  <a:srgbClr val="000000"/>
                </a:solidFill>
                <a:latin typeface="TUM Neue Helvetica 55 Regular"/>
              </a:rPr>
              <a:t>.</a:t>
            </a:r>
            <a:endParaRPr kumimoji="0" lang="en-US" sz="2800" b="0" i="0" u="none" strike="noStrike" cap="none" spc="0" normalizeH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TUM Neue Helvetica 55 Regular"/>
              <a:sym typeface="Calibri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8970" y="34529616"/>
            <a:ext cx="3863161" cy="2318841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2167" y="35171559"/>
            <a:ext cx="4876800" cy="27432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26496"/>
      </a:accent1>
      <a:accent2>
        <a:srgbClr val="96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26496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155638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26496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155638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26496"/>
      </a:accent1>
      <a:accent2>
        <a:srgbClr val="9600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venir Book"/>
        <a:ea typeface="Avenir Book"/>
        <a:cs typeface="Avenir Book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326496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155638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326496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155638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8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444</Words>
  <Application>Microsoft Office PowerPoint</Application>
  <PresentationFormat>Benutzerdefiniert</PresentationFormat>
  <Paragraphs>72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11" baseType="lpstr">
      <vt:lpstr>Avenir Book</vt:lpstr>
      <vt:lpstr>Calibri</vt:lpstr>
      <vt:lpstr>Cambria Math</vt:lpstr>
      <vt:lpstr>Helvetica</vt:lpstr>
      <vt:lpstr>TUM Neue Helvetica 55 Regular</vt:lpstr>
      <vt:lpstr>TUM Neue Helvetica 75 Bold</vt:lpstr>
      <vt:lpstr>Wingdings</vt:lpstr>
      <vt:lpstr>Default</vt:lpstr>
      <vt:lpstr>Präsentation</vt:lpstr>
      <vt:lpstr>Acrobat Document</vt:lpstr>
      <vt:lpstr>Model-Based Tracking at 300Hz using Raw Time-of-Flight Observations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Active Online Learning for Interactive Segmentation  Using Sparse Gaussian Processes</dc:title>
  <dc:creator>jan</dc:creator>
  <cp:lastModifiedBy>stuehmer</cp:lastModifiedBy>
  <cp:revision>345</cp:revision>
  <dcterms:modified xsi:type="dcterms:W3CDTF">2015-11-30T14:06:13Z</dcterms:modified>
</cp:coreProperties>
</file>