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76" r:id="rId1"/>
  </p:sldMasterIdLst>
  <p:sldIdLst>
    <p:sldId id="256" r:id="rId2"/>
    <p:sldId id="260" r:id="rId3"/>
    <p:sldId id="271" r:id="rId4"/>
    <p:sldId id="258" r:id="rId5"/>
    <p:sldId id="261" r:id="rId6"/>
    <p:sldId id="262" r:id="rId7"/>
    <p:sldId id="259" r:id="rId8"/>
    <p:sldId id="263" r:id="rId9"/>
    <p:sldId id="270" r:id="rId10"/>
    <p:sldId id="264" r:id="rId11"/>
    <p:sldId id="265" r:id="rId12"/>
    <p:sldId id="266" r:id="rId13"/>
    <p:sldId id="257" r:id="rId14"/>
    <p:sldId id="268" r:id="rId15"/>
    <p:sldId id="269" r:id="rId16"/>
    <p:sldId id="267" r:id="rId17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164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olo rettango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o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17" name="Sottotito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it-IT" smtClean="0"/>
              <a:t>Fare clic per modificare lo stile del sottotitolo dello schema</a:t>
            </a:r>
            <a:endParaRPr kumimoji="0" lang="en-US"/>
          </a:p>
        </p:txBody>
      </p:sp>
      <p:grpSp>
        <p:nvGrpSpPr>
          <p:cNvPr id="2" name="Grup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igura a mano libera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igura a mano libera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igura a mano libera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ttore 1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egnaposto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19" name="Segnaposto piè di pagina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egnaposto numero diapositiva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o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Gallone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Gallone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o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nfront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5" name="Segnaposto contenut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o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to con didascali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it-IT" smtClean="0"/>
              <a:t>Fare clic per modificare stili del testo dello schema</a:t>
            </a:r>
          </a:p>
          <a:p>
            <a:pPr lvl="1" eaLnBrk="1" latinLnBrk="0" hangingPunct="1"/>
            <a:r>
              <a:rPr lang="it-IT" smtClean="0"/>
              <a:t>Secondo livello</a:t>
            </a:r>
          </a:p>
          <a:p>
            <a:pPr lvl="2" eaLnBrk="1" latinLnBrk="0" hangingPunct="1"/>
            <a:r>
              <a:rPr lang="it-IT" smtClean="0"/>
              <a:t>Terzo livello</a:t>
            </a:r>
          </a:p>
          <a:p>
            <a:pPr lvl="3" eaLnBrk="1" latinLnBrk="0" hangingPunct="1"/>
            <a:r>
              <a:rPr lang="it-IT" smtClean="0"/>
              <a:t>Quarto livello</a:t>
            </a:r>
          </a:p>
          <a:p>
            <a:pPr lvl="4" eaLnBrk="1" latinLnBrk="0" hangingPunct="1"/>
            <a:r>
              <a:rPr lang="it-IT" smtClean="0"/>
              <a:t>Quinto livello</a:t>
            </a:r>
            <a:endParaRPr kumimoji="0"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magine con didascali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it-IT" smtClean="0"/>
              <a:t>Fare clic sull'icona per inserire un'immagine</a:t>
            </a:r>
            <a:endParaRPr kumimoji="0" lang="en-US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8" name="Figura a mano libera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igura a mano libera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Triangolo rettango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Connettore 1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Gallone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Gallone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igura a mano libera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igura a mano libera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Triangolo rettango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egnaposto tito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it-IT" smtClean="0"/>
              <a:t>Fare clic per modificare lo stile del titolo</a:t>
            </a:r>
            <a:endParaRPr kumimoji="0" lang="en-US"/>
          </a:p>
        </p:txBody>
      </p:sp>
      <p:sp>
        <p:nvSpPr>
          <p:cNvPr id="30" name="Segnaposto tes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it-IT" smtClean="0"/>
              <a:t>Fare clic per modificare stili del testo dello schema</a:t>
            </a:r>
          </a:p>
          <a:p>
            <a:pPr lvl="1" eaLnBrk="1" latinLnBrk="0" hangingPunct="1"/>
            <a:r>
              <a:rPr kumimoji="0" lang="it-IT" smtClean="0"/>
              <a:t>Secondo livello</a:t>
            </a:r>
          </a:p>
          <a:p>
            <a:pPr lvl="2" eaLnBrk="1" latinLnBrk="0" hangingPunct="1"/>
            <a:r>
              <a:rPr kumimoji="0" lang="it-IT" smtClean="0"/>
              <a:t>Terzo livello</a:t>
            </a:r>
          </a:p>
          <a:p>
            <a:pPr lvl="3" eaLnBrk="1" latinLnBrk="0" hangingPunct="1"/>
            <a:r>
              <a:rPr kumimoji="0" lang="it-IT" smtClean="0"/>
              <a:t>Quarto livello</a:t>
            </a:r>
          </a:p>
          <a:p>
            <a:pPr lvl="4" eaLnBrk="1" latinLnBrk="0" hangingPunct="1"/>
            <a:r>
              <a:rPr kumimoji="0" lang="it-IT" smtClean="0"/>
              <a:t>Quinto livello</a:t>
            </a:r>
            <a:endParaRPr kumimoji="0" lang="en-US"/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7416DA78-8B3E-4FF5-9697-A9112B90145D}" type="datetimeFigureOut">
              <a:rPr lang="en-US" smtClean="0"/>
              <a:pPr/>
              <a:t>6/24/2015</a:t>
            </a:fld>
            <a:endParaRPr lang="en-US"/>
          </a:p>
        </p:txBody>
      </p:sp>
      <p:sp>
        <p:nvSpPr>
          <p:cNvPr id="22" name="Segnaposto piè di pagina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egnaposto numero diapositiva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AC5364F-6F2B-4F66-A415-542E4603DC0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7" r:id="rId1"/>
    <p:sldLayoutId id="2147483878" r:id="rId2"/>
    <p:sldLayoutId id="2147483879" r:id="rId3"/>
    <p:sldLayoutId id="2147483880" r:id="rId4"/>
    <p:sldLayoutId id="2147483881" r:id="rId5"/>
    <p:sldLayoutId id="2147483882" r:id="rId6"/>
    <p:sldLayoutId id="2147483883" r:id="rId7"/>
    <p:sldLayoutId id="2147483884" r:id="rId8"/>
    <p:sldLayoutId id="2147483885" r:id="rId9"/>
    <p:sldLayoutId id="2147483886" r:id="rId10"/>
    <p:sldLayoutId id="214748388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6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5" Type="http://schemas.openxmlformats.org/officeDocument/2006/relationships/image" Target="../media/image62.png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3.xml"/><Relationship Id="rId7" Type="http://schemas.openxmlformats.org/officeDocument/2006/relationships/image" Target="../media/image6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5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9.png"/><Relationship Id="rId4" Type="http://schemas.openxmlformats.org/officeDocument/2006/relationships/tags" Target="../tags/tag4.xml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tags" Target="../tags/tag7.xml"/><Relationship Id="rId7" Type="http://schemas.openxmlformats.org/officeDocument/2006/relationships/image" Target="../media/image12.png"/><Relationship Id="rId2" Type="http://schemas.openxmlformats.org/officeDocument/2006/relationships/tags" Target="../tags/tag6.xml"/><Relationship Id="rId1" Type="http://schemas.openxmlformats.org/officeDocument/2006/relationships/tags" Target="../tags/tag5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slideLayout" Target="../slideLayouts/slideLayout2.xml"/><Relationship Id="rId18" Type="http://schemas.openxmlformats.org/officeDocument/2006/relationships/image" Target="../media/image18.png"/><Relationship Id="rId26" Type="http://schemas.openxmlformats.org/officeDocument/2006/relationships/image" Target="../media/image24.png"/><Relationship Id="rId3" Type="http://schemas.openxmlformats.org/officeDocument/2006/relationships/tags" Target="../tags/tag10.xml"/><Relationship Id="rId21" Type="http://schemas.openxmlformats.org/officeDocument/2006/relationships/image" Target="../media/image12.png"/><Relationship Id="rId7" Type="http://schemas.openxmlformats.org/officeDocument/2006/relationships/tags" Target="../tags/tag14.xml"/><Relationship Id="rId12" Type="http://schemas.openxmlformats.org/officeDocument/2006/relationships/tags" Target="../tags/tag19.xml"/><Relationship Id="rId17" Type="http://schemas.openxmlformats.org/officeDocument/2006/relationships/image" Target="../media/image17.png"/><Relationship Id="rId25" Type="http://schemas.openxmlformats.org/officeDocument/2006/relationships/image" Target="../media/image23.png"/><Relationship Id="rId2" Type="http://schemas.openxmlformats.org/officeDocument/2006/relationships/tags" Target="../tags/tag9.xml"/><Relationship Id="rId16" Type="http://schemas.openxmlformats.org/officeDocument/2006/relationships/image" Target="../media/image16.png"/><Relationship Id="rId20" Type="http://schemas.openxmlformats.org/officeDocument/2006/relationships/image" Target="../media/image11.pn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tags" Target="../tags/tag18.xml"/><Relationship Id="rId24" Type="http://schemas.openxmlformats.org/officeDocument/2006/relationships/image" Target="../media/image22.png"/><Relationship Id="rId5" Type="http://schemas.openxmlformats.org/officeDocument/2006/relationships/tags" Target="../tags/tag12.xml"/><Relationship Id="rId15" Type="http://schemas.openxmlformats.org/officeDocument/2006/relationships/image" Target="../media/image15.png"/><Relationship Id="rId23" Type="http://schemas.openxmlformats.org/officeDocument/2006/relationships/image" Target="../media/image21.png"/><Relationship Id="rId10" Type="http://schemas.openxmlformats.org/officeDocument/2006/relationships/tags" Target="../tags/tag17.xml"/><Relationship Id="rId19" Type="http://schemas.openxmlformats.org/officeDocument/2006/relationships/image" Target="../media/image19.png"/><Relationship Id="rId4" Type="http://schemas.openxmlformats.org/officeDocument/2006/relationships/tags" Target="../tags/tag11.xml"/><Relationship Id="rId9" Type="http://schemas.openxmlformats.org/officeDocument/2006/relationships/tags" Target="../tags/tag16.xml"/><Relationship Id="rId14" Type="http://schemas.openxmlformats.org/officeDocument/2006/relationships/image" Target="../media/image14.png"/><Relationship Id="rId22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30.png"/><Relationship Id="rId3" Type="http://schemas.openxmlformats.org/officeDocument/2006/relationships/tags" Target="../tags/tag23.xml"/><Relationship Id="rId7" Type="http://schemas.openxmlformats.org/officeDocument/2006/relationships/image" Target="../media/image27.png"/><Relationship Id="rId12" Type="http://schemas.openxmlformats.org/officeDocument/2006/relationships/image" Target="../media/image29.png"/><Relationship Id="rId2" Type="http://schemas.openxmlformats.org/officeDocument/2006/relationships/tags" Target="../tags/tag22.xml"/><Relationship Id="rId1" Type="http://schemas.openxmlformats.org/officeDocument/2006/relationships/tags" Target="../tags/tag21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24.png"/><Relationship Id="rId5" Type="http://schemas.openxmlformats.org/officeDocument/2006/relationships/tags" Target="../tags/tag25.xml"/><Relationship Id="rId15" Type="http://schemas.openxmlformats.org/officeDocument/2006/relationships/image" Target="../media/image32.png"/><Relationship Id="rId10" Type="http://schemas.openxmlformats.org/officeDocument/2006/relationships/image" Target="../media/image12.png"/><Relationship Id="rId4" Type="http://schemas.openxmlformats.org/officeDocument/2006/relationships/tags" Target="../tags/tag24.xml"/><Relationship Id="rId9" Type="http://schemas.openxmlformats.org/officeDocument/2006/relationships/image" Target="../media/image11.png"/><Relationship Id="rId14" Type="http://schemas.openxmlformats.org/officeDocument/2006/relationships/image" Target="../media/image31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36.png"/><Relationship Id="rId2" Type="http://schemas.openxmlformats.org/officeDocument/2006/relationships/tags" Target="../tags/tag27.xml"/><Relationship Id="rId1" Type="http://schemas.openxmlformats.org/officeDocument/2006/relationships/tags" Target="../tags/tag26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tags" Target="../tags/tag30.xml"/><Relationship Id="rId7" Type="http://schemas.openxmlformats.org/officeDocument/2006/relationships/image" Target="../media/image39.png"/><Relationship Id="rId2" Type="http://schemas.openxmlformats.org/officeDocument/2006/relationships/tags" Target="../tags/tag29.xml"/><Relationship Id="rId1" Type="http://schemas.openxmlformats.org/officeDocument/2006/relationships/tags" Target="../tags/tag28.xml"/><Relationship Id="rId6" Type="http://schemas.openxmlformats.org/officeDocument/2006/relationships/image" Target="../media/image38.png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31.xml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39.xml"/><Relationship Id="rId13" Type="http://schemas.openxmlformats.org/officeDocument/2006/relationships/image" Target="../media/image45.png"/><Relationship Id="rId18" Type="http://schemas.openxmlformats.org/officeDocument/2006/relationships/image" Target="../media/image50.png"/><Relationship Id="rId3" Type="http://schemas.openxmlformats.org/officeDocument/2006/relationships/tags" Target="../tags/tag34.xml"/><Relationship Id="rId7" Type="http://schemas.openxmlformats.org/officeDocument/2006/relationships/tags" Target="../tags/tag38.xml"/><Relationship Id="rId12" Type="http://schemas.openxmlformats.org/officeDocument/2006/relationships/image" Target="../media/image44.png"/><Relationship Id="rId17" Type="http://schemas.openxmlformats.org/officeDocument/2006/relationships/image" Target="../media/image49.png"/><Relationship Id="rId2" Type="http://schemas.openxmlformats.org/officeDocument/2006/relationships/tags" Target="../tags/tag33.xml"/><Relationship Id="rId16" Type="http://schemas.openxmlformats.org/officeDocument/2006/relationships/image" Target="../media/image48.png"/><Relationship Id="rId1" Type="http://schemas.openxmlformats.org/officeDocument/2006/relationships/tags" Target="../tags/tag32.xml"/><Relationship Id="rId6" Type="http://schemas.openxmlformats.org/officeDocument/2006/relationships/tags" Target="../tags/tag37.xml"/><Relationship Id="rId11" Type="http://schemas.openxmlformats.org/officeDocument/2006/relationships/image" Target="../media/image43.png"/><Relationship Id="rId5" Type="http://schemas.openxmlformats.org/officeDocument/2006/relationships/tags" Target="../tags/tag36.xml"/><Relationship Id="rId15" Type="http://schemas.openxmlformats.org/officeDocument/2006/relationships/image" Target="../media/image47.png"/><Relationship Id="rId10" Type="http://schemas.openxmlformats.org/officeDocument/2006/relationships/image" Target="../media/image42.png"/><Relationship Id="rId4" Type="http://schemas.openxmlformats.org/officeDocument/2006/relationships/tags" Target="../tags/tag35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4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458522"/>
            <a:ext cx="7772400" cy="1829761"/>
          </a:xfrm>
        </p:spPr>
        <p:txBody>
          <a:bodyPr>
            <a:normAutofit fontScale="90000"/>
          </a:bodyPr>
          <a:lstStyle/>
          <a:p>
            <a:r>
              <a:rPr lang="en-US" smtClean="0">
                <a:solidFill>
                  <a:schemeClr val="tx1"/>
                </a:solidFill>
              </a:rPr>
              <a:t>Realistic Photometric Stereo Using Partial Differential Irradiance Equation Ratios</a:t>
            </a:r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685800" y="4317528"/>
            <a:ext cx="7772400" cy="1199704"/>
          </a:xfrm>
        </p:spPr>
        <p:txBody>
          <a:bodyPr/>
          <a:lstStyle/>
          <a:p>
            <a:r>
              <a:rPr lang="en-US" b="1" smtClean="0"/>
              <a:t>R. Mecca, </a:t>
            </a:r>
            <a:r>
              <a:rPr lang="en-US" b="1" u="sng" smtClean="0"/>
              <a:t>E. Rodolà</a:t>
            </a:r>
            <a:r>
              <a:rPr lang="en-US" b="1" smtClean="0"/>
              <a:t>, and D. Cremers</a:t>
            </a:r>
            <a:endParaRPr lang="en-US" b="1"/>
          </a:p>
        </p:txBody>
      </p:sp>
      <p:pic>
        <p:nvPicPr>
          <p:cNvPr id="17410" name="Picture 2" descr="http://www.cardiorisk.eu/en/bilder/logo_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04664"/>
            <a:ext cx="1038685" cy="1038686"/>
          </a:xfrm>
          <a:prstGeom prst="rect">
            <a:avLst/>
          </a:prstGeom>
          <a:noFill/>
        </p:spPr>
      </p:pic>
      <p:pic>
        <p:nvPicPr>
          <p:cNvPr id="17414" name="Picture 6" descr="https://catalogo.egaf.it/file-comuni/DISTART_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556301" cy="1296144"/>
          </a:xfrm>
          <a:prstGeom prst="rect">
            <a:avLst/>
          </a:prstGeom>
          <a:noFill/>
        </p:spPr>
      </p:pic>
      <p:pic>
        <p:nvPicPr>
          <p:cNvPr id="17416" name="Picture 8" descr="http://www.apn-gcr.org/wp-content/uploads/2012/07/AHFound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2556163" cy="1348220"/>
          </a:xfrm>
          <a:prstGeom prst="rect">
            <a:avLst/>
          </a:prstGeom>
          <a:noFill/>
        </p:spPr>
      </p:pic>
      <p:sp>
        <p:nvSpPr>
          <p:cNvPr id="8" name="CasellaDiTesto 7"/>
          <p:cNvSpPr txBox="1"/>
          <p:nvPr/>
        </p:nvSpPr>
        <p:spPr>
          <a:xfrm>
            <a:off x="251520" y="6237312"/>
            <a:ext cx="84969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Shape Modeling International – Lille, France – June </a:t>
            </a:r>
            <a:r>
              <a:rPr lang="en-US" b="1" dirty="0" smtClean="0">
                <a:solidFill>
                  <a:schemeClr val="bg1"/>
                </a:solidFill>
              </a:rPr>
              <a:t>25</a:t>
            </a:r>
            <a:r>
              <a:rPr lang="en-US" b="1" baseline="30000" dirty="0" smtClean="0">
                <a:solidFill>
                  <a:schemeClr val="bg1"/>
                </a:solidFill>
              </a:rPr>
              <a:t>th</a:t>
            </a:r>
            <a:r>
              <a:rPr lang="en-US" b="1" dirty="0" smtClean="0">
                <a:solidFill>
                  <a:schemeClr val="bg1"/>
                </a:solidFill>
              </a:rPr>
              <a:t> </a:t>
            </a:r>
            <a:r>
              <a:rPr lang="en-US" b="1" dirty="0" smtClean="0">
                <a:solidFill>
                  <a:schemeClr val="bg1"/>
                </a:solidFill>
              </a:rPr>
              <a:t>2015</a:t>
            </a:r>
            <a:endParaRPr lang="en-US" b="1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Self-shadows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3838" y="1386593"/>
            <a:ext cx="8696325" cy="155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448" y="3174459"/>
            <a:ext cx="4486275" cy="351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8189" y="3083171"/>
            <a:ext cx="3895725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noise (diffuse case)</a:t>
            </a:r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5325" y="1905000"/>
            <a:ext cx="775335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CasellaDiTesto 14"/>
          <p:cNvSpPr txBox="1"/>
          <p:nvPr/>
        </p:nvSpPr>
        <p:spPr>
          <a:xfrm>
            <a:off x="6616932" y="4488872"/>
            <a:ext cx="22943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Can be solved by introducing a </a:t>
            </a:r>
            <a:r>
              <a:rPr lang="en-US" b="1" smtClean="0"/>
              <a:t>regularizer</a:t>
            </a:r>
            <a:r>
              <a:rPr lang="en-US" smtClean="0"/>
              <a:t> (</a:t>
            </a:r>
            <a:r>
              <a:rPr lang="en-US" i="1" smtClean="0"/>
              <a:t>e.g.</a:t>
            </a:r>
            <a:r>
              <a:rPr lang="en-US" smtClean="0"/>
              <a:t>, to promote smoothness)</a:t>
            </a:r>
            <a:endParaRPr lang="en-US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Image noise (specular case)</a:t>
            </a:r>
            <a:endParaRPr 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2538" y="1268127"/>
            <a:ext cx="8934303" cy="31348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4059" y="4471801"/>
            <a:ext cx="1818055" cy="21866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454642" y="4500383"/>
            <a:ext cx="3784209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The </a:t>
            </a:r>
            <a:r>
              <a:rPr lang="en-US" b="1" smtClean="0"/>
              <a:t>low signal-to-noise ratio</a:t>
            </a:r>
            <a:r>
              <a:rPr lang="en-US" smtClean="0"/>
              <a:t> in the darker image regions makes the reconstruction less stable.</a:t>
            </a:r>
          </a:p>
          <a:p>
            <a:endParaRPr lang="en-US" smtClean="0"/>
          </a:p>
          <a:p>
            <a:r>
              <a:rPr lang="en-US" smtClean="0"/>
              <a:t>(results obtained with 5 images)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Full reconstruction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449252"/>
            <a:ext cx="4206652" cy="247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47777" y="2973509"/>
            <a:ext cx="6821787" cy="3478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CasellaDiTesto 4"/>
          <p:cNvSpPr txBox="1"/>
          <p:nvPr/>
        </p:nvSpPr>
        <p:spPr>
          <a:xfrm>
            <a:off x="4895557" y="1420837"/>
            <a:ext cx="353099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mtClean="0"/>
              <a:t> 6 partial views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5 images per view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strong light attenuation</a:t>
            </a:r>
          </a:p>
          <a:p>
            <a:pPr>
              <a:buFont typeface="Arial" pitchFamily="34" charset="0"/>
              <a:buChar char="•"/>
            </a:pPr>
            <a:r>
              <a:rPr lang="en-US" smtClean="0"/>
              <a:t> purely specular infomation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Comparisons</a:t>
            </a:r>
            <a:endParaRPr lang="en-US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178" y="1750603"/>
            <a:ext cx="8919482" cy="3518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asellaDiTesto 4"/>
          <p:cNvSpPr txBox="1"/>
          <p:nvPr/>
        </p:nvSpPr>
        <p:spPr>
          <a:xfrm>
            <a:off x="3910821" y="6035044"/>
            <a:ext cx="502216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[3]+[8] : baseline</a:t>
            </a:r>
          </a:p>
          <a:p>
            <a:r>
              <a:rPr lang="en-US" smtClean="0"/>
              <a:t>[5] : recent method (Ikehata et al. CVPR’12)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Real data</a:t>
            </a:r>
            <a:endParaRPr lang="en-US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6617" y="1219860"/>
            <a:ext cx="5000625" cy="2505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02859" y="2934525"/>
            <a:ext cx="4905375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CasellaDiTesto 5"/>
          <p:cNvSpPr txBox="1"/>
          <p:nvPr/>
        </p:nvSpPr>
        <p:spPr>
          <a:xfrm>
            <a:off x="464234" y="4009293"/>
            <a:ext cx="331997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Drawback:</a:t>
            </a:r>
            <a:r>
              <a:rPr lang="en-US" dirty="0" smtClean="0"/>
              <a:t> Need to perform photometric </a:t>
            </a:r>
            <a:r>
              <a:rPr lang="en-US" b="1" dirty="0" smtClean="0"/>
              <a:t>calibration</a:t>
            </a:r>
            <a:r>
              <a:rPr lang="en-US" dirty="0" smtClean="0"/>
              <a:t> of the scene and the camera (light attenuation, </a:t>
            </a:r>
            <a:r>
              <a:rPr lang="en-US" dirty="0" err="1" smtClean="0"/>
              <a:t>specularity</a:t>
            </a:r>
            <a:r>
              <a:rPr lang="en-US" dirty="0" smtClean="0"/>
              <a:t> </a:t>
            </a:r>
            <a:r>
              <a:rPr lang="en-US" dirty="0" err="1" smtClean="0"/>
              <a:t>coeff</a:t>
            </a:r>
            <a:r>
              <a:rPr lang="en-US" dirty="0" smtClean="0"/>
              <a:t>., focal length, etc.)</a:t>
            </a:r>
            <a:endParaRPr lang="en-US" dirty="0"/>
          </a:p>
        </p:txBody>
      </p:sp>
      <p:sp>
        <p:nvSpPr>
          <p:cNvPr id="7" name="CasellaDiTesto 6"/>
          <p:cNvSpPr txBox="1"/>
          <p:nvPr/>
        </p:nvSpPr>
        <p:spPr>
          <a:xfrm>
            <a:off x="5317588" y="1252025"/>
            <a:ext cx="38264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3 photos, 1.2 Megapixel</a:t>
            </a:r>
          </a:p>
          <a:p>
            <a:endParaRPr lang="en-US" smtClean="0"/>
          </a:p>
          <a:p>
            <a:r>
              <a:rPr lang="en-US" smtClean="0"/>
              <a:t>The toy has 5cm diameter, placed at 25cm from the camera</a:t>
            </a:r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/>
          <p:cNvSpPr txBox="1"/>
          <p:nvPr/>
        </p:nvSpPr>
        <p:spPr>
          <a:xfrm>
            <a:off x="225083" y="2377451"/>
            <a:ext cx="8679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smtClean="0"/>
              <a:t>Thank you!</a:t>
            </a:r>
          </a:p>
          <a:p>
            <a:pPr algn="ctr"/>
            <a:r>
              <a:rPr lang="en-US" sz="3600" b="1" smtClean="0"/>
              <a:t>Questions?</a:t>
            </a:r>
            <a:endParaRPr lang="en-US" sz="3600" b="1"/>
          </a:p>
        </p:txBody>
      </p:sp>
      <p:pic>
        <p:nvPicPr>
          <p:cNvPr id="5" name="Picture 2" descr="http://www.cardiorisk.eu/en/bilder/logo_tu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404664"/>
            <a:ext cx="1038685" cy="1038686"/>
          </a:xfrm>
          <a:prstGeom prst="rect">
            <a:avLst/>
          </a:prstGeom>
          <a:noFill/>
        </p:spPr>
      </p:pic>
      <p:pic>
        <p:nvPicPr>
          <p:cNvPr id="6" name="Picture 6" descr="https://catalogo.egaf.it/file-comuni/DISTART_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188640"/>
            <a:ext cx="1556301" cy="1296144"/>
          </a:xfrm>
          <a:prstGeom prst="rect">
            <a:avLst/>
          </a:prstGeom>
          <a:noFill/>
        </p:spPr>
      </p:pic>
      <p:pic>
        <p:nvPicPr>
          <p:cNvPr id="7" name="Picture 8" descr="http://www.apn-gcr.org/wp-content/uploads/2012/07/AHFoundatio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932040" y="260648"/>
            <a:ext cx="2556163" cy="1348220"/>
          </a:xfrm>
          <a:prstGeom prst="rect">
            <a:avLst/>
          </a:prstGeom>
          <a:noFill/>
        </p:spPr>
      </p:pic>
      <p:pic>
        <p:nvPicPr>
          <p:cNvPr id="7170" name="Picture 2" descr="https://vision.in.tum.de/_media/members/rodola/member.png?w=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869442" y="4171705"/>
            <a:ext cx="1333500" cy="1714500"/>
          </a:xfrm>
          <a:prstGeom prst="rect">
            <a:avLst/>
          </a:prstGeom>
          <a:noFill/>
        </p:spPr>
      </p:pic>
      <p:pic>
        <p:nvPicPr>
          <p:cNvPr id="7172" name="Picture 4" descr="https://vision.in.tum.de/_media/members/cremers/member.png?w=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6377" y="4171705"/>
            <a:ext cx="1323975" cy="1714500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079921" y="4159909"/>
            <a:ext cx="1268185" cy="171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Photometric Stereo (PS)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5423" y="4898035"/>
            <a:ext cx="2162175" cy="25527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83648" y="4332103"/>
            <a:ext cx="81221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The problem is usually described by a set of </a:t>
            </a:r>
            <a:r>
              <a:rPr lang="it-IT" b="1" dirty="0" smtClean="0"/>
              <a:t>irradiance equations</a:t>
            </a:r>
            <a:r>
              <a:rPr lang="it-IT" dirty="0" smtClean="0"/>
              <a:t>: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0778" y="2701377"/>
            <a:ext cx="2154555" cy="4762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82560" y="5381408"/>
            <a:ext cx="24239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reflectance function</a:t>
            </a:r>
            <a:endParaRPr lang="en-US" dirty="0"/>
          </a:p>
        </p:txBody>
      </p:sp>
      <p:grpSp>
        <p:nvGrpSpPr>
          <p:cNvPr id="17" name="Gruppo 16"/>
          <p:cNvGrpSpPr/>
          <p:nvPr/>
        </p:nvGrpSpPr>
        <p:grpSpPr>
          <a:xfrm>
            <a:off x="5241020" y="5401728"/>
            <a:ext cx="2194560" cy="621839"/>
            <a:chOff x="5290898" y="5401728"/>
            <a:chExt cx="2194560" cy="621839"/>
          </a:xfrm>
        </p:grpSpPr>
        <p:sp>
          <p:nvSpPr>
            <p:cNvPr id="7" name="TextBox 6"/>
            <p:cNvSpPr txBox="1"/>
            <p:nvPr/>
          </p:nvSpPr>
          <p:spPr>
            <a:xfrm>
              <a:off x="5290898" y="5401728"/>
              <a:ext cx="21945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it-IT" dirty="0" smtClean="0"/>
                <a:t>image function</a:t>
              </a:r>
              <a:endParaRPr lang="en-US" dirty="0"/>
            </a:p>
          </p:txBody>
        </p:sp>
        <p:pic>
          <p:nvPicPr>
            <p:cNvPr id="8" name="Picture 7"/>
            <p:cNvPicPr>
              <a:picLocks noChangeAspect="1"/>
            </p:cNvPicPr>
            <p:nvPr>
              <p:custDataLst>
                <p:tags r:id="rId4"/>
              </p:custDataLst>
            </p:nvPr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376622" y="5749247"/>
              <a:ext cx="2023110" cy="274320"/>
            </a:xfrm>
            <a:prstGeom prst="rect">
              <a:avLst/>
            </a:prstGeom>
          </p:spPr>
        </p:pic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50999" y="2646664"/>
            <a:ext cx="5362575" cy="1419225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78724" y="1389604"/>
            <a:ext cx="85039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b="1" u="sng" smtClean="0"/>
              <a:t>Problem:</a:t>
            </a:r>
          </a:p>
          <a:p>
            <a:endParaRPr lang="it-IT" smtClean="0"/>
          </a:p>
          <a:p>
            <a:r>
              <a:rPr lang="it-IT" smtClean="0"/>
              <a:t>Estimate </a:t>
            </a:r>
            <a:r>
              <a:rPr lang="it-IT" dirty="0" smtClean="0"/>
              <a:t>surface normals by observing an object under different </a:t>
            </a:r>
            <a:r>
              <a:rPr lang="it-IT" smtClean="0"/>
              <a:t>lighting conditions.</a:t>
            </a:r>
            <a:endParaRPr lang="en-US" dirty="0"/>
          </a:p>
        </p:txBody>
      </p:sp>
      <p:sp>
        <p:nvSpPr>
          <p:cNvPr id="11" name="Freccia in giù 10"/>
          <p:cNvSpPr/>
          <p:nvPr/>
        </p:nvSpPr>
        <p:spPr>
          <a:xfrm>
            <a:off x="7315200" y="3350031"/>
            <a:ext cx="216131" cy="199505"/>
          </a:xfrm>
          <a:prstGeom prst="downArrow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uppo 15"/>
          <p:cNvGrpSpPr/>
          <p:nvPr/>
        </p:nvGrpSpPr>
        <p:grpSpPr>
          <a:xfrm>
            <a:off x="6974378" y="3665912"/>
            <a:ext cx="897774" cy="338554"/>
            <a:chOff x="6658496" y="3640975"/>
            <a:chExt cx="897774" cy="338554"/>
          </a:xfrm>
        </p:grpSpPr>
        <p:sp>
          <p:nvSpPr>
            <p:cNvPr id="14" name="CasellaDiTesto 13"/>
            <p:cNvSpPr txBox="1"/>
            <p:nvPr/>
          </p:nvSpPr>
          <p:spPr>
            <a:xfrm>
              <a:off x="6658496" y="3640975"/>
              <a:ext cx="897774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smtClean="0"/>
                <a:t>depth</a:t>
              </a:r>
              <a:endParaRPr lang="en-US" sz="1600" i="1"/>
            </a:p>
          </p:txBody>
        </p:sp>
        <p:pic>
          <p:nvPicPr>
            <p:cNvPr id="15" name="Immagine 14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10" cstate="print"/>
            <a:stretch>
              <a:fillRect/>
            </a:stretch>
          </p:blipFill>
          <p:spPr>
            <a:xfrm>
              <a:off x="7369696" y="3753659"/>
              <a:ext cx="108585" cy="114300"/>
            </a:xfrm>
            <a:prstGeom prst="rect">
              <a:avLst/>
            </a:prstGeom>
          </p:spPr>
        </p:pic>
      </p:grp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Common assumptions</a:t>
            </a:r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200660" y="4021509"/>
            <a:ext cx="38559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Typical assumptions:</a:t>
            </a:r>
          </a:p>
          <a:p>
            <a:endParaRPr lang="it-IT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 smtClean="0"/>
              <a:t>Lambertian surface</a:t>
            </a:r>
          </a:p>
        </p:txBody>
      </p:sp>
      <p:pic>
        <p:nvPicPr>
          <p:cNvPr id="4" name="Picture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76699" y="2146646"/>
            <a:ext cx="2367915" cy="10153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08517" y="2475460"/>
            <a:ext cx="140900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 smtClean="0"/>
              <a:t>non-linear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187467" y="3465137"/>
            <a:ext cx="5348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mtClean="0"/>
              <a:t>In practice, many more are used (10 – 100).</a:t>
            </a:r>
            <a:endParaRPr lang="en-US" dirty="0"/>
          </a:p>
        </p:txBody>
      </p:sp>
      <p:sp>
        <p:nvSpPr>
          <p:cNvPr id="8" name="CasellaDiTesto 7"/>
          <p:cNvSpPr txBox="1"/>
          <p:nvPr/>
        </p:nvSpPr>
        <p:spPr>
          <a:xfrm>
            <a:off x="203201" y="1498599"/>
            <a:ext cx="8636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In theory, 3 photos are enough (in a calibrated setting):</a:t>
            </a:r>
            <a:endParaRPr lang="en-US"/>
          </a:p>
        </p:txBody>
      </p:sp>
      <p:sp>
        <p:nvSpPr>
          <p:cNvPr id="9" name="Parentesi graffa aperta 8"/>
          <p:cNvSpPr/>
          <p:nvPr/>
        </p:nvSpPr>
        <p:spPr>
          <a:xfrm>
            <a:off x="3059083" y="2169622"/>
            <a:ext cx="174568" cy="955964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/>
          <p:nvPr/>
        </p:nvGrpSpPr>
        <p:grpSpPr>
          <a:xfrm>
            <a:off x="5885399" y="6023750"/>
            <a:ext cx="2683094" cy="338356"/>
            <a:chOff x="5885399" y="6023750"/>
            <a:chExt cx="2683094" cy="338356"/>
          </a:xfrm>
        </p:grpSpPr>
        <p:sp>
          <p:nvSpPr>
            <p:cNvPr id="11" name="Figura a mano libera 10"/>
            <p:cNvSpPr/>
            <p:nvPr/>
          </p:nvSpPr>
          <p:spPr>
            <a:xfrm>
              <a:off x="5885399" y="6026719"/>
              <a:ext cx="2683094" cy="335387"/>
            </a:xfrm>
            <a:custGeom>
              <a:avLst/>
              <a:gdLst>
                <a:gd name="connsiteX0" fmla="*/ 0 w 4332849"/>
                <a:gd name="connsiteY0" fmla="*/ 499403 h 541607"/>
                <a:gd name="connsiteX1" fmla="*/ 211015 w 4332849"/>
                <a:gd name="connsiteY1" fmla="*/ 457200 h 541607"/>
                <a:gd name="connsiteX2" fmla="*/ 829993 w 4332849"/>
                <a:gd name="connsiteY2" fmla="*/ 218049 h 541607"/>
                <a:gd name="connsiteX3" fmla="*/ 1308295 w 4332849"/>
                <a:gd name="connsiteY3" fmla="*/ 429065 h 541607"/>
                <a:gd name="connsiteX4" fmla="*/ 1702190 w 4332849"/>
                <a:gd name="connsiteY4" fmla="*/ 513471 h 541607"/>
                <a:gd name="connsiteX5" fmla="*/ 2293033 w 4332849"/>
                <a:gd name="connsiteY5" fmla="*/ 260252 h 541607"/>
                <a:gd name="connsiteX6" fmla="*/ 2785403 w 4332849"/>
                <a:gd name="connsiteY6" fmla="*/ 49237 h 541607"/>
                <a:gd name="connsiteX7" fmla="*/ 3249636 w 4332849"/>
                <a:gd name="connsiteY7" fmla="*/ 49237 h 541607"/>
                <a:gd name="connsiteX8" fmla="*/ 3840480 w 4332849"/>
                <a:gd name="connsiteY8" fmla="*/ 344659 h 541607"/>
                <a:gd name="connsiteX9" fmla="*/ 4332849 w 4332849"/>
                <a:gd name="connsiteY9" fmla="*/ 414997 h 54160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4332849" h="541607">
                  <a:moveTo>
                    <a:pt x="0" y="499403"/>
                  </a:moveTo>
                  <a:cubicBezTo>
                    <a:pt x="36341" y="501747"/>
                    <a:pt x="72683" y="504092"/>
                    <a:pt x="211015" y="457200"/>
                  </a:cubicBezTo>
                  <a:cubicBezTo>
                    <a:pt x="349347" y="410308"/>
                    <a:pt x="647113" y="222738"/>
                    <a:pt x="829993" y="218049"/>
                  </a:cubicBezTo>
                  <a:cubicBezTo>
                    <a:pt x="1012873" y="213360"/>
                    <a:pt x="1162929" y="379828"/>
                    <a:pt x="1308295" y="429065"/>
                  </a:cubicBezTo>
                  <a:cubicBezTo>
                    <a:pt x="1453661" y="478302"/>
                    <a:pt x="1538067" y="541607"/>
                    <a:pt x="1702190" y="513471"/>
                  </a:cubicBezTo>
                  <a:cubicBezTo>
                    <a:pt x="1866313" y="485335"/>
                    <a:pt x="2293033" y="260252"/>
                    <a:pt x="2293033" y="260252"/>
                  </a:cubicBezTo>
                  <a:cubicBezTo>
                    <a:pt x="2473568" y="182880"/>
                    <a:pt x="2625969" y="84406"/>
                    <a:pt x="2785403" y="49237"/>
                  </a:cubicBezTo>
                  <a:cubicBezTo>
                    <a:pt x="2944837" y="14068"/>
                    <a:pt x="3073790" y="0"/>
                    <a:pt x="3249636" y="49237"/>
                  </a:cubicBezTo>
                  <a:cubicBezTo>
                    <a:pt x="3425482" y="98474"/>
                    <a:pt x="3659945" y="283699"/>
                    <a:pt x="3840480" y="344659"/>
                  </a:cubicBezTo>
                  <a:cubicBezTo>
                    <a:pt x="4021015" y="405619"/>
                    <a:pt x="4176932" y="410308"/>
                    <a:pt x="4332849" y="414997"/>
                  </a:cubicBezTo>
                </a:path>
              </a:pathLst>
            </a:custGeom>
            <a:ln w="127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13" name="Ovale 12"/>
            <p:cNvSpPr/>
            <p:nvPr/>
          </p:nvSpPr>
          <p:spPr>
            <a:xfrm>
              <a:off x="7766653" y="6023750"/>
              <a:ext cx="28311" cy="28311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pic>
          <p:nvPicPr>
            <p:cNvPr id="14" name="Immagine 13" descr="addin_tmp.png"/>
            <p:cNvPicPr>
              <a:picLocks noChangeAspect="1"/>
            </p:cNvPicPr>
            <p:nvPr>
              <p:custDataLst>
                <p:tags r:id="rId2"/>
              </p:custDataLst>
            </p:nvPr>
          </p:nvPicPr>
          <p:blipFill>
            <a:blip r:embed="rId6" cstate="print"/>
            <a:stretch>
              <a:fillRect/>
            </a:stretch>
          </p:blipFill>
          <p:spPr>
            <a:xfrm>
              <a:off x="5978144" y="6126987"/>
              <a:ext cx="96732" cy="108529"/>
            </a:xfrm>
            <a:prstGeom prst="rect">
              <a:avLst/>
            </a:prstGeom>
          </p:spPr>
        </p:pic>
        <p:pic>
          <p:nvPicPr>
            <p:cNvPr id="15" name="Immagine 14" descr="addin_tmp.png"/>
            <p:cNvPicPr>
              <a:picLocks noChangeAspect="1"/>
            </p:cNvPicPr>
            <p:nvPr>
              <p:custDataLst>
                <p:tags r:id="rId3"/>
              </p:custDataLst>
            </p:nvPr>
          </p:nvPicPr>
          <p:blipFill>
            <a:blip r:embed="rId7" cstate="print"/>
            <a:stretch>
              <a:fillRect/>
            </a:stretch>
          </p:blipFill>
          <p:spPr>
            <a:xfrm>
              <a:off x="7512132" y="6116692"/>
              <a:ext cx="470685" cy="158075"/>
            </a:xfrm>
            <a:prstGeom prst="rect">
              <a:avLst/>
            </a:prstGeom>
          </p:spPr>
        </p:pic>
      </p:grpSp>
      <p:grpSp>
        <p:nvGrpSpPr>
          <p:cNvPr id="10" name="Group 9"/>
          <p:cNvGrpSpPr/>
          <p:nvPr/>
        </p:nvGrpSpPr>
        <p:grpSpPr>
          <a:xfrm>
            <a:off x="5838305" y="4949769"/>
            <a:ext cx="1928348" cy="1088137"/>
            <a:chOff x="5838305" y="4949769"/>
            <a:chExt cx="1928348" cy="1088137"/>
          </a:xfrm>
        </p:grpSpPr>
        <p:cxnSp>
          <p:nvCxnSpPr>
            <p:cNvPr id="16" name="Connettore 1 15"/>
            <p:cNvCxnSpPr>
              <a:endCxn id="13" idx="2"/>
            </p:cNvCxnSpPr>
            <p:nvPr/>
          </p:nvCxnSpPr>
          <p:spPr>
            <a:xfrm>
              <a:off x="6474602" y="5032834"/>
              <a:ext cx="1292051" cy="1005072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Ovale 19"/>
            <p:cNvSpPr/>
            <p:nvPr/>
          </p:nvSpPr>
          <p:spPr>
            <a:xfrm>
              <a:off x="6383004" y="4949769"/>
              <a:ext cx="89181" cy="891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sp>
          <p:nvSpPr>
            <p:cNvPr id="23" name="CasellaDiTesto 22"/>
            <p:cNvSpPr txBox="1"/>
            <p:nvPr/>
          </p:nvSpPr>
          <p:spPr>
            <a:xfrm>
              <a:off x="5838305" y="5098492"/>
              <a:ext cx="795255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/>
                <a:t>incident</a:t>
              </a:r>
              <a:endParaRPr lang="en-US" sz="1200"/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6558738" y="4580334"/>
            <a:ext cx="2468884" cy="1787215"/>
            <a:chOff x="6558738" y="4580334"/>
            <a:chExt cx="2468884" cy="1787215"/>
          </a:xfrm>
        </p:grpSpPr>
        <p:cxnSp>
          <p:nvCxnSpPr>
            <p:cNvPr id="21" name="Connettore 1 20"/>
            <p:cNvCxnSpPr>
              <a:stCxn id="13" idx="6"/>
            </p:cNvCxnSpPr>
            <p:nvPr/>
          </p:nvCxnSpPr>
          <p:spPr>
            <a:xfrm flipV="1">
              <a:off x="7794964" y="5087412"/>
              <a:ext cx="866886" cy="95049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CasellaDiTesto 21"/>
            <p:cNvSpPr txBox="1"/>
            <p:nvPr/>
          </p:nvSpPr>
          <p:spPr>
            <a:xfrm>
              <a:off x="8129842" y="4580334"/>
              <a:ext cx="889462" cy="27699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smtClean="0"/>
                <a:t>reflected</a:t>
              </a:r>
              <a:endParaRPr lang="en-US" sz="1200"/>
            </a:p>
          </p:txBody>
        </p:sp>
        <p:cxnSp>
          <p:nvCxnSpPr>
            <p:cNvPr id="26" name="Connettore 1 25"/>
            <p:cNvCxnSpPr/>
            <p:nvPr/>
          </p:nvCxnSpPr>
          <p:spPr>
            <a:xfrm flipV="1">
              <a:off x="7789422" y="4746584"/>
              <a:ext cx="199105" cy="125252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onnettore 1 27"/>
            <p:cNvCxnSpPr/>
            <p:nvPr/>
          </p:nvCxnSpPr>
          <p:spPr>
            <a:xfrm flipV="1">
              <a:off x="7781110" y="4846337"/>
              <a:ext cx="598115" cy="118602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onnettore 1 30"/>
            <p:cNvCxnSpPr/>
            <p:nvPr/>
          </p:nvCxnSpPr>
          <p:spPr>
            <a:xfrm flipV="1">
              <a:off x="7764484" y="5378352"/>
              <a:ext cx="1113505" cy="66232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Connettore 1 33"/>
            <p:cNvCxnSpPr/>
            <p:nvPr/>
          </p:nvCxnSpPr>
          <p:spPr>
            <a:xfrm flipH="1" flipV="1">
              <a:off x="7572891" y="4738272"/>
              <a:ext cx="208220" cy="1294094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Connettore 1 36"/>
            <p:cNvCxnSpPr/>
            <p:nvPr/>
          </p:nvCxnSpPr>
          <p:spPr>
            <a:xfrm flipH="1" flipV="1">
              <a:off x="7190505" y="4829712"/>
              <a:ext cx="607229" cy="121096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Connettore 1 44"/>
            <p:cNvCxnSpPr/>
            <p:nvPr/>
          </p:nvCxnSpPr>
          <p:spPr>
            <a:xfrm flipH="1" flipV="1">
              <a:off x="6891247" y="5004279"/>
              <a:ext cx="884324" cy="1022545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0" name="Connettore 1 49"/>
            <p:cNvCxnSpPr/>
            <p:nvPr/>
          </p:nvCxnSpPr>
          <p:spPr>
            <a:xfrm flipH="1" flipV="1">
              <a:off x="6658491" y="5370039"/>
              <a:ext cx="1136478" cy="692807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Connettore 1 52"/>
            <p:cNvCxnSpPr/>
            <p:nvPr/>
          </p:nvCxnSpPr>
          <p:spPr>
            <a:xfrm flipH="1" flipV="1">
              <a:off x="6558738" y="5710861"/>
              <a:ext cx="1236231" cy="335361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Connettore 1 56"/>
            <p:cNvCxnSpPr/>
            <p:nvPr/>
          </p:nvCxnSpPr>
          <p:spPr>
            <a:xfrm flipH="1">
              <a:off x="6567051" y="6037909"/>
              <a:ext cx="1194666" cy="22086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Connettore 1 60"/>
            <p:cNvCxnSpPr/>
            <p:nvPr/>
          </p:nvCxnSpPr>
          <p:spPr>
            <a:xfrm flipV="1">
              <a:off x="7778342" y="5710861"/>
              <a:ext cx="1249276" cy="324198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Connettore 1 63"/>
            <p:cNvCxnSpPr/>
            <p:nvPr/>
          </p:nvCxnSpPr>
          <p:spPr>
            <a:xfrm>
              <a:off x="7742324" y="6018495"/>
              <a:ext cx="1285298" cy="41483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Connettore 1 66"/>
            <p:cNvCxnSpPr/>
            <p:nvPr/>
          </p:nvCxnSpPr>
          <p:spPr>
            <a:xfrm>
              <a:off x="7792200" y="6051747"/>
              <a:ext cx="1193858" cy="315802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Connettore 1 69"/>
            <p:cNvCxnSpPr>
              <a:endCxn id="11" idx="3"/>
            </p:cNvCxnSpPr>
            <p:nvPr/>
          </p:nvCxnSpPr>
          <p:spPr>
            <a:xfrm flipH="1">
              <a:off x="6695554" y="6051746"/>
              <a:ext cx="1071708" cy="240669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925338" y="4122090"/>
            <a:ext cx="1760567" cy="24604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8" name="Group 17"/>
          <p:cNvGrpSpPr/>
          <p:nvPr/>
        </p:nvGrpSpPr>
        <p:grpSpPr>
          <a:xfrm>
            <a:off x="7204364" y="1644074"/>
            <a:ext cx="1155467" cy="4379676"/>
            <a:chOff x="7204364" y="1644074"/>
            <a:chExt cx="1155467" cy="4379676"/>
          </a:xfrm>
        </p:grpSpPr>
        <p:cxnSp>
          <p:nvCxnSpPr>
            <p:cNvPr id="41" name="Connettore 1 40"/>
            <p:cNvCxnSpPr>
              <a:stCxn id="40" idx="4"/>
              <a:endCxn id="13" idx="0"/>
            </p:cNvCxnSpPr>
            <p:nvPr/>
          </p:nvCxnSpPr>
          <p:spPr>
            <a:xfrm flipH="1">
              <a:off x="7780809" y="1733255"/>
              <a:ext cx="4534" cy="4290495"/>
            </a:xfrm>
            <a:prstGeom prst="line">
              <a:avLst/>
            </a:prstGeom>
            <a:ln w="12700">
              <a:solidFill>
                <a:schemeClr val="tx1"/>
              </a:solidFill>
              <a:prstDash val="solid"/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Ovale 39"/>
            <p:cNvSpPr/>
            <p:nvPr/>
          </p:nvSpPr>
          <p:spPr>
            <a:xfrm>
              <a:off x="7740752" y="1644074"/>
              <a:ext cx="89181" cy="89181"/>
            </a:xfrm>
            <a:prstGeom prst="ellipse">
              <a:avLst/>
            </a:prstGeom>
            <a:solidFill>
              <a:srgbClr val="FFC0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/>
            </a:p>
          </p:txBody>
        </p:sp>
        <p:cxnSp>
          <p:nvCxnSpPr>
            <p:cNvPr id="75" name="Connettore 2 74"/>
            <p:cNvCxnSpPr/>
            <p:nvPr/>
          </p:nvCxnSpPr>
          <p:spPr>
            <a:xfrm>
              <a:off x="7672647" y="1845425"/>
              <a:ext cx="0" cy="28263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Connettore 2 75"/>
            <p:cNvCxnSpPr/>
            <p:nvPr/>
          </p:nvCxnSpPr>
          <p:spPr>
            <a:xfrm>
              <a:off x="7908173" y="1848196"/>
              <a:ext cx="0" cy="28263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Connettore 2 77"/>
            <p:cNvCxnSpPr/>
            <p:nvPr/>
          </p:nvCxnSpPr>
          <p:spPr>
            <a:xfrm>
              <a:off x="8124305" y="1848196"/>
              <a:ext cx="0" cy="28263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9" name="Connettore 2 78"/>
            <p:cNvCxnSpPr/>
            <p:nvPr/>
          </p:nvCxnSpPr>
          <p:spPr>
            <a:xfrm>
              <a:off x="8359831" y="1850967"/>
              <a:ext cx="0" cy="28263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Connettore 2 79"/>
            <p:cNvCxnSpPr/>
            <p:nvPr/>
          </p:nvCxnSpPr>
          <p:spPr>
            <a:xfrm>
              <a:off x="7204364" y="1842654"/>
              <a:ext cx="0" cy="28263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1" name="Connettore 2 80"/>
            <p:cNvCxnSpPr/>
            <p:nvPr/>
          </p:nvCxnSpPr>
          <p:spPr>
            <a:xfrm>
              <a:off x="7439890" y="1845425"/>
              <a:ext cx="0" cy="282633"/>
            </a:xfrm>
            <a:prstGeom prst="straightConnector1">
              <a:avLst/>
            </a:prstGeom>
            <a:ln>
              <a:solidFill>
                <a:srgbClr val="FFC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7" name="TextBox 16"/>
          <p:cNvSpPr txBox="1"/>
          <p:nvPr/>
        </p:nvSpPr>
        <p:spPr>
          <a:xfrm>
            <a:off x="200660" y="5032834"/>
            <a:ext cx="34569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Light source at infinity</a:t>
            </a:r>
            <a:endParaRPr lang="de-DE" dirty="0"/>
          </a:p>
        </p:txBody>
      </p:sp>
      <p:sp>
        <p:nvSpPr>
          <p:cNvPr id="46" name="TextBox 45"/>
          <p:cNvSpPr txBox="1"/>
          <p:nvPr/>
        </p:nvSpPr>
        <p:spPr>
          <a:xfrm>
            <a:off x="209329" y="5490161"/>
            <a:ext cx="384728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dirty="0" smtClean="0"/>
              <a:t>No perspective transf.</a:t>
            </a:r>
            <a:endParaRPr lang="de-DE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9" grpId="0" animBg="1"/>
      <p:bldP spid="17" grpId="0"/>
      <p:bldP spid="4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" name="Connettore 1 42"/>
          <p:cNvCxnSpPr>
            <a:endCxn id="25" idx="0"/>
          </p:cNvCxnSpPr>
          <p:nvPr/>
        </p:nvCxnSpPr>
        <p:spPr>
          <a:xfrm>
            <a:off x="2576945" y="2726574"/>
            <a:ext cx="779319" cy="1974274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Parametrization</a:t>
            </a:r>
            <a:endParaRPr lang="en-US"/>
          </a:p>
        </p:txBody>
      </p:sp>
      <p:sp>
        <p:nvSpPr>
          <p:cNvPr id="5" name="CasellaDiTesto 4"/>
          <p:cNvSpPr txBox="1"/>
          <p:nvPr/>
        </p:nvSpPr>
        <p:spPr>
          <a:xfrm>
            <a:off x="5508104" y="1308824"/>
            <a:ext cx="324036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</a:t>
            </a:r>
            <a:r>
              <a:rPr lang="en-US" b="1" dirty="0" smtClean="0"/>
              <a:t>Pinhole</a:t>
            </a:r>
            <a:r>
              <a:rPr lang="en-US" dirty="0" smtClean="0"/>
              <a:t> camera model</a:t>
            </a:r>
          </a:p>
          <a:p>
            <a:pPr>
              <a:buFont typeface="Arial" pitchFamily="34" charset="0"/>
              <a:buChar char="•"/>
            </a:pPr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Multiple light sources in general </a:t>
            </a:r>
            <a:r>
              <a:rPr lang="en-US" b="1" dirty="0" smtClean="0"/>
              <a:t>positions </a:t>
            </a:r>
            <a:r>
              <a:rPr lang="en-US" dirty="0" smtClean="0"/>
              <a:t>(</a:t>
            </a:r>
            <a:r>
              <a:rPr lang="en-US" i="1" dirty="0" smtClean="0"/>
              <a:t>e.g.</a:t>
            </a:r>
            <a:r>
              <a:rPr lang="en-US" dirty="0" smtClean="0"/>
              <a:t>, non-planar, more than 3)</a:t>
            </a:r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dirty="0" smtClean="0"/>
              <a:t>Arbitrary light </a:t>
            </a:r>
            <a:r>
              <a:rPr lang="en-US" b="1" dirty="0" smtClean="0"/>
              <a:t>attenuation</a:t>
            </a:r>
          </a:p>
          <a:p>
            <a:r>
              <a:rPr lang="en-US" dirty="0"/>
              <a:t> </a:t>
            </a:r>
            <a:r>
              <a:rPr lang="en-US" dirty="0" smtClean="0"/>
              <a:t> (</a:t>
            </a:r>
            <a:r>
              <a:rPr lang="en-US" i="1" dirty="0" smtClean="0"/>
              <a:t>e.g.</a:t>
            </a:r>
            <a:r>
              <a:rPr lang="en-US" dirty="0" smtClean="0"/>
              <a:t>, non-radial)</a:t>
            </a:r>
          </a:p>
          <a:p>
            <a:endParaRPr lang="en-US" dirty="0"/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Unknown </a:t>
            </a:r>
            <a:r>
              <a:rPr lang="en-US" b="1" dirty="0" smtClean="0"/>
              <a:t>albedo</a:t>
            </a:r>
            <a:endParaRPr lang="en-US" b="1" dirty="0"/>
          </a:p>
          <a:p>
            <a:endParaRPr lang="en-US" dirty="0" smtClean="0"/>
          </a:p>
          <a:p>
            <a:pPr>
              <a:buFont typeface="Arial" pitchFamily="34" charset="0"/>
              <a:buChar char="•"/>
            </a:pPr>
            <a:r>
              <a:rPr lang="en-US" dirty="0"/>
              <a:t> </a:t>
            </a:r>
            <a:r>
              <a:rPr lang="en-US" b="1" dirty="0" smtClean="0"/>
              <a:t>Specular</a:t>
            </a:r>
            <a:r>
              <a:rPr lang="en-US" dirty="0" smtClean="0"/>
              <a:t> surfaces</a:t>
            </a:r>
            <a:endParaRPr lang="en-US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4572000" y="5229200"/>
            <a:ext cx="4355976" cy="13004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Figura a mano libera 6"/>
          <p:cNvSpPr/>
          <p:nvPr/>
        </p:nvSpPr>
        <p:spPr>
          <a:xfrm>
            <a:off x="295422" y="4705643"/>
            <a:ext cx="4332849" cy="541607"/>
          </a:xfrm>
          <a:custGeom>
            <a:avLst/>
            <a:gdLst>
              <a:gd name="connsiteX0" fmla="*/ 0 w 4332849"/>
              <a:gd name="connsiteY0" fmla="*/ 499403 h 541607"/>
              <a:gd name="connsiteX1" fmla="*/ 211015 w 4332849"/>
              <a:gd name="connsiteY1" fmla="*/ 457200 h 541607"/>
              <a:gd name="connsiteX2" fmla="*/ 829993 w 4332849"/>
              <a:gd name="connsiteY2" fmla="*/ 218049 h 541607"/>
              <a:gd name="connsiteX3" fmla="*/ 1308295 w 4332849"/>
              <a:gd name="connsiteY3" fmla="*/ 429065 h 541607"/>
              <a:gd name="connsiteX4" fmla="*/ 1702190 w 4332849"/>
              <a:gd name="connsiteY4" fmla="*/ 513471 h 541607"/>
              <a:gd name="connsiteX5" fmla="*/ 2293033 w 4332849"/>
              <a:gd name="connsiteY5" fmla="*/ 260252 h 541607"/>
              <a:gd name="connsiteX6" fmla="*/ 2785403 w 4332849"/>
              <a:gd name="connsiteY6" fmla="*/ 49237 h 541607"/>
              <a:gd name="connsiteX7" fmla="*/ 3249636 w 4332849"/>
              <a:gd name="connsiteY7" fmla="*/ 49237 h 541607"/>
              <a:gd name="connsiteX8" fmla="*/ 3840480 w 4332849"/>
              <a:gd name="connsiteY8" fmla="*/ 344659 h 541607"/>
              <a:gd name="connsiteX9" fmla="*/ 4332849 w 4332849"/>
              <a:gd name="connsiteY9" fmla="*/ 414997 h 54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849" h="541607">
                <a:moveTo>
                  <a:pt x="0" y="499403"/>
                </a:moveTo>
                <a:cubicBezTo>
                  <a:pt x="36341" y="501747"/>
                  <a:pt x="72683" y="504092"/>
                  <a:pt x="211015" y="457200"/>
                </a:cubicBezTo>
                <a:cubicBezTo>
                  <a:pt x="349347" y="410308"/>
                  <a:pt x="647113" y="222738"/>
                  <a:pt x="829993" y="218049"/>
                </a:cubicBezTo>
                <a:cubicBezTo>
                  <a:pt x="1012873" y="213360"/>
                  <a:pt x="1162929" y="379828"/>
                  <a:pt x="1308295" y="429065"/>
                </a:cubicBezTo>
                <a:cubicBezTo>
                  <a:pt x="1453661" y="478302"/>
                  <a:pt x="1538067" y="541607"/>
                  <a:pt x="1702190" y="513471"/>
                </a:cubicBezTo>
                <a:cubicBezTo>
                  <a:pt x="1866313" y="485335"/>
                  <a:pt x="2293033" y="260252"/>
                  <a:pt x="2293033" y="260252"/>
                </a:cubicBezTo>
                <a:cubicBezTo>
                  <a:pt x="2473568" y="182880"/>
                  <a:pt x="2625969" y="84406"/>
                  <a:pt x="2785403" y="49237"/>
                </a:cubicBezTo>
                <a:cubicBezTo>
                  <a:pt x="2944837" y="14068"/>
                  <a:pt x="3073790" y="0"/>
                  <a:pt x="3249636" y="49237"/>
                </a:cubicBezTo>
                <a:cubicBezTo>
                  <a:pt x="3425482" y="98474"/>
                  <a:pt x="3659945" y="283699"/>
                  <a:pt x="3840480" y="344659"/>
                </a:cubicBezTo>
                <a:cubicBezTo>
                  <a:pt x="4021015" y="405619"/>
                  <a:pt x="4176932" y="410308"/>
                  <a:pt x="4332849" y="414997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Connettore 2 12"/>
          <p:cNvCxnSpPr/>
          <p:nvPr/>
        </p:nvCxnSpPr>
        <p:spPr>
          <a:xfrm flipH="1" flipV="1">
            <a:off x="2555776" y="1412776"/>
            <a:ext cx="11908" cy="3967907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ttore 2 14"/>
          <p:cNvCxnSpPr/>
          <p:nvPr/>
        </p:nvCxnSpPr>
        <p:spPr>
          <a:xfrm>
            <a:off x="611560" y="2708920"/>
            <a:ext cx="39604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2 16"/>
          <p:cNvCxnSpPr/>
          <p:nvPr/>
        </p:nvCxnSpPr>
        <p:spPr>
          <a:xfrm flipV="1">
            <a:off x="827584" y="2708920"/>
            <a:ext cx="0" cy="1368152"/>
          </a:xfrm>
          <a:prstGeom prst="straightConnector1">
            <a:avLst/>
          </a:prstGeom>
          <a:ln w="12700">
            <a:solidFill>
              <a:schemeClr val="tx1"/>
            </a:solidFill>
            <a:headEnd type="arrow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611560" y="4077072"/>
            <a:ext cx="3960440" cy="0"/>
          </a:xfrm>
          <a:prstGeom prst="straightConnector1">
            <a:avLst/>
          </a:prstGeom>
          <a:ln w="127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Immagine 18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4499992" y="3861048"/>
            <a:ext cx="377190" cy="163830"/>
          </a:xfrm>
          <a:prstGeom prst="rect">
            <a:avLst/>
          </a:prstGeom>
        </p:spPr>
      </p:pic>
      <p:sp>
        <p:nvSpPr>
          <p:cNvPr id="21" name="Ovale 20"/>
          <p:cNvSpPr/>
          <p:nvPr/>
        </p:nvSpPr>
        <p:spPr>
          <a:xfrm>
            <a:off x="3662081" y="2719897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e 21"/>
          <p:cNvSpPr/>
          <p:nvPr/>
        </p:nvSpPr>
        <p:spPr>
          <a:xfrm>
            <a:off x="2535382" y="2672544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e 23"/>
          <p:cNvSpPr/>
          <p:nvPr/>
        </p:nvSpPr>
        <p:spPr>
          <a:xfrm>
            <a:off x="3089564" y="4049685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e 24"/>
          <p:cNvSpPr/>
          <p:nvPr/>
        </p:nvSpPr>
        <p:spPr>
          <a:xfrm>
            <a:off x="3333404" y="4700848"/>
            <a:ext cx="45719" cy="45719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Immagine 25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2614813" y="1293091"/>
            <a:ext cx="350520" cy="228600"/>
          </a:xfrm>
          <a:prstGeom prst="rect">
            <a:avLst/>
          </a:prstGeom>
        </p:spPr>
      </p:pic>
      <p:pic>
        <p:nvPicPr>
          <p:cNvPr id="28" name="Immagine 2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7" cstate="print"/>
          <a:stretch>
            <a:fillRect/>
          </a:stretch>
        </p:blipFill>
        <p:spPr>
          <a:xfrm>
            <a:off x="1351281" y="2822633"/>
            <a:ext cx="1061085" cy="255270"/>
          </a:xfrm>
          <a:prstGeom prst="rect">
            <a:avLst/>
          </a:prstGeom>
        </p:spPr>
      </p:pic>
      <p:pic>
        <p:nvPicPr>
          <p:cNvPr id="30" name="Immagine 29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8" cstate="print"/>
          <a:stretch>
            <a:fillRect/>
          </a:stretch>
        </p:blipFill>
        <p:spPr>
          <a:xfrm>
            <a:off x="3856181" y="2817090"/>
            <a:ext cx="1061085" cy="255270"/>
          </a:xfrm>
          <a:prstGeom prst="rect">
            <a:avLst/>
          </a:prstGeom>
        </p:spPr>
      </p:pic>
      <p:pic>
        <p:nvPicPr>
          <p:cNvPr id="32" name="Immagine 3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9" cstate="print"/>
          <a:stretch>
            <a:fillRect/>
          </a:stretch>
        </p:blipFill>
        <p:spPr>
          <a:xfrm>
            <a:off x="619760" y="3155142"/>
            <a:ext cx="127635" cy="230505"/>
          </a:xfrm>
          <a:prstGeom prst="rect">
            <a:avLst/>
          </a:prstGeom>
        </p:spPr>
      </p:pic>
      <p:pic>
        <p:nvPicPr>
          <p:cNvPr id="33" name="Immagine 32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20" cstate="print"/>
          <a:stretch>
            <a:fillRect/>
          </a:stretch>
        </p:blipFill>
        <p:spPr>
          <a:xfrm>
            <a:off x="445193" y="4867562"/>
            <a:ext cx="156210" cy="175260"/>
          </a:xfrm>
          <a:prstGeom prst="rect">
            <a:avLst/>
          </a:prstGeom>
        </p:spPr>
      </p:pic>
      <p:pic>
        <p:nvPicPr>
          <p:cNvPr id="34" name="Immagine 33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21" cstate="print"/>
          <a:stretch>
            <a:fillRect/>
          </a:stretch>
        </p:blipFill>
        <p:spPr>
          <a:xfrm>
            <a:off x="2922385" y="4850938"/>
            <a:ext cx="760095" cy="255270"/>
          </a:xfrm>
          <a:prstGeom prst="rect">
            <a:avLst/>
          </a:prstGeom>
        </p:spPr>
      </p:pic>
      <p:pic>
        <p:nvPicPr>
          <p:cNvPr id="35" name="Immagine 34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22" cstate="print"/>
          <a:stretch>
            <a:fillRect/>
          </a:stretch>
        </p:blipFill>
        <p:spPr>
          <a:xfrm>
            <a:off x="1883295" y="4493491"/>
            <a:ext cx="1083945" cy="255270"/>
          </a:xfrm>
          <a:prstGeom prst="rect">
            <a:avLst/>
          </a:prstGeom>
        </p:spPr>
      </p:pic>
      <p:pic>
        <p:nvPicPr>
          <p:cNvPr id="37" name="Immagine 36" descr="addin_tmp.png"/>
          <p:cNvPicPr>
            <a:picLocks noChangeAspect="1"/>
          </p:cNvPicPr>
          <p:nvPr>
            <p:custDataLst>
              <p:tags r:id="rId9"/>
            </p:custDataLst>
          </p:nvPr>
        </p:nvPicPr>
        <p:blipFill>
          <a:blip r:embed="rId23" cstate="print"/>
          <a:stretch>
            <a:fillRect/>
          </a:stretch>
        </p:blipFill>
        <p:spPr>
          <a:xfrm>
            <a:off x="3573548" y="4271817"/>
            <a:ext cx="1083945" cy="255270"/>
          </a:xfrm>
          <a:prstGeom prst="rect">
            <a:avLst/>
          </a:prstGeom>
        </p:spPr>
      </p:pic>
      <p:pic>
        <p:nvPicPr>
          <p:cNvPr id="38" name="Immagine 37" descr="addin_tmp.png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24" cstate="print"/>
          <a:stretch>
            <a:fillRect/>
          </a:stretch>
        </p:blipFill>
        <p:spPr>
          <a:xfrm>
            <a:off x="2315557" y="2431934"/>
            <a:ext cx="180975" cy="184785"/>
          </a:xfrm>
          <a:prstGeom prst="rect">
            <a:avLst/>
          </a:prstGeom>
        </p:spPr>
      </p:pic>
      <p:pic>
        <p:nvPicPr>
          <p:cNvPr id="39" name="Immagine 38" descr="addin_tmp.png"/>
          <p:cNvPicPr>
            <a:picLocks noChangeAspect="1"/>
          </p:cNvPicPr>
          <p:nvPr>
            <p:custDataLst>
              <p:tags r:id="rId11"/>
            </p:custDataLst>
          </p:nvPr>
        </p:nvPicPr>
        <p:blipFill>
          <a:blip r:embed="rId25" cstate="print"/>
          <a:stretch>
            <a:fillRect/>
          </a:stretch>
        </p:blipFill>
        <p:spPr>
          <a:xfrm>
            <a:off x="2340494" y="4119418"/>
            <a:ext cx="177165" cy="184785"/>
          </a:xfrm>
          <a:prstGeom prst="rect">
            <a:avLst/>
          </a:prstGeom>
        </p:spPr>
      </p:pic>
      <p:cxnSp>
        <p:nvCxnSpPr>
          <p:cNvPr id="41" name="Connettore 1 40"/>
          <p:cNvCxnSpPr>
            <a:endCxn id="25" idx="2"/>
          </p:cNvCxnSpPr>
          <p:nvPr/>
        </p:nvCxnSpPr>
        <p:spPr>
          <a:xfrm>
            <a:off x="1246909" y="3100647"/>
            <a:ext cx="2086495" cy="1623061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1 46"/>
          <p:cNvCxnSpPr>
            <a:endCxn id="25" idx="6"/>
          </p:cNvCxnSpPr>
          <p:nvPr/>
        </p:nvCxnSpPr>
        <p:spPr>
          <a:xfrm flipH="1">
            <a:off x="3379123" y="2892829"/>
            <a:ext cx="336666" cy="183087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8" name="Immagine 47" descr="addin_tmp.png"/>
          <p:cNvPicPr>
            <a:picLocks noChangeAspect="1"/>
          </p:cNvPicPr>
          <p:nvPr>
            <p:custDataLst>
              <p:tags r:id="rId12"/>
            </p:custDataLst>
          </p:nvPr>
        </p:nvPicPr>
        <p:blipFill>
          <a:blip r:embed="rId26" cstate="print"/>
          <a:stretch>
            <a:fillRect/>
          </a:stretch>
        </p:blipFill>
        <p:spPr>
          <a:xfrm>
            <a:off x="2972261" y="4210858"/>
            <a:ext cx="140970" cy="114300"/>
          </a:xfrm>
          <a:prstGeom prst="rect">
            <a:avLst/>
          </a:prstGeom>
        </p:spPr>
      </p:pic>
      <p:cxnSp>
        <p:nvCxnSpPr>
          <p:cNvPr id="50" name="Connettore 2 49"/>
          <p:cNvCxnSpPr/>
          <p:nvPr/>
        </p:nvCxnSpPr>
        <p:spPr>
          <a:xfrm flipH="1" flipV="1">
            <a:off x="2901142" y="4397433"/>
            <a:ext cx="473825" cy="35744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Connettore 2 51"/>
          <p:cNvCxnSpPr/>
          <p:nvPr/>
        </p:nvCxnSpPr>
        <p:spPr>
          <a:xfrm flipH="1" flipV="1">
            <a:off x="3167149" y="4181302"/>
            <a:ext cx="207818" cy="573578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Connettore 2 53"/>
          <p:cNvCxnSpPr/>
          <p:nvPr/>
        </p:nvCxnSpPr>
        <p:spPr>
          <a:xfrm flipV="1">
            <a:off x="3374967" y="4156364"/>
            <a:ext cx="116378" cy="598516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Ovale 19"/>
          <p:cNvSpPr/>
          <p:nvPr/>
        </p:nvSpPr>
        <p:spPr>
          <a:xfrm>
            <a:off x="1098990" y="2966508"/>
            <a:ext cx="144016" cy="144016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1" grpId="0" animBg="1"/>
      <p:bldP spid="22" grpId="0" animBg="1"/>
      <p:bldP spid="24" grpId="0" animBg="1"/>
      <p:bldP spid="25" grpId="0" animBg="1"/>
      <p:bldP spid="2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Lambertian model</a:t>
            </a:r>
            <a:endParaRPr lang="en-US"/>
          </a:p>
        </p:txBody>
      </p:sp>
      <p:pic>
        <p:nvPicPr>
          <p:cNvPr id="14" name="Immagine 13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 cstate="print"/>
          <a:stretch>
            <a:fillRect/>
          </a:stretch>
        </p:blipFill>
        <p:spPr>
          <a:xfrm>
            <a:off x="1796939" y="2204757"/>
            <a:ext cx="5532120" cy="266700"/>
          </a:xfrm>
          <a:prstGeom prst="rect">
            <a:avLst/>
          </a:prstGeom>
        </p:spPr>
      </p:pic>
      <p:sp>
        <p:nvSpPr>
          <p:cNvPr id="5" name="CasellaDiTesto 4"/>
          <p:cNvSpPr txBox="1"/>
          <p:nvPr/>
        </p:nvSpPr>
        <p:spPr>
          <a:xfrm>
            <a:off x="204343" y="2722311"/>
            <a:ext cx="3303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diffusive albedo (</a:t>
            </a:r>
            <a:r>
              <a:rPr lang="en-US" b="1" smtClean="0">
                <a:solidFill>
                  <a:srgbClr val="FF0000"/>
                </a:solidFill>
              </a:rPr>
              <a:t>unknown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6" name="CasellaDiTesto 5"/>
          <p:cNvSpPr txBox="1"/>
          <p:nvPr/>
        </p:nvSpPr>
        <p:spPr>
          <a:xfrm>
            <a:off x="1296785" y="3182531"/>
            <a:ext cx="34881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light attenuation (</a:t>
            </a:r>
            <a:r>
              <a:rPr lang="en-US" b="1" smtClean="0">
                <a:solidFill>
                  <a:srgbClr val="FF0000"/>
                </a:solidFill>
              </a:rPr>
              <a:t>unknown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7" name="CasellaDiTesto 6"/>
          <p:cNvSpPr txBox="1"/>
          <p:nvPr/>
        </p:nvSpPr>
        <p:spPr>
          <a:xfrm>
            <a:off x="4895767" y="3176812"/>
            <a:ext cx="33338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light direction (</a:t>
            </a:r>
            <a:r>
              <a:rPr lang="en-US" b="1" smtClean="0">
                <a:solidFill>
                  <a:srgbClr val="FF0000"/>
                </a:solidFill>
              </a:rPr>
              <a:t>unknown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5" name="CasellaDiTesto 14"/>
          <p:cNvSpPr txBox="1"/>
          <p:nvPr/>
        </p:nvSpPr>
        <p:spPr>
          <a:xfrm>
            <a:off x="5878728" y="2703201"/>
            <a:ext cx="3107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surface normal (</a:t>
            </a:r>
            <a:r>
              <a:rPr lang="en-US" b="1" smtClean="0">
                <a:solidFill>
                  <a:srgbClr val="FF0000"/>
                </a:solidFill>
              </a:rPr>
              <a:t>unknown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6" name="CasellaDiTesto 15"/>
          <p:cNvSpPr txBox="1"/>
          <p:nvPr/>
        </p:nvSpPr>
        <p:spPr>
          <a:xfrm>
            <a:off x="185018" y="1562298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Each light source </a:t>
            </a:r>
            <a:r>
              <a:rPr lang="en-US" i="1" smtClean="0"/>
              <a:t>j</a:t>
            </a:r>
            <a:r>
              <a:rPr lang="en-US" smtClean="0"/>
              <a:t> gives rise to an irradiance equation: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33043" y="3968597"/>
            <a:ext cx="4621342" cy="20804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0" name="Connettore 1 19"/>
          <p:cNvCxnSpPr/>
          <p:nvPr/>
        </p:nvCxnSpPr>
        <p:spPr>
          <a:xfrm>
            <a:off x="3017520" y="2502131"/>
            <a:ext cx="80633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1 20"/>
          <p:cNvCxnSpPr/>
          <p:nvPr/>
        </p:nvCxnSpPr>
        <p:spPr>
          <a:xfrm>
            <a:off x="4067694" y="2504902"/>
            <a:ext cx="80633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ttore 1 21"/>
          <p:cNvCxnSpPr/>
          <p:nvPr/>
        </p:nvCxnSpPr>
        <p:spPr>
          <a:xfrm>
            <a:off x="5406043" y="2504902"/>
            <a:ext cx="80633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Connettore 1 22"/>
          <p:cNvCxnSpPr/>
          <p:nvPr/>
        </p:nvCxnSpPr>
        <p:spPr>
          <a:xfrm>
            <a:off x="6478386" y="2504902"/>
            <a:ext cx="80633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Figura a mano libera 23"/>
          <p:cNvSpPr/>
          <p:nvPr/>
        </p:nvSpPr>
        <p:spPr>
          <a:xfrm>
            <a:off x="3773978" y="2493818"/>
            <a:ext cx="681644" cy="656706"/>
          </a:xfrm>
          <a:custGeom>
            <a:avLst/>
            <a:gdLst>
              <a:gd name="connsiteX0" fmla="*/ 681644 w 681644"/>
              <a:gd name="connsiteY0" fmla="*/ 0 h 656706"/>
              <a:gd name="connsiteX1" fmla="*/ 498764 w 681644"/>
              <a:gd name="connsiteY1" fmla="*/ 207818 h 656706"/>
              <a:gd name="connsiteX2" fmla="*/ 91440 w 681644"/>
              <a:gd name="connsiteY2" fmla="*/ 507077 h 656706"/>
              <a:gd name="connsiteX3" fmla="*/ 0 w 681644"/>
              <a:gd name="connsiteY3" fmla="*/ 656706 h 6567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1644" h="656706">
                <a:moveTo>
                  <a:pt x="681644" y="0"/>
                </a:moveTo>
                <a:cubicBezTo>
                  <a:pt x="639387" y="61652"/>
                  <a:pt x="597131" y="123305"/>
                  <a:pt x="498764" y="207818"/>
                </a:cubicBezTo>
                <a:cubicBezTo>
                  <a:pt x="400397" y="292331"/>
                  <a:pt x="174567" y="432262"/>
                  <a:pt x="91440" y="507077"/>
                </a:cubicBezTo>
                <a:cubicBezTo>
                  <a:pt x="8313" y="581892"/>
                  <a:pt x="4156" y="619299"/>
                  <a:pt x="0" y="656706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Figura a mano libera 24"/>
          <p:cNvSpPr/>
          <p:nvPr/>
        </p:nvSpPr>
        <p:spPr>
          <a:xfrm>
            <a:off x="5403273" y="2502131"/>
            <a:ext cx="299258" cy="640080"/>
          </a:xfrm>
          <a:custGeom>
            <a:avLst/>
            <a:gdLst>
              <a:gd name="connsiteX0" fmla="*/ 299258 w 299258"/>
              <a:gd name="connsiteY0" fmla="*/ 0 h 640080"/>
              <a:gd name="connsiteX1" fmla="*/ 99752 w 299258"/>
              <a:gd name="connsiteY1" fmla="*/ 315884 h 640080"/>
              <a:gd name="connsiteX2" fmla="*/ 0 w 299258"/>
              <a:gd name="connsiteY2" fmla="*/ 640080 h 64008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99258" h="640080">
                <a:moveTo>
                  <a:pt x="299258" y="0"/>
                </a:moveTo>
                <a:cubicBezTo>
                  <a:pt x="224443" y="104602"/>
                  <a:pt x="149628" y="209204"/>
                  <a:pt x="99752" y="315884"/>
                </a:cubicBezTo>
                <a:cubicBezTo>
                  <a:pt x="49876" y="422564"/>
                  <a:pt x="24938" y="531322"/>
                  <a:pt x="0" y="640080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Figura a mano libera 25"/>
          <p:cNvSpPr/>
          <p:nvPr/>
        </p:nvSpPr>
        <p:spPr>
          <a:xfrm>
            <a:off x="6880167" y="2493818"/>
            <a:ext cx="630382" cy="241069"/>
          </a:xfrm>
          <a:custGeom>
            <a:avLst/>
            <a:gdLst>
              <a:gd name="connsiteX0" fmla="*/ 27709 w 630382"/>
              <a:gd name="connsiteY0" fmla="*/ 0 h 241069"/>
              <a:gd name="connsiteX1" fmla="*/ 85898 w 630382"/>
              <a:gd name="connsiteY1" fmla="*/ 108066 h 241069"/>
              <a:gd name="connsiteX2" fmla="*/ 543098 w 630382"/>
              <a:gd name="connsiteY2" fmla="*/ 207818 h 241069"/>
              <a:gd name="connsiteX3" fmla="*/ 609600 w 630382"/>
              <a:gd name="connsiteY3" fmla="*/ 241069 h 24106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30382" h="241069">
                <a:moveTo>
                  <a:pt x="27709" y="0"/>
                </a:moveTo>
                <a:cubicBezTo>
                  <a:pt x="13854" y="36715"/>
                  <a:pt x="0" y="73430"/>
                  <a:pt x="85898" y="108066"/>
                </a:cubicBezTo>
                <a:cubicBezTo>
                  <a:pt x="171796" y="142702"/>
                  <a:pt x="455814" y="185651"/>
                  <a:pt x="543098" y="207818"/>
                </a:cubicBezTo>
                <a:cubicBezTo>
                  <a:pt x="630382" y="229985"/>
                  <a:pt x="619991" y="235527"/>
                  <a:pt x="609600" y="241069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Figura a mano libera 26"/>
          <p:cNvSpPr/>
          <p:nvPr/>
        </p:nvSpPr>
        <p:spPr>
          <a:xfrm>
            <a:off x="1892531" y="2502131"/>
            <a:ext cx="1494905" cy="224444"/>
          </a:xfrm>
          <a:custGeom>
            <a:avLst/>
            <a:gdLst>
              <a:gd name="connsiteX0" fmla="*/ 1482436 w 1494905"/>
              <a:gd name="connsiteY0" fmla="*/ 0 h 224444"/>
              <a:gd name="connsiteX1" fmla="*/ 1282931 w 1494905"/>
              <a:gd name="connsiteY1" fmla="*/ 124691 h 224444"/>
              <a:gd name="connsiteX2" fmla="*/ 210589 w 1494905"/>
              <a:gd name="connsiteY2" fmla="*/ 182880 h 224444"/>
              <a:gd name="connsiteX3" fmla="*/ 19396 w 1494905"/>
              <a:gd name="connsiteY3" fmla="*/ 224444 h 2244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94905" h="224444">
                <a:moveTo>
                  <a:pt x="1482436" y="0"/>
                </a:moveTo>
                <a:cubicBezTo>
                  <a:pt x="1488670" y="47105"/>
                  <a:pt x="1494905" y="94211"/>
                  <a:pt x="1282931" y="124691"/>
                </a:cubicBezTo>
                <a:cubicBezTo>
                  <a:pt x="1070957" y="155171"/>
                  <a:pt x="421178" y="166255"/>
                  <a:pt x="210589" y="182880"/>
                </a:cubicBezTo>
                <a:cubicBezTo>
                  <a:pt x="0" y="199505"/>
                  <a:pt x="9698" y="211974"/>
                  <a:pt x="19396" y="224444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CasellaDiTesto 31"/>
          <p:cNvSpPr txBox="1"/>
          <p:nvPr/>
        </p:nvSpPr>
        <p:spPr>
          <a:xfrm>
            <a:off x="5162205" y="4621867"/>
            <a:ext cx="37407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dirty="0" smtClean="0"/>
              <a:t> Light position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Attenuation model</a:t>
            </a:r>
          </a:p>
          <a:p>
            <a:pPr>
              <a:buFont typeface="Arial" pitchFamily="34" charset="0"/>
              <a:buChar char="•"/>
            </a:pPr>
            <a:r>
              <a:rPr lang="en-US" dirty="0" smtClean="0"/>
              <a:t> Attenuation parameters</a:t>
            </a:r>
          </a:p>
        </p:txBody>
      </p:sp>
      <p:sp>
        <p:nvSpPr>
          <p:cNvPr id="29" name="Rettangolo 28"/>
          <p:cNvSpPr/>
          <p:nvPr/>
        </p:nvSpPr>
        <p:spPr>
          <a:xfrm>
            <a:off x="5112327" y="4006734"/>
            <a:ext cx="3857106" cy="1612669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5162205" y="4093026"/>
            <a:ext cx="37407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So what is </a:t>
            </a:r>
            <a:r>
              <a:rPr lang="en-US" b="1" dirty="0"/>
              <a:t>calibration</a:t>
            </a:r>
            <a:r>
              <a:rPr lang="en-US" dirty="0"/>
              <a:t> giving us</a:t>
            </a:r>
            <a:r>
              <a:rPr lang="en-US" dirty="0" smtClean="0"/>
              <a:t>?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15" grpId="0"/>
      <p:bldP spid="24" grpId="0" animBg="1"/>
      <p:bldP spid="25" grpId="0" animBg="1"/>
      <p:bldP spid="26" grpId="0" animBg="1"/>
      <p:bldP spid="27" grpId="0" animBg="1"/>
      <p:bldP spid="32" grpId="0"/>
      <p:bldP spid="29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Specular model</a:t>
            </a:r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185018" y="1487485"/>
            <a:ext cx="84249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For specular surfaces, we consider the Blinn-Phong shading model.</a:t>
            </a:r>
            <a:endParaRPr lang="en-US"/>
          </a:p>
        </p:txBody>
      </p:sp>
      <p:pic>
        <p:nvPicPr>
          <p:cNvPr id="13" name="Immagine 12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431365" y="2146568"/>
            <a:ext cx="6978015" cy="280035"/>
          </a:xfrm>
          <a:prstGeom prst="rect">
            <a:avLst/>
          </a:prstGeom>
        </p:spPr>
      </p:pic>
      <p:sp>
        <p:nvSpPr>
          <p:cNvPr id="7" name="Ovale 6"/>
          <p:cNvSpPr/>
          <p:nvPr/>
        </p:nvSpPr>
        <p:spPr>
          <a:xfrm>
            <a:off x="7230561" y="2035803"/>
            <a:ext cx="288032" cy="288032"/>
          </a:xfrm>
          <a:prstGeom prst="ellipse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CasellaDiTesto 8"/>
          <p:cNvSpPr txBox="1"/>
          <p:nvPr/>
        </p:nvSpPr>
        <p:spPr>
          <a:xfrm>
            <a:off x="337332" y="2738936"/>
            <a:ext cx="32703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specular albedo (</a:t>
            </a:r>
            <a:r>
              <a:rPr lang="en-US" b="1" smtClean="0">
                <a:solidFill>
                  <a:srgbClr val="FF0000"/>
                </a:solidFill>
              </a:rPr>
              <a:t>unknown</a:t>
            </a:r>
            <a:r>
              <a:rPr lang="en-US" smtClean="0"/>
              <a:t>)</a:t>
            </a:r>
            <a:endParaRPr lang="en-US"/>
          </a:p>
        </p:txBody>
      </p:sp>
      <p:sp>
        <p:nvSpPr>
          <p:cNvPr id="11" name="CasellaDiTesto 10"/>
          <p:cNvSpPr txBox="1"/>
          <p:nvPr/>
        </p:nvSpPr>
        <p:spPr>
          <a:xfrm>
            <a:off x="4205791" y="2736238"/>
            <a:ext cx="34917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viewing direction (</a:t>
            </a:r>
            <a:r>
              <a:rPr lang="en-US" b="1" smtClean="0">
                <a:solidFill>
                  <a:srgbClr val="FF0000"/>
                </a:solidFill>
              </a:rPr>
              <a:t>unknown</a:t>
            </a:r>
            <a:r>
              <a:rPr lang="en-US" smtClean="0"/>
              <a:t>)</a:t>
            </a:r>
          </a:p>
          <a:p>
            <a:r>
              <a:rPr lang="en-US" smtClean="0"/>
              <a:t>camera position (</a:t>
            </a:r>
            <a:r>
              <a:rPr lang="en-US" b="1" smtClean="0">
                <a:solidFill>
                  <a:srgbClr val="92D050"/>
                </a:solidFill>
              </a:rPr>
              <a:t>known</a:t>
            </a:r>
            <a:r>
              <a:rPr lang="en-US" smtClean="0"/>
              <a:t>)</a:t>
            </a:r>
            <a:endParaRPr lang="en-US"/>
          </a:p>
        </p:txBody>
      </p:sp>
      <p:cxnSp>
        <p:nvCxnSpPr>
          <p:cNvPr id="15" name="Connettore 1 14"/>
          <p:cNvCxnSpPr/>
          <p:nvPr/>
        </p:nvCxnSpPr>
        <p:spPr>
          <a:xfrm>
            <a:off x="1604341" y="2460567"/>
            <a:ext cx="80633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ttore 1 15"/>
          <p:cNvCxnSpPr/>
          <p:nvPr/>
        </p:nvCxnSpPr>
        <p:spPr>
          <a:xfrm>
            <a:off x="2684997" y="2460568"/>
            <a:ext cx="80633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Connettore 1 16"/>
          <p:cNvCxnSpPr/>
          <p:nvPr/>
        </p:nvCxnSpPr>
        <p:spPr>
          <a:xfrm>
            <a:off x="5364466" y="2471651"/>
            <a:ext cx="80633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1 17"/>
          <p:cNvCxnSpPr/>
          <p:nvPr/>
        </p:nvCxnSpPr>
        <p:spPr>
          <a:xfrm>
            <a:off x="6403557" y="2471651"/>
            <a:ext cx="806335" cy="0"/>
          </a:xfrm>
          <a:prstGeom prst="line">
            <a:avLst/>
          </a:prstGeom>
          <a:ln w="12700"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Connettore 1 18"/>
          <p:cNvCxnSpPr/>
          <p:nvPr/>
        </p:nvCxnSpPr>
        <p:spPr>
          <a:xfrm>
            <a:off x="3942988" y="2463337"/>
            <a:ext cx="806335" cy="0"/>
          </a:xfrm>
          <a:prstGeom prst="lin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Figura a mano libera 19"/>
          <p:cNvSpPr/>
          <p:nvPr/>
        </p:nvSpPr>
        <p:spPr>
          <a:xfrm>
            <a:off x="1753971" y="2460567"/>
            <a:ext cx="282633" cy="282633"/>
          </a:xfrm>
          <a:custGeom>
            <a:avLst/>
            <a:gdLst>
              <a:gd name="connsiteX0" fmla="*/ 282633 w 282633"/>
              <a:gd name="connsiteY0" fmla="*/ 0 h 282633"/>
              <a:gd name="connsiteX1" fmla="*/ 149629 w 282633"/>
              <a:gd name="connsiteY1" fmla="*/ 91440 h 282633"/>
              <a:gd name="connsiteX2" fmla="*/ 0 w 282633"/>
              <a:gd name="connsiteY2" fmla="*/ 282633 h 2826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82633" h="282633">
                <a:moveTo>
                  <a:pt x="282633" y="0"/>
                </a:moveTo>
                <a:cubicBezTo>
                  <a:pt x="239683" y="22167"/>
                  <a:pt x="196734" y="44335"/>
                  <a:pt x="149629" y="91440"/>
                </a:cubicBezTo>
                <a:cubicBezTo>
                  <a:pt x="102524" y="138545"/>
                  <a:pt x="51262" y="210589"/>
                  <a:pt x="0" y="282633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igura a mano libera 20"/>
          <p:cNvSpPr/>
          <p:nvPr/>
        </p:nvSpPr>
        <p:spPr>
          <a:xfrm>
            <a:off x="4332302" y="2460567"/>
            <a:ext cx="921327" cy="257695"/>
          </a:xfrm>
          <a:custGeom>
            <a:avLst/>
            <a:gdLst>
              <a:gd name="connsiteX0" fmla="*/ 40178 w 921327"/>
              <a:gd name="connsiteY0" fmla="*/ 0 h 257695"/>
              <a:gd name="connsiteX1" fmla="*/ 123305 w 921327"/>
              <a:gd name="connsiteY1" fmla="*/ 166255 h 257695"/>
              <a:gd name="connsiteX2" fmla="*/ 780011 w 921327"/>
              <a:gd name="connsiteY2" fmla="*/ 191193 h 257695"/>
              <a:gd name="connsiteX3" fmla="*/ 921327 w 921327"/>
              <a:gd name="connsiteY3" fmla="*/ 257695 h 257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21327" h="257695">
                <a:moveTo>
                  <a:pt x="40178" y="0"/>
                </a:moveTo>
                <a:cubicBezTo>
                  <a:pt x="20089" y="67195"/>
                  <a:pt x="0" y="134390"/>
                  <a:pt x="123305" y="166255"/>
                </a:cubicBezTo>
                <a:cubicBezTo>
                  <a:pt x="246610" y="198120"/>
                  <a:pt x="647007" y="175953"/>
                  <a:pt x="780011" y="191193"/>
                </a:cubicBezTo>
                <a:cubicBezTo>
                  <a:pt x="913015" y="206433"/>
                  <a:pt x="917171" y="232064"/>
                  <a:pt x="921327" y="257695"/>
                </a:cubicBezTo>
              </a:path>
            </a:pathLst>
          </a:custGeom>
          <a:ln w="127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CasellaDiTesto 21"/>
          <p:cNvSpPr txBox="1"/>
          <p:nvPr/>
        </p:nvSpPr>
        <p:spPr>
          <a:xfrm>
            <a:off x="7622767" y="1920240"/>
            <a:ext cx="14297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specularity</a:t>
            </a:r>
          </a:p>
          <a:p>
            <a:r>
              <a:rPr lang="en-US" smtClean="0"/>
              <a:t>coefficient</a:t>
            </a:r>
            <a:endParaRPr lang="en-US"/>
          </a:p>
        </p:txBody>
      </p:sp>
      <p:grpSp>
        <p:nvGrpSpPr>
          <p:cNvPr id="25" name="Gruppo 24"/>
          <p:cNvGrpSpPr/>
          <p:nvPr/>
        </p:nvGrpSpPr>
        <p:grpSpPr>
          <a:xfrm>
            <a:off x="3832151" y="3710897"/>
            <a:ext cx="1970117" cy="2578688"/>
            <a:chOff x="2826327" y="2397472"/>
            <a:chExt cx="1970117" cy="2578688"/>
          </a:xfrm>
        </p:grpSpPr>
        <p:pic>
          <p:nvPicPr>
            <p:cNvPr id="2052" name="Picture 4" descr="http://www.cs.ubc.ca/~ghosh/Research/graphics_files/bidirectional.pn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2907088" y="2397472"/>
              <a:ext cx="1676400" cy="2362200"/>
            </a:xfrm>
            <a:prstGeom prst="rect">
              <a:avLst/>
            </a:prstGeom>
            <a:noFill/>
          </p:spPr>
        </p:pic>
        <p:sp>
          <p:nvSpPr>
            <p:cNvPr id="24" name="CasellaDiTesto 23"/>
            <p:cNvSpPr txBox="1"/>
            <p:nvPr/>
          </p:nvSpPr>
          <p:spPr>
            <a:xfrm>
              <a:off x="2826327" y="4729939"/>
              <a:ext cx="1970117" cy="2462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000" smtClean="0"/>
                <a:t>Rendering by A. Ghosh</a:t>
              </a:r>
              <a:endParaRPr lang="en-US" sz="1000"/>
            </a:p>
          </p:txBody>
        </p:sp>
      </p:grpSp>
      <p:cxnSp>
        <p:nvCxnSpPr>
          <p:cNvPr id="26" name="Connettore 1 25"/>
          <p:cNvCxnSpPr>
            <a:endCxn id="38" idx="0"/>
          </p:cNvCxnSpPr>
          <p:nvPr/>
        </p:nvCxnSpPr>
        <p:spPr>
          <a:xfrm>
            <a:off x="7414602" y="4526862"/>
            <a:ext cx="482589" cy="1222559"/>
          </a:xfrm>
          <a:prstGeom prst="line">
            <a:avLst/>
          </a:prstGeom>
          <a:ln>
            <a:solidFill>
              <a:schemeClr val="tx1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Figura a mano libera 26"/>
          <p:cNvSpPr/>
          <p:nvPr/>
        </p:nvSpPr>
        <p:spPr>
          <a:xfrm>
            <a:off x="6001781" y="5752390"/>
            <a:ext cx="2683094" cy="335387"/>
          </a:xfrm>
          <a:custGeom>
            <a:avLst/>
            <a:gdLst>
              <a:gd name="connsiteX0" fmla="*/ 0 w 4332849"/>
              <a:gd name="connsiteY0" fmla="*/ 499403 h 541607"/>
              <a:gd name="connsiteX1" fmla="*/ 211015 w 4332849"/>
              <a:gd name="connsiteY1" fmla="*/ 457200 h 541607"/>
              <a:gd name="connsiteX2" fmla="*/ 829993 w 4332849"/>
              <a:gd name="connsiteY2" fmla="*/ 218049 h 541607"/>
              <a:gd name="connsiteX3" fmla="*/ 1308295 w 4332849"/>
              <a:gd name="connsiteY3" fmla="*/ 429065 h 541607"/>
              <a:gd name="connsiteX4" fmla="*/ 1702190 w 4332849"/>
              <a:gd name="connsiteY4" fmla="*/ 513471 h 541607"/>
              <a:gd name="connsiteX5" fmla="*/ 2293033 w 4332849"/>
              <a:gd name="connsiteY5" fmla="*/ 260252 h 541607"/>
              <a:gd name="connsiteX6" fmla="*/ 2785403 w 4332849"/>
              <a:gd name="connsiteY6" fmla="*/ 49237 h 541607"/>
              <a:gd name="connsiteX7" fmla="*/ 3249636 w 4332849"/>
              <a:gd name="connsiteY7" fmla="*/ 49237 h 541607"/>
              <a:gd name="connsiteX8" fmla="*/ 3840480 w 4332849"/>
              <a:gd name="connsiteY8" fmla="*/ 344659 h 541607"/>
              <a:gd name="connsiteX9" fmla="*/ 4332849 w 4332849"/>
              <a:gd name="connsiteY9" fmla="*/ 414997 h 541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332849" h="541607">
                <a:moveTo>
                  <a:pt x="0" y="499403"/>
                </a:moveTo>
                <a:cubicBezTo>
                  <a:pt x="36341" y="501747"/>
                  <a:pt x="72683" y="504092"/>
                  <a:pt x="211015" y="457200"/>
                </a:cubicBezTo>
                <a:cubicBezTo>
                  <a:pt x="349347" y="410308"/>
                  <a:pt x="647113" y="222738"/>
                  <a:pt x="829993" y="218049"/>
                </a:cubicBezTo>
                <a:cubicBezTo>
                  <a:pt x="1012873" y="213360"/>
                  <a:pt x="1162929" y="379828"/>
                  <a:pt x="1308295" y="429065"/>
                </a:cubicBezTo>
                <a:cubicBezTo>
                  <a:pt x="1453661" y="478302"/>
                  <a:pt x="1538067" y="541607"/>
                  <a:pt x="1702190" y="513471"/>
                </a:cubicBezTo>
                <a:cubicBezTo>
                  <a:pt x="1866313" y="485335"/>
                  <a:pt x="2293033" y="260252"/>
                  <a:pt x="2293033" y="260252"/>
                </a:cubicBezTo>
                <a:cubicBezTo>
                  <a:pt x="2473568" y="182880"/>
                  <a:pt x="2625969" y="84406"/>
                  <a:pt x="2785403" y="49237"/>
                </a:cubicBezTo>
                <a:cubicBezTo>
                  <a:pt x="2944837" y="14068"/>
                  <a:pt x="3073790" y="0"/>
                  <a:pt x="3249636" y="49237"/>
                </a:cubicBezTo>
                <a:cubicBezTo>
                  <a:pt x="3425482" y="98474"/>
                  <a:pt x="3659945" y="283699"/>
                  <a:pt x="3840480" y="344659"/>
                </a:cubicBezTo>
                <a:cubicBezTo>
                  <a:pt x="4021015" y="405619"/>
                  <a:pt x="4176932" y="410308"/>
                  <a:pt x="4332849" y="414997"/>
                </a:cubicBezTo>
              </a:path>
            </a:pathLst>
          </a:cu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5" name="Ovale 34"/>
          <p:cNvSpPr/>
          <p:nvPr/>
        </p:nvSpPr>
        <p:spPr>
          <a:xfrm>
            <a:off x="7388864" y="4493405"/>
            <a:ext cx="28311" cy="28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sp>
        <p:nvSpPr>
          <p:cNvPr id="38" name="Ovale 37"/>
          <p:cNvSpPr/>
          <p:nvPr/>
        </p:nvSpPr>
        <p:spPr>
          <a:xfrm>
            <a:off x="7883035" y="5749421"/>
            <a:ext cx="28311" cy="28311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pic>
        <p:nvPicPr>
          <p:cNvPr id="44" name="Immagine 43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094526" y="5852658"/>
            <a:ext cx="96732" cy="108529"/>
          </a:xfrm>
          <a:prstGeom prst="rect">
            <a:avLst/>
          </a:prstGeom>
        </p:spPr>
      </p:pic>
      <p:pic>
        <p:nvPicPr>
          <p:cNvPr id="45" name="Immagine 4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7628514" y="5842363"/>
            <a:ext cx="470685" cy="158075"/>
          </a:xfrm>
          <a:prstGeom prst="rect">
            <a:avLst/>
          </a:prstGeom>
        </p:spPr>
      </p:pic>
      <p:cxnSp>
        <p:nvCxnSpPr>
          <p:cNvPr id="50" name="Connettore 1 49"/>
          <p:cNvCxnSpPr>
            <a:endCxn id="38" idx="2"/>
          </p:cNvCxnSpPr>
          <p:nvPr/>
        </p:nvCxnSpPr>
        <p:spPr>
          <a:xfrm>
            <a:off x="6590984" y="4758505"/>
            <a:ext cx="1292051" cy="1005072"/>
          </a:xfrm>
          <a:prstGeom prst="line">
            <a:avLst/>
          </a:prstGeom>
          <a:ln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1" name="Immagine 7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7468204" y="5163363"/>
            <a:ext cx="140970" cy="114300"/>
          </a:xfrm>
          <a:prstGeom prst="rect">
            <a:avLst/>
          </a:prstGeom>
        </p:spPr>
      </p:pic>
      <p:cxnSp>
        <p:nvCxnSpPr>
          <p:cNvPr id="55" name="Connettore 2 54"/>
          <p:cNvCxnSpPr/>
          <p:nvPr/>
        </p:nvCxnSpPr>
        <p:spPr>
          <a:xfrm flipH="1" flipV="1">
            <a:off x="7656022" y="5128967"/>
            <a:ext cx="252751" cy="653914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847265" y="4073077"/>
            <a:ext cx="655656" cy="390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Ovale 32"/>
          <p:cNvSpPr/>
          <p:nvPr/>
        </p:nvSpPr>
        <p:spPr>
          <a:xfrm>
            <a:off x="6499386" y="4675440"/>
            <a:ext cx="89181" cy="89181"/>
          </a:xfrm>
          <a:prstGeom prst="ellipse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/>
          </a:p>
        </p:txBody>
      </p:sp>
      <p:cxnSp>
        <p:nvCxnSpPr>
          <p:cNvPr id="62" name="Connettore 1 61"/>
          <p:cNvCxnSpPr>
            <a:stCxn id="38" idx="6"/>
          </p:cNvCxnSpPr>
          <p:nvPr/>
        </p:nvCxnSpPr>
        <p:spPr>
          <a:xfrm flipV="1">
            <a:off x="7911346" y="4813083"/>
            <a:ext cx="866886" cy="950494"/>
          </a:xfrm>
          <a:prstGeom prst="line">
            <a:avLst/>
          </a:prstGeom>
          <a:ln>
            <a:solidFill>
              <a:schemeClr val="tx1"/>
            </a:solidFill>
            <a:prstDash val="lgDash"/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8005156" y="4588639"/>
            <a:ext cx="88946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reflected</a:t>
            </a:r>
            <a:endParaRPr lang="en-US" sz="1200"/>
          </a:p>
        </p:txBody>
      </p:sp>
      <p:sp>
        <p:nvSpPr>
          <p:cNvPr id="64" name="CasellaDiTesto 63"/>
          <p:cNvSpPr txBox="1"/>
          <p:nvPr/>
        </p:nvSpPr>
        <p:spPr>
          <a:xfrm>
            <a:off x="6794269" y="5464243"/>
            <a:ext cx="85344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smtClean="0"/>
              <a:t>incident</a:t>
            </a:r>
            <a:endParaRPr lang="en-US" sz="1200"/>
          </a:p>
        </p:txBody>
      </p:sp>
      <p:cxnSp>
        <p:nvCxnSpPr>
          <p:cNvPr id="65" name="Connettore 2 64"/>
          <p:cNvCxnSpPr/>
          <p:nvPr/>
        </p:nvCxnSpPr>
        <p:spPr>
          <a:xfrm flipV="1">
            <a:off x="7903231" y="5178843"/>
            <a:ext cx="2172" cy="598497"/>
          </a:xfrm>
          <a:prstGeom prst="straightConnector1">
            <a:avLst/>
          </a:prstGeom>
          <a:ln w="12700">
            <a:solidFill>
              <a:schemeClr val="tx1"/>
            </a:solidFill>
            <a:headEnd type="none" w="med" len="med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0" name="Immagine 69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7994679" y="5191074"/>
            <a:ext cx="146685" cy="114300"/>
          </a:xfrm>
          <a:prstGeom prst="rect">
            <a:avLst/>
          </a:prstGeom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557136" y="3690852"/>
            <a:ext cx="2318376" cy="2996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CasellaDiTesto 76"/>
          <p:cNvSpPr txBox="1"/>
          <p:nvPr/>
        </p:nvSpPr>
        <p:spPr>
          <a:xfrm>
            <a:off x="548638" y="3333405"/>
            <a:ext cx="241069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Increasing values of </a:t>
            </a:r>
            <a:r>
              <a:rPr lang="en-US" sz="1600" i="1" dirty="0" smtClean="0"/>
              <a:t>c</a:t>
            </a:r>
            <a:endParaRPr lang="en-US" sz="1600" i="1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15" cstate="print"/>
          <a:stretch>
            <a:fillRect/>
          </a:stretch>
        </p:blipFill>
        <p:spPr>
          <a:xfrm>
            <a:off x="3924929" y="3709271"/>
            <a:ext cx="1679722" cy="236382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3" dur="500"/>
                                        <p:tgtEl>
                                          <p:spTgt spid="2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/>
      <p:bldP spid="11" grpId="0"/>
      <p:bldP spid="20" grpId="0" animBg="1"/>
      <p:bldP spid="21" grpId="0" animBg="1"/>
      <p:bldP spid="22" grpId="0"/>
      <p:bldP spid="27" grpId="0" animBg="1"/>
      <p:bldP spid="35" grpId="0" animBg="1"/>
      <p:bldP spid="38" grpId="0" animBg="1"/>
      <p:bldP spid="33" grpId="0" animBg="1"/>
      <p:bldP spid="63" grpId="0"/>
      <p:bldP spid="64" grpId="0"/>
      <p:bldP spid="7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Light attenuation</a:t>
            </a:r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6800" y="3683000"/>
            <a:ext cx="3349782" cy="23720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Immagine 4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print"/>
          <a:stretch>
            <a:fillRect/>
          </a:stretch>
        </p:blipFill>
        <p:spPr>
          <a:xfrm>
            <a:off x="2908833" y="1937674"/>
            <a:ext cx="2907030" cy="588645"/>
          </a:xfrm>
          <a:prstGeom prst="rect">
            <a:avLst/>
          </a:prstGeom>
        </p:spPr>
      </p:pic>
      <p:sp>
        <p:nvSpPr>
          <p:cNvPr id="6" name="CasellaDiTesto 5"/>
          <p:cNvSpPr txBox="1"/>
          <p:nvPr/>
        </p:nvSpPr>
        <p:spPr>
          <a:xfrm>
            <a:off x="1516029" y="3336242"/>
            <a:ext cx="26519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smtClean="0"/>
              <a:t>Actual LED data sheet</a:t>
            </a:r>
            <a:endParaRPr lang="en-US" b="1"/>
          </a:p>
        </p:txBody>
      </p:sp>
      <p:pic>
        <p:nvPicPr>
          <p:cNvPr id="10" name="Immagine 9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4794498" y="3289377"/>
            <a:ext cx="3183255" cy="645795"/>
          </a:xfrm>
          <a:prstGeom prst="rect">
            <a:avLst/>
          </a:prstGeom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658989" y="4210376"/>
            <a:ext cx="1866900" cy="249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649898" y="4098074"/>
            <a:ext cx="1866900" cy="2524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3" name="CasellaDiTesto 12"/>
          <p:cNvSpPr txBox="1"/>
          <p:nvPr/>
        </p:nvSpPr>
        <p:spPr>
          <a:xfrm>
            <a:off x="262469" y="1430867"/>
            <a:ext cx="839893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A classical model for light attenuation is the quadratic energy reduction:</a:t>
            </a:r>
            <a:endParaRPr lang="en-US"/>
          </a:p>
        </p:txBody>
      </p:sp>
      <p:sp>
        <p:nvSpPr>
          <p:cNvPr id="14" name="CasellaDiTesto 13"/>
          <p:cNvSpPr txBox="1"/>
          <p:nvPr/>
        </p:nvSpPr>
        <p:spPr>
          <a:xfrm>
            <a:off x="270933" y="2794000"/>
            <a:ext cx="86190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Other, more realistic models include radial propagation:</a:t>
            </a:r>
            <a:endParaRPr 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 different(ial) </a:t>
            </a:r>
            <a:r>
              <a:rPr lang="en-US" dirty="0" smtClean="0"/>
              <a:t>approach</a:t>
            </a:r>
            <a:endParaRPr lang="en-US" dirty="0"/>
          </a:p>
        </p:txBody>
      </p:sp>
      <p:pic>
        <p:nvPicPr>
          <p:cNvPr id="8" name="Immagine 7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6" cstate="print"/>
          <a:stretch>
            <a:fillRect/>
          </a:stretch>
        </p:blipFill>
        <p:spPr>
          <a:xfrm>
            <a:off x="1750297" y="2138257"/>
            <a:ext cx="5629275" cy="601980"/>
          </a:xfrm>
          <a:prstGeom prst="rect">
            <a:avLst/>
          </a:prstGeom>
        </p:spPr>
      </p:pic>
      <p:cxnSp>
        <p:nvCxnSpPr>
          <p:cNvPr id="10" name="Connettore 1 9"/>
          <p:cNvCxnSpPr/>
          <p:nvPr/>
        </p:nvCxnSpPr>
        <p:spPr>
          <a:xfrm flipH="1">
            <a:off x="3046441" y="2066248"/>
            <a:ext cx="864096" cy="79208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CasellaDiTesto 10"/>
          <p:cNvSpPr txBox="1"/>
          <p:nvPr/>
        </p:nvSpPr>
        <p:spPr>
          <a:xfrm>
            <a:off x="226582" y="1445920"/>
            <a:ext cx="6715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Let us consider the </a:t>
            </a:r>
            <a:r>
              <a:rPr lang="en-US" b="1" dirty="0" smtClean="0"/>
              <a:t>image ratio</a:t>
            </a:r>
            <a:r>
              <a:rPr lang="en-US" dirty="0" smtClean="0"/>
              <a:t> between images </a:t>
            </a:r>
            <a:r>
              <a:rPr lang="en-US" i="1" dirty="0" err="1" smtClean="0"/>
              <a:t>i</a:t>
            </a:r>
            <a:r>
              <a:rPr lang="en-US" dirty="0" smtClean="0"/>
              <a:t> and </a:t>
            </a:r>
            <a:r>
              <a:rPr lang="en-US" i="1" dirty="0" smtClean="0"/>
              <a:t>j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2" name="Immagine 11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/>
          <a:stretch>
            <a:fillRect/>
          </a:stretch>
        </p:blipFill>
        <p:spPr>
          <a:xfrm>
            <a:off x="2495314" y="3741970"/>
            <a:ext cx="3750945" cy="257175"/>
          </a:xfrm>
          <a:prstGeom prst="rect">
            <a:avLst/>
          </a:prstGeom>
        </p:spPr>
      </p:pic>
      <p:sp>
        <p:nvSpPr>
          <p:cNvPr id="13" name="CasellaDiTesto 12"/>
          <p:cNvSpPr txBox="1"/>
          <p:nvPr/>
        </p:nvSpPr>
        <p:spPr>
          <a:xfrm>
            <a:off x="304095" y="5146500"/>
            <a:ext cx="83529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same can be done for the specular model, leading to exactly the same structure:</a:t>
            </a:r>
            <a:endParaRPr lang="en-US" dirty="0"/>
          </a:p>
        </p:txBody>
      </p:sp>
      <p:pic>
        <p:nvPicPr>
          <p:cNvPr id="15" name="Immagine 14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 cstate="print"/>
          <a:stretch>
            <a:fillRect/>
          </a:stretch>
        </p:blipFill>
        <p:spPr>
          <a:xfrm>
            <a:off x="2539579" y="5858161"/>
            <a:ext cx="3731895" cy="257175"/>
          </a:xfrm>
          <a:prstGeom prst="rect">
            <a:avLst/>
          </a:prstGeom>
        </p:spPr>
      </p:pic>
      <p:sp>
        <p:nvSpPr>
          <p:cNvPr id="16" name="CasellaDiTesto 15"/>
          <p:cNvSpPr txBox="1"/>
          <p:nvPr/>
        </p:nvSpPr>
        <p:spPr>
          <a:xfrm>
            <a:off x="257693" y="3092334"/>
            <a:ext cx="84956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After some algebra, we get to a </a:t>
            </a:r>
            <a:r>
              <a:rPr lang="en-US" b="1" dirty="0" smtClean="0"/>
              <a:t>quasi-linear</a:t>
            </a:r>
            <a:r>
              <a:rPr lang="en-US" dirty="0" smtClean="0"/>
              <a:t> PDE having the form:</a:t>
            </a:r>
            <a:endParaRPr lang="en-US" dirty="0"/>
          </a:p>
        </p:txBody>
      </p:sp>
      <p:sp>
        <p:nvSpPr>
          <p:cNvPr id="17" name="CasellaDiTesto 16"/>
          <p:cNvSpPr txBox="1"/>
          <p:nvPr/>
        </p:nvSpPr>
        <p:spPr>
          <a:xfrm>
            <a:off x="299260" y="4305990"/>
            <a:ext cx="85953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The specific form of the light attenuation function                 </a:t>
            </a:r>
            <a:r>
              <a:rPr lang="en-US" b="1" smtClean="0"/>
              <a:t>does not affect our differential model</a:t>
            </a:r>
            <a:r>
              <a:rPr lang="en-US" smtClean="0"/>
              <a:t>.</a:t>
            </a:r>
            <a:endParaRPr lang="en-US"/>
          </a:p>
        </p:txBody>
      </p:sp>
      <p:pic>
        <p:nvPicPr>
          <p:cNvPr id="19" name="Immagine 18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print"/>
          <a:stretch>
            <a:fillRect/>
          </a:stretch>
        </p:blipFill>
        <p:spPr>
          <a:xfrm>
            <a:off x="6034419" y="4356675"/>
            <a:ext cx="1036320" cy="26670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o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Working with multiple images</a:t>
            </a:r>
            <a:endParaRPr lang="en-US"/>
          </a:p>
        </p:txBody>
      </p:sp>
      <p:sp>
        <p:nvSpPr>
          <p:cNvPr id="4" name="CasellaDiTesto 3"/>
          <p:cNvSpPr txBox="1"/>
          <p:nvPr/>
        </p:nvSpPr>
        <p:spPr>
          <a:xfrm>
            <a:off x="266008" y="3956843"/>
            <a:ext cx="841248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During the reconstruction process, choices are taken </a:t>
            </a:r>
            <a:r>
              <a:rPr lang="en-US" b="1" dirty="0" smtClean="0"/>
              <a:t>per-pixel</a:t>
            </a:r>
            <a:r>
              <a:rPr lang="en-US" dirty="0" smtClean="0"/>
              <a:t>:</a:t>
            </a:r>
            <a:endParaRPr lang="en-US" dirty="0"/>
          </a:p>
        </p:txBody>
      </p:sp>
      <p:pic>
        <p:nvPicPr>
          <p:cNvPr id="17" name="Immagine 16" descr="addin_tmp.pn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 cstate="print"/>
          <a:stretch>
            <a:fillRect/>
          </a:stretch>
        </p:blipFill>
        <p:spPr>
          <a:xfrm>
            <a:off x="2711451" y="2170855"/>
            <a:ext cx="4501515" cy="1495425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274320" y="1496279"/>
            <a:ext cx="87366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Considering all possible pairs of images, we get a set of          equations:</a:t>
            </a:r>
            <a:endParaRPr lang="en-US"/>
          </a:p>
        </p:txBody>
      </p:sp>
      <p:pic>
        <p:nvPicPr>
          <p:cNvPr id="11" name="Immagine 10" descr="addin_tmp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 cstate="print"/>
          <a:stretch>
            <a:fillRect/>
          </a:stretch>
        </p:blipFill>
        <p:spPr>
          <a:xfrm>
            <a:off x="6729607" y="1392831"/>
            <a:ext cx="489585" cy="609600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781398" y="2818001"/>
            <a:ext cx="16126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/>
              <a:t>quasi-linear</a:t>
            </a:r>
            <a:endParaRPr lang="en-US"/>
          </a:p>
        </p:txBody>
      </p:sp>
      <p:sp>
        <p:nvSpPr>
          <p:cNvPr id="13" name="Parentesi graffa aperta 12"/>
          <p:cNvSpPr/>
          <p:nvPr/>
        </p:nvSpPr>
        <p:spPr>
          <a:xfrm>
            <a:off x="2377440" y="2152984"/>
            <a:ext cx="249382" cy="1712422"/>
          </a:xfrm>
          <a:prstGeom prst="leftBrace">
            <a:avLst/>
          </a:prstGeom>
          <a:ln w="127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1147158" y="4688952"/>
            <a:ext cx="6791490" cy="2130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Immagine 17" descr="addin_tmp.pn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3" cstate="print"/>
          <a:stretch>
            <a:fillRect/>
          </a:stretch>
        </p:blipFill>
        <p:spPr>
          <a:xfrm>
            <a:off x="2132677" y="4443614"/>
            <a:ext cx="186690" cy="211455"/>
          </a:xfrm>
          <a:prstGeom prst="rect">
            <a:avLst/>
          </a:prstGeom>
        </p:spPr>
      </p:pic>
      <p:pic>
        <p:nvPicPr>
          <p:cNvPr id="21" name="Immagine 20" descr="addin_tmp.pn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4" cstate="print"/>
          <a:stretch>
            <a:fillRect/>
          </a:stretch>
        </p:blipFill>
        <p:spPr>
          <a:xfrm>
            <a:off x="4454699" y="4446385"/>
            <a:ext cx="192405" cy="211455"/>
          </a:xfrm>
          <a:prstGeom prst="rect">
            <a:avLst/>
          </a:prstGeom>
        </p:spPr>
      </p:pic>
      <p:pic>
        <p:nvPicPr>
          <p:cNvPr id="22" name="Immagine 21" descr="addin_tmp.pn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5" cstate="print"/>
          <a:stretch>
            <a:fillRect/>
          </a:stretch>
        </p:blipFill>
        <p:spPr>
          <a:xfrm>
            <a:off x="6807200" y="4471323"/>
            <a:ext cx="194310" cy="215265"/>
          </a:xfrm>
          <a:prstGeom prst="rect">
            <a:avLst/>
          </a:prstGeom>
        </p:spPr>
      </p:pic>
      <p:pic>
        <p:nvPicPr>
          <p:cNvPr id="23" name="Immagine 22" descr="addin_tmp.pn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 cstate="print"/>
          <a:stretch>
            <a:fillRect/>
          </a:stretch>
        </p:blipFill>
        <p:spPr>
          <a:xfrm>
            <a:off x="1725352" y="6164349"/>
            <a:ext cx="514350" cy="2552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4" name="Immagine 23" descr="addin_tmp.png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17" cstate="print"/>
          <a:stretch>
            <a:fillRect/>
          </a:stretch>
        </p:blipFill>
        <p:spPr>
          <a:xfrm rot="5400000">
            <a:off x="4185920" y="5432829"/>
            <a:ext cx="514350" cy="255270"/>
          </a:xfrm>
          <a:prstGeom prst="rect">
            <a:avLst/>
          </a:prstGeom>
          <a:solidFill>
            <a:schemeClr val="bg1"/>
          </a:solidFill>
        </p:spPr>
      </p:pic>
      <p:pic>
        <p:nvPicPr>
          <p:cNvPr id="26" name="Immagine 25" descr="addin_tmp.png"/>
          <p:cNvPicPr>
            <a:picLocks noChangeAspect="1"/>
          </p:cNvPicPr>
          <p:nvPr>
            <p:custDataLst>
              <p:tags r:id="rId8"/>
            </p:custDataLst>
          </p:nvPr>
        </p:nvPicPr>
        <p:blipFill>
          <a:blip r:embed="rId18" cstate="print"/>
          <a:stretch>
            <a:fillRect/>
          </a:stretch>
        </p:blipFill>
        <p:spPr>
          <a:xfrm rot="5400000">
            <a:off x="6823825" y="6241934"/>
            <a:ext cx="514350" cy="255270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13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R(\mathbf{n}(x,y)) = I (x,y)$&#10;&#10;&#10;\end{document}"/>
  <p:tag name="IGUANATEXSIZE" val="2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(\xi_1,\eta_1,\zeta_1)&#10;\end{align*}&#10;&#10;&#10;\end{document}"/>
  <p:tag name="IGUANATEXSIZE" val="2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(\xi_2,\eta_2,\zeta_2)&#10;\end{align*}&#10;&#10;&#10;\end{document}"/>
  <p:tag name="IGUANATEXSIZE" val="20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f&#10;\end{align*}&#10;&#10;&#10;\end{document}"/>
  <p:tag name="IGUANATEXSIZE" val="20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Sigma&#10;\end{align*}&#10;&#10;&#10;\end{document}"/>
  <p:tag name="IGUANATEXSIZE" val="2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(\xi,\eta,\zeta)&#10;\end{align*}&#10;&#10;&#10;\end{document}"/>
  <p:tag name="IGUANATEXSIZE" val="20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mathbf{L}_1(x,y,z)&#10;\end{align*}&#10;&#10;&#10;\end{document}"/>
  <p:tag name="IGUANATEXSIZE" val="20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mathbf{L}_2(x,y,z)&#10;\end{align*}&#10;&#10;&#10;\end{document}"/>
  <p:tag name="IGUANATEXSIZE" val="20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C&#10;\end{align*}&#10;&#10;&#10;\end{document}"/>
  <p:tag name="IGUANATEXSIZE" val="2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O&#10;\end{align*}&#10;&#10;&#10;\end{document}"/>
  <p:tag name="IGUANATEXSIZE" val="2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mathbf{v}&#10;\end{align*}&#10;&#10;&#10;\end{document}"/>
  <p:tag name="IGUANATEXSIZE" val="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\mathbf{n}(x,y) = \frac{( - \nabla z , 1 )}{\sqrt{1+\|\nabla z\|^2}}$&#10;&#10;&#10;\end{document}"/>
  <p:tag name="IGUANATEXSIZE" val="20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D_j(x,y) = \rho_d(x,y)~a_j(x,y,z)~\left\langle \mathbf{L}_j(x,y,z)\,, \mathbf{n}(x,y) \right\rangle$&#10;&#10;&#10;\end{document}"/>
  <p:tag name="IGUANATEXSIZE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S_j(x,y) = \rho_s(x,y)~a_j(x,y,z)~\left\langle \mathbf{v}_j(x,y,z) + \mathbf{L}_j(x,y,z)\,, \mathbf{n}(x,y) \right\rangle^c$&#10;&#10;&#10;\end{document}"/>
  <p:tag name="IGUANATEXSIZE" val="20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Sigma&#10;\end{align*}&#10;&#10;&#10;\end{document}"/>
  <p:tag name="IGUANATEXSIZE" val="2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(\xi,\eta,\zeta)&#10;\end{align*}&#10;&#10;&#10;\end{document}"/>
  <p:tag name="IGUANATEXSIZE" val="20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mathbf{v}&#10;\end{align*}&#10;&#10;&#10;\end{document}"/>
  <p:tag name="IGUANATEXSIZE" val="2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mathbf{n}&#10;\end{align*}&#10;&#10;&#10;\end{document}"/>
  <p:tag name="IGUANATEXSIZE" val="20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a_j(x,y,z) = \frac{1}{\| \mathbf{L}_j(x,y,z) \|_2^2}&#10;\end{align*}&#10;&#10;&#10;\end{document}"/>
  <p:tag name="IGUANATEXSIZE" val="2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a_j(x,y,z) = \frac{(\zeta_j - z)^\mu}{\| \mathbf{L}_j(x,y,z) \|_2^{\mu+2}}&#10;\end{align*}&#10;&#10;&#10;\end{document}"/>
  <p:tag name="IGUANATEXSIZE" val="20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frac{D_j(x,y)}{D_i(x,y)} = \frac{\rho_d(x,y)~a_j(x,y,z)~\left\langle \mathbf{L}_j(x,y,z)\,, \mathbf{n}(x,y) \right\rangle}{\rho_d(x,y)~a_i(x,y,z)~\left\langle \mathbf{L}_i(x,y,z)\,, \mathbf{n}(x,y) \right\rangle}&#10;\end{align*}&#10;&#10;&#10;\end{document}"/>
  <p:tag name="IGUANATEXSIZE" val="2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left\langle\mathbf{b}_d(x,y,z)\,,\nabla z(x,y) \right\rangle = k_d(x,y,z)&#10;\end{align*}&#10;&#10;&#10;\end{document}"/>
  <p:tag name="IGUANATEXSIZE" val="2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$z$&#10;&#10;&#10;\end{document}"/>
  <p:tag name="IGUANATEXSIZE" val="20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left\langle\mathbf{b}_s(x,y,z)\,,\nabla z(x,y) \right\rangle = k_s(x,y,z)&#10;\end{align*}&#10;&#10;&#10;\end{document}"/>
  <p:tag name="IGUANATEXSIZE" val="2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a_j(x,y,z)&#10;\end{align*}&#10;&#10;&#10;\end{document}"/>
  <p:tag name="IGUANATEXSIZE" val="20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left\langle\mathbf{b}^{(1,2)}_d(x,y,z)\,,\nabla z(x,y) \right\rangle &amp;= k^{(1,2)}_d(x,y,z)\\&#10;\left\langle\mathbf{b}^{(1,3)}_d(x,y,z)\,,\nabla z(x,y) \right\rangle &amp;= k^{(1,3)}_d(x,y,z)\\&#10;&amp;\vdots\\&#10;\end{align*}&#10;&#10;&#10;\end{document}"/>
  <p:tag name="IGUANATEXSIZE" val="2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begin{pmatrix}m\\2\end{pmatrix}&#10;\end{align*}&#10;&#10;&#10;\end{document}"/>
  <p:tag name="IGUANATEXSIZE" val="20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I_1&#10;\end{align*}&#10;&#10;&#10;\end{document}"/>
  <p:tag name="IGUANATEXSIZE" val="2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I_2&#10;\end{align*}&#10;&#10;&#10;\end{document}"/>
  <p:tag name="IGUANATEXSIZE" val="20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I_3&#10;\end{align*}&#10;&#10;&#10;\end{document}"/>
  <p:tag name="IGUANATEXSIZE" val="2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(2,3)&#10;\end{align*}&#10;&#10;&#10;\end{document}"/>
  <p:tag name="IGUANATEXSIZE" val="20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(1,3)&#10;\end{align*}&#10;&#10;&#10;\end{document}"/>
  <p:tag name="IGUANATEXSIZE" val="2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(1,2)&#10;\end{align*}&#10;&#10;&#10;\end{document}"/>
  <p:tag name="IGUANATEXSIZE" val="2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usepackage{amssymb}&#10;\pagestyle{empty}&#10;\begin{document}&#10;&#10;$I : \mathbb{R}^2 \supset \Omega \to [0,1]$&#10;&#10;&#10;\end{document}"/>
  <p:tag name="IGUANATEXSIZE" val="2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R_1(\mathbf{n}(x,y)) &amp;= I_1(x,y)\\&#10;R_2(\mathbf{n}(x,y)) &amp;= I_2(x,y)\\&#10;R_3(\mathbf{n}(x,y)) &amp;= I_3(x,y)&#10;\end{align*}&#10;&#10;&#10;\end{document}"/>
  <p:tag name="IGUANATEXSIZE" val="2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\Sigma&#10;\end{align*}&#10;&#10;&#10;\end{document}"/>
  <p:tag name="IGUANATEXSIZE" val="2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(\xi,\eta,\zeta)&#10;\end{align*}&#10;&#10;&#10;\end{document}"/>
  <p:tag name="IGUANATEXSIZE" val="2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x,y&#10;\end{align*}&#10;&#10;&#10;\end{document}"/>
  <p:tag name="IGUANATEXSIZE" val="2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LATEXADDIN" val="\documentclass{article}&#10;\usepackage{amsmath}&#10;\pagestyle{empty}&#10;\begin{document}&#10;&#10;\begin{align*}&#10;z,\zeta&#10;\end{align*}&#10;&#10;&#10;\end{document}"/>
  <p:tag name="IGUANATEXSIZE" val="20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iale">
  <a:themeElements>
    <a:clrScheme name="Vial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ial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Vial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0</TotalTime>
  <Words>494</Words>
  <Application>Microsoft Office PowerPoint</Application>
  <PresentationFormat>On-screen Show (4:3)</PresentationFormat>
  <Paragraphs>89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Lucida Sans Unicode</vt:lpstr>
      <vt:lpstr>Verdana</vt:lpstr>
      <vt:lpstr>Wingdings 2</vt:lpstr>
      <vt:lpstr>Wingdings 3</vt:lpstr>
      <vt:lpstr>Viale</vt:lpstr>
      <vt:lpstr>Realistic Photometric Stereo Using Partial Differential Irradiance Equation Ratios</vt:lpstr>
      <vt:lpstr>Photometric Stereo (PS)</vt:lpstr>
      <vt:lpstr>Common assumptions</vt:lpstr>
      <vt:lpstr>Parametrization</vt:lpstr>
      <vt:lpstr>Lambertian model</vt:lpstr>
      <vt:lpstr>Specular model</vt:lpstr>
      <vt:lpstr>Light attenuation</vt:lpstr>
      <vt:lpstr>A different(ial) approach</vt:lpstr>
      <vt:lpstr>Working with multiple images</vt:lpstr>
      <vt:lpstr>Self-shadows</vt:lpstr>
      <vt:lpstr>Image noise (diffuse case)</vt:lpstr>
      <vt:lpstr>Image noise (specular case)</vt:lpstr>
      <vt:lpstr>Full reconstruction</vt:lpstr>
      <vt:lpstr>Comparisons</vt:lpstr>
      <vt:lpstr>Real data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Realistic Photometric Stereo Using Partial Differential Irradiance Equation Ratios</dc:title>
  <dc:creator>purusha</dc:creator>
  <cp:lastModifiedBy>rodola</cp:lastModifiedBy>
  <cp:revision>159</cp:revision>
  <dcterms:created xsi:type="dcterms:W3CDTF">2015-06-20T15:30:17Z</dcterms:created>
  <dcterms:modified xsi:type="dcterms:W3CDTF">2015-06-24T20:18:31Z</dcterms:modified>
</cp:coreProperties>
</file>