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6" r:id="rId5"/>
    <p:sldId id="269" r:id="rId6"/>
    <p:sldId id="270" r:id="rId7"/>
    <p:sldId id="275" r:id="rId8"/>
    <p:sldId id="272" r:id="rId9"/>
    <p:sldId id="276" r:id="rId10"/>
    <p:sldId id="277" r:id="rId11"/>
    <p:sldId id="278" r:id="rId12"/>
    <p:sldId id="264" r:id="rId13"/>
    <p:sldId id="280" r:id="rId14"/>
    <p:sldId id="281" r:id="rId15"/>
    <p:sldId id="294" r:id="rId16"/>
    <p:sldId id="282" r:id="rId17"/>
    <p:sldId id="284" r:id="rId18"/>
    <p:sldId id="292" r:id="rId19"/>
    <p:sldId id="279" r:id="rId20"/>
    <p:sldId id="293" r:id="rId21"/>
    <p:sldId id="286" r:id="rId22"/>
    <p:sldId id="287" r:id="rId23"/>
    <p:sldId id="288" r:id="rId24"/>
    <p:sldId id="289" r:id="rId25"/>
    <p:sldId id="291" r:id="rId26"/>
    <p:sldId id="295" r:id="rId27"/>
    <p:sldId id="263" r:id="rId28"/>
    <p:sldId id="261" r:id="rId29"/>
    <p:sldId id="257" r:id="rId30"/>
    <p:sldId id="274" r:id="rId31"/>
    <p:sldId id="296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80"/>
    <a:srgbClr val="000000"/>
    <a:srgbClr val="FFCC99"/>
    <a:srgbClr val="FF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0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CCD4-BCC3-4584-8A80-19E79BE63320}" type="datetimeFigureOut">
              <a:rPr lang="en-US" smtClean="0"/>
              <a:pPr/>
              <a:t>07-Oct-15</a:t>
            </a:fld>
            <a:endParaRPr lang="en-US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6C20-4D7F-45B9-ACA2-C325AC2DB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CCD4-BCC3-4584-8A80-19E79BE63320}" type="datetimeFigureOut">
              <a:rPr lang="en-US" smtClean="0"/>
              <a:pPr/>
              <a:t>07-Oct-15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6C20-4D7F-45B9-ACA2-C325AC2DB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CCD4-BCC3-4584-8A80-19E79BE63320}" type="datetimeFigureOut">
              <a:rPr lang="en-US" smtClean="0"/>
              <a:pPr/>
              <a:t>07-Oct-15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6C20-4D7F-45B9-ACA2-C325AC2DB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CCD4-BCC3-4584-8A80-19E79BE63320}" type="datetimeFigureOut">
              <a:rPr lang="en-US" smtClean="0"/>
              <a:pPr/>
              <a:t>07-Oct-15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6C20-4D7F-45B9-ACA2-C325AC2DB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CCD4-BCC3-4584-8A80-19E79BE63320}" type="datetimeFigureOut">
              <a:rPr lang="en-US" smtClean="0"/>
              <a:pPr/>
              <a:t>07-Oct-15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6C20-4D7F-45B9-ACA2-C325AC2DB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CCD4-BCC3-4584-8A80-19E79BE63320}" type="datetimeFigureOut">
              <a:rPr lang="en-US" smtClean="0"/>
              <a:pPr/>
              <a:t>07-Oct-15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6C20-4D7F-45B9-ACA2-C325AC2DB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CCD4-BCC3-4584-8A80-19E79BE63320}" type="datetimeFigureOut">
              <a:rPr lang="en-US" smtClean="0"/>
              <a:pPr/>
              <a:t>07-Oct-15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6C20-4D7F-45B9-ACA2-C325AC2DB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CCD4-BCC3-4584-8A80-19E79BE63320}" type="datetimeFigureOut">
              <a:rPr lang="en-US" smtClean="0"/>
              <a:pPr/>
              <a:t>07-Oct-15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6C20-4D7F-45B9-ACA2-C325AC2DB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CCD4-BCC3-4584-8A80-19E79BE63320}" type="datetimeFigureOut">
              <a:rPr lang="en-US" smtClean="0"/>
              <a:pPr/>
              <a:t>07-Oct-15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6C20-4D7F-45B9-ACA2-C325AC2DB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CCD4-BCC3-4584-8A80-19E79BE63320}" type="datetimeFigureOut">
              <a:rPr lang="en-US" smtClean="0"/>
              <a:pPr/>
              <a:t>07-Oct-15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6C20-4D7F-45B9-ACA2-C325AC2DB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CCD4-BCC3-4584-8A80-19E79BE63320}" type="datetimeFigureOut">
              <a:rPr lang="en-US" smtClean="0"/>
              <a:pPr/>
              <a:t>07-Oct-15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9B6C20-4D7F-45B9-ACA2-C325AC2DBE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92CCD4-BCC3-4584-8A80-19E79BE63320}" type="datetimeFigureOut">
              <a:rPr lang="en-US" smtClean="0"/>
              <a:pPr/>
              <a:t>07-Oct-15</a:t>
            </a:fld>
            <a:endParaRPr lang="en-US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9B6C20-4D7F-45B9-ACA2-C325AC2DBE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27.xml"/><Relationship Id="rId7" Type="http://schemas.openxmlformats.org/officeDocument/2006/relationships/image" Target="../media/image31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42.png"/><Relationship Id="rId5" Type="http://schemas.openxmlformats.org/officeDocument/2006/relationships/image" Target="../media/image29.png"/><Relationship Id="rId10" Type="http://schemas.openxmlformats.org/officeDocument/2006/relationships/image" Target="../media/image4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30.xml"/><Relationship Id="rId7" Type="http://schemas.openxmlformats.org/officeDocument/2006/relationships/image" Target="../media/image3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44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5.png"/><Relationship Id="rId5" Type="http://schemas.openxmlformats.org/officeDocument/2006/relationships/image" Target="../media/image4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50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49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48.png"/><Relationship Id="rId5" Type="http://schemas.openxmlformats.org/officeDocument/2006/relationships/tags" Target="../tags/tag38.xml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tags" Target="../tags/tag37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tags" Target="../tags/tag43.xml"/><Relationship Id="rId16" Type="http://schemas.openxmlformats.org/officeDocument/2006/relationships/image" Target="../media/image56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49.png"/><Relationship Id="rId5" Type="http://schemas.openxmlformats.org/officeDocument/2006/relationships/tags" Target="../tags/tag46.xml"/><Relationship Id="rId15" Type="http://schemas.openxmlformats.org/officeDocument/2006/relationships/image" Target="../media/image55.png"/><Relationship Id="rId10" Type="http://schemas.openxmlformats.org/officeDocument/2006/relationships/image" Target="../media/image48.png"/><Relationship Id="rId19" Type="http://schemas.openxmlformats.org/officeDocument/2006/relationships/image" Target="../media/image59.png"/><Relationship Id="rId4" Type="http://schemas.openxmlformats.org/officeDocument/2006/relationships/tags" Target="../tags/tag45.xml"/><Relationship Id="rId9" Type="http://schemas.openxmlformats.org/officeDocument/2006/relationships/image" Target="../media/image47.png"/><Relationship Id="rId1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3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62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61.png"/><Relationship Id="rId5" Type="http://schemas.openxmlformats.org/officeDocument/2006/relationships/tags" Target="../tags/tag54.xml"/><Relationship Id="rId10" Type="http://schemas.openxmlformats.org/officeDocument/2006/relationships/image" Target="../media/image50.png"/><Relationship Id="rId4" Type="http://schemas.openxmlformats.org/officeDocument/2006/relationships/tags" Target="../tags/tag53.xml"/><Relationship Id="rId9" Type="http://schemas.openxmlformats.org/officeDocument/2006/relationships/image" Target="../media/image51.png"/><Relationship Id="rId1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59.xml"/><Relationship Id="rId7" Type="http://schemas.openxmlformats.org/officeDocument/2006/relationships/image" Target="../media/image67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66.png"/><Relationship Id="rId11" Type="http://schemas.openxmlformats.org/officeDocument/2006/relationships/image" Target="../media/image70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63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62.png"/><Relationship Id="rId5" Type="http://schemas.openxmlformats.org/officeDocument/2006/relationships/image" Target="../media/image51.png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63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62.png"/><Relationship Id="rId5" Type="http://schemas.openxmlformats.org/officeDocument/2006/relationships/image" Target="../media/image51.png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62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63.png"/><Relationship Id="rId5" Type="http://schemas.openxmlformats.org/officeDocument/2006/relationships/tags" Target="../tags/tag70.xml"/><Relationship Id="rId10" Type="http://schemas.openxmlformats.org/officeDocument/2006/relationships/image" Target="../media/image51.png"/><Relationship Id="rId4" Type="http://schemas.openxmlformats.org/officeDocument/2006/relationships/tags" Target="../tags/tag69.xml"/><Relationship Id="rId9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62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63.png"/><Relationship Id="rId17" Type="http://schemas.openxmlformats.org/officeDocument/2006/relationships/image" Target="../media/image74.png"/><Relationship Id="rId2" Type="http://schemas.openxmlformats.org/officeDocument/2006/relationships/tags" Target="../tags/tag74.xml"/><Relationship Id="rId16" Type="http://schemas.openxmlformats.org/officeDocument/2006/relationships/image" Target="../media/image73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51.png"/><Relationship Id="rId5" Type="http://schemas.openxmlformats.org/officeDocument/2006/relationships/tags" Target="../tags/tag77.xml"/><Relationship Id="rId15" Type="http://schemas.openxmlformats.org/officeDocument/2006/relationships/image" Target="../media/image72.png"/><Relationship Id="rId10" Type="http://schemas.openxmlformats.org/officeDocument/2006/relationships/image" Target="../media/image60.png"/><Relationship Id="rId4" Type="http://schemas.openxmlformats.org/officeDocument/2006/relationships/tags" Target="../tags/tag76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71.pn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../media/image62.png"/><Relationship Id="rId2" Type="http://schemas.openxmlformats.org/officeDocument/2006/relationships/tags" Target="../tags/tag82.xml"/><Relationship Id="rId16" Type="http://schemas.openxmlformats.org/officeDocument/2006/relationships/image" Target="../media/image78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3.png"/><Relationship Id="rId5" Type="http://schemas.openxmlformats.org/officeDocument/2006/relationships/tags" Target="../tags/tag85.xml"/><Relationship Id="rId15" Type="http://schemas.openxmlformats.org/officeDocument/2006/relationships/image" Target="../media/image77.png"/><Relationship Id="rId10" Type="http://schemas.openxmlformats.org/officeDocument/2006/relationships/image" Target="../media/image51.png"/><Relationship Id="rId4" Type="http://schemas.openxmlformats.org/officeDocument/2006/relationships/tags" Target="../tags/tag84.xml"/><Relationship Id="rId9" Type="http://schemas.openxmlformats.org/officeDocument/2006/relationships/image" Target="../media/image75.png"/><Relationship Id="rId1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90.xml"/><Relationship Id="rId7" Type="http://schemas.openxmlformats.org/officeDocument/2006/relationships/image" Target="../media/image51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79.png"/><Relationship Id="rId5" Type="http://schemas.openxmlformats.org/officeDocument/2006/relationships/image" Target="../media/image65.png"/><Relationship Id="rId10" Type="http://schemas.openxmlformats.org/officeDocument/2006/relationships/image" Target="../media/image8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104.png"/><Relationship Id="rId5" Type="http://schemas.openxmlformats.org/officeDocument/2006/relationships/image" Target="../media/image47.png"/><Relationship Id="rId4" Type="http://schemas.openxmlformats.org/officeDocument/2006/relationships/image" Target="../media/image10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63.png"/><Relationship Id="rId18" Type="http://schemas.openxmlformats.org/officeDocument/2006/relationships/image" Target="../media/image7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51.png"/><Relationship Id="rId17" Type="http://schemas.openxmlformats.org/officeDocument/2006/relationships/image" Target="../media/image72.png"/><Relationship Id="rId2" Type="http://schemas.openxmlformats.org/officeDocument/2006/relationships/tags" Target="../tags/tag94.xml"/><Relationship Id="rId16" Type="http://schemas.openxmlformats.org/officeDocument/2006/relationships/image" Target="../media/image71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60.png"/><Relationship Id="rId5" Type="http://schemas.openxmlformats.org/officeDocument/2006/relationships/tags" Target="../tags/tag97.xml"/><Relationship Id="rId15" Type="http://schemas.openxmlformats.org/officeDocument/2006/relationships/image" Target="../media/image105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06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5.png"/><Relationship Id="rId2" Type="http://schemas.openxmlformats.org/officeDocument/2006/relationships/tags" Target="../tags/tag2.xml"/><Relationship Id="rId16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4.png"/><Relationship Id="rId5" Type="http://schemas.openxmlformats.org/officeDocument/2006/relationships/tags" Target="../tags/tag5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tags" Target="../tags/tag4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tags" Target="../tags/tag11.xml"/><Relationship Id="rId7" Type="http://schemas.openxmlformats.org/officeDocument/2006/relationships/image" Target="../media/image16.png"/><Relationship Id="rId12" Type="http://schemas.openxmlformats.org/officeDocument/2006/relationships/image" Target="../media/image2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6.png"/><Relationship Id="rId5" Type="http://schemas.openxmlformats.org/officeDocument/2006/relationships/tags" Target="../tags/tag13.xml"/><Relationship Id="rId10" Type="http://schemas.openxmlformats.org/officeDocument/2006/relationships/image" Target="../media/image21.png"/><Relationship Id="rId4" Type="http://schemas.openxmlformats.org/officeDocument/2006/relationships/tags" Target="../tags/tag12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6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5.png"/><Relationship Id="rId2" Type="http://schemas.openxmlformats.org/officeDocument/2006/relationships/tags" Target="../tags/tag17.xml"/><Relationship Id="rId16" Type="http://schemas.openxmlformats.org/officeDocument/2006/relationships/image" Target="../media/image39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34.png"/><Relationship Id="rId5" Type="http://schemas.openxmlformats.org/officeDocument/2006/relationships/tags" Target="../tags/tag20.xml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tags" Target="../tags/tag19.xml"/><Relationship Id="rId9" Type="http://schemas.openxmlformats.org/officeDocument/2006/relationships/image" Target="../media/image26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24.xml"/><Relationship Id="rId7" Type="http://schemas.openxmlformats.org/officeDocument/2006/relationships/image" Target="../media/image3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40.png"/><Relationship Id="rId5" Type="http://schemas.openxmlformats.org/officeDocument/2006/relationships/image" Target="../media/image29.png"/><Relationship Id="rId10" Type="http://schemas.openxmlformats.org/officeDocument/2006/relationships/image" Target="../media/image4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477833" y="2973412"/>
            <a:ext cx="820896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mtClean="0"/>
              <a:t>Point-wise Map Recovery and Refinement from Functional Correspondence</a:t>
            </a:r>
            <a:endParaRPr lang="en-US" b="1"/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107504" y="4988768"/>
            <a:ext cx="8948057" cy="17526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E. </a:t>
            </a:r>
            <a:r>
              <a:rPr lang="en-US" dirty="0" err="1" smtClean="0">
                <a:solidFill>
                  <a:schemeClr val="tx1"/>
                </a:solidFill>
              </a:rPr>
              <a:t>Rodolà</a:t>
            </a:r>
            <a:r>
              <a:rPr lang="en-US" dirty="0" smtClean="0">
                <a:solidFill>
                  <a:schemeClr val="tx1"/>
                </a:solidFill>
              </a:rPr>
              <a:t>, M. Moeller, D. </a:t>
            </a:r>
            <a:r>
              <a:rPr lang="en-US" dirty="0" err="1" smtClean="0">
                <a:solidFill>
                  <a:schemeClr val="tx1"/>
                </a:solidFill>
              </a:rPr>
              <a:t>Cremers</a:t>
            </a:r>
            <a:endParaRPr lang="en-US" baseline="30000" dirty="0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980728"/>
            <a:ext cx="2187036" cy="115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88578"/>
            <a:ext cx="2902342" cy="93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2411760" y="57332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Technische Universit</a:t>
            </a:r>
            <a:r>
              <a:rPr lang="de-DE" smtClean="0"/>
              <a:t>ät München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Choice of a basis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8817" y="2095268"/>
            <a:ext cx="3352142" cy="439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5401" y="2564013"/>
            <a:ext cx="1584936" cy="386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Immagine 1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882819" y="3978564"/>
            <a:ext cx="123825" cy="121920"/>
          </a:xfrm>
          <a:prstGeom prst="rect">
            <a:avLst/>
          </a:prstGeom>
        </p:spPr>
      </p:pic>
      <p:pic>
        <p:nvPicPr>
          <p:cNvPr id="20" name="Immagine 1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231185" y="4003502"/>
            <a:ext cx="169545" cy="6096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8679" y="3243146"/>
            <a:ext cx="1525076" cy="15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magin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15531" y="2954866"/>
            <a:ext cx="834390" cy="182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Choice of a basis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8817" y="2095268"/>
            <a:ext cx="3352142" cy="439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8791" y="2560781"/>
            <a:ext cx="1584936" cy="386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Immagine 1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882819" y="3978564"/>
            <a:ext cx="123825" cy="121920"/>
          </a:xfrm>
          <a:prstGeom prst="rect">
            <a:avLst/>
          </a:prstGeom>
        </p:spPr>
      </p:pic>
      <p:pic>
        <p:nvPicPr>
          <p:cNvPr id="20" name="Immagine 1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231185" y="4003502"/>
            <a:ext cx="169545" cy="6096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8679" y="3243146"/>
            <a:ext cx="1525076" cy="15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Immagine 2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449027" y="2954865"/>
            <a:ext cx="960120" cy="182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recovery problem</a:t>
            </a:r>
            <a:endParaRPr lang="en-US"/>
          </a:p>
        </p:txBody>
      </p:sp>
      <p:sp>
        <p:nvSpPr>
          <p:cNvPr id="12" name="Freccia a destra 14"/>
          <p:cNvSpPr/>
          <p:nvPr/>
        </p:nvSpPr>
        <p:spPr>
          <a:xfrm>
            <a:off x="5725209" y="2633407"/>
            <a:ext cx="391886" cy="33963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4372" y="2243883"/>
            <a:ext cx="1525076" cy="15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Immagine 5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812839" y="2908631"/>
            <a:ext cx="1303020" cy="217170"/>
          </a:xfrm>
          <a:prstGeom prst="rect">
            <a:avLst/>
          </a:prstGeom>
        </p:spPr>
      </p:pic>
      <p:sp>
        <p:nvSpPr>
          <p:cNvPr id="15" name="Freccia a destra 14"/>
          <p:cNvSpPr/>
          <p:nvPr/>
        </p:nvSpPr>
        <p:spPr>
          <a:xfrm>
            <a:off x="2898293" y="2633407"/>
            <a:ext cx="391886" cy="33963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8702" y="2750289"/>
            <a:ext cx="55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P </a:t>
            </a:r>
            <a:r>
              <a:rPr lang="en-US" sz="2000" dirty="0" smtClean="0"/>
              <a:t>=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8040071" y="2801837"/>
            <a:ext cx="55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= C</a:t>
            </a:r>
            <a:endParaRPr lang="en-US" sz="2000" dirty="0"/>
          </a:p>
        </p:txBody>
      </p:sp>
      <p:grpSp>
        <p:nvGrpSpPr>
          <p:cNvPr id="33" name="Gruppo 32"/>
          <p:cNvGrpSpPr/>
          <p:nvPr/>
        </p:nvGrpSpPr>
        <p:grpSpPr>
          <a:xfrm>
            <a:off x="1106709" y="2284228"/>
            <a:ext cx="1399839" cy="1399839"/>
            <a:chOff x="919778" y="2115464"/>
            <a:chExt cx="1399839" cy="1399839"/>
          </a:xfrm>
          <a:solidFill>
            <a:schemeClr val="bg1"/>
          </a:solidFill>
        </p:grpSpPr>
        <p:sp>
          <p:nvSpPr>
            <p:cNvPr id="34" name="Rectangle 19"/>
            <p:cNvSpPr/>
            <p:nvPr/>
          </p:nvSpPr>
          <p:spPr>
            <a:xfrm flipH="1">
              <a:off x="919778" y="2115464"/>
              <a:ext cx="1399839" cy="139983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0"/>
            <p:cNvSpPr/>
            <p:nvPr/>
          </p:nvSpPr>
          <p:spPr>
            <a:xfrm>
              <a:off x="988364" y="21851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1"/>
            <p:cNvSpPr/>
            <p:nvPr/>
          </p:nvSpPr>
          <p:spPr>
            <a:xfrm>
              <a:off x="2209805" y="23375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2"/>
            <p:cNvSpPr/>
            <p:nvPr/>
          </p:nvSpPr>
          <p:spPr>
            <a:xfrm>
              <a:off x="1131794" y="24899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3"/>
            <p:cNvSpPr/>
            <p:nvPr/>
          </p:nvSpPr>
          <p:spPr>
            <a:xfrm>
              <a:off x="1445564" y="26423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4"/>
            <p:cNvSpPr/>
            <p:nvPr/>
          </p:nvSpPr>
          <p:spPr>
            <a:xfrm>
              <a:off x="1752608" y="27947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25"/>
            <p:cNvSpPr/>
            <p:nvPr/>
          </p:nvSpPr>
          <p:spPr>
            <a:xfrm>
              <a:off x="1279714" y="29471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6"/>
            <p:cNvSpPr/>
            <p:nvPr/>
          </p:nvSpPr>
          <p:spPr>
            <a:xfrm>
              <a:off x="1600205" y="30995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27"/>
            <p:cNvSpPr/>
            <p:nvPr/>
          </p:nvSpPr>
          <p:spPr>
            <a:xfrm>
              <a:off x="1934133" y="32519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28"/>
            <p:cNvSpPr/>
            <p:nvPr/>
          </p:nvSpPr>
          <p:spPr>
            <a:xfrm>
              <a:off x="2099989" y="34043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CasellaDiTesto 44"/>
          <p:cNvSpPr txBox="1"/>
          <p:nvPr/>
        </p:nvSpPr>
        <p:spPr>
          <a:xfrm>
            <a:off x="1280167" y="3873736"/>
            <a:ext cx="101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Rank </a:t>
            </a:r>
            <a:r>
              <a:rPr lang="en-US" i="1" smtClean="0"/>
              <a:t>n</a:t>
            </a:r>
            <a:endParaRPr lang="en-US" i="1"/>
          </a:p>
        </p:txBody>
      </p:sp>
      <p:grpSp>
        <p:nvGrpSpPr>
          <p:cNvPr id="47" name="Gruppo 46"/>
          <p:cNvGrpSpPr/>
          <p:nvPr/>
        </p:nvGrpSpPr>
        <p:grpSpPr>
          <a:xfrm>
            <a:off x="6532842" y="3882049"/>
            <a:ext cx="1397676" cy="369332"/>
            <a:chOff x="2643447" y="5054138"/>
            <a:chExt cx="1397676" cy="369332"/>
          </a:xfrm>
        </p:grpSpPr>
        <p:pic>
          <p:nvPicPr>
            <p:cNvPr id="44" name="Immagine 43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3376278" y="5138615"/>
              <a:ext cx="664845" cy="194310"/>
            </a:xfrm>
            <a:prstGeom prst="rect">
              <a:avLst/>
            </a:prstGeom>
          </p:spPr>
        </p:pic>
        <p:sp>
          <p:nvSpPr>
            <p:cNvPr id="46" name="CasellaDiTesto 45"/>
            <p:cNvSpPr txBox="1"/>
            <p:nvPr/>
          </p:nvSpPr>
          <p:spPr>
            <a:xfrm>
              <a:off x="2643447" y="5054138"/>
              <a:ext cx="1147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Rank</a:t>
              </a:r>
              <a:endParaRPr lang="en-US"/>
            </a:p>
          </p:txBody>
        </p:sp>
      </p:grpSp>
      <p:sp>
        <p:nvSpPr>
          <p:cNvPr id="48" name="CasellaDiTesto 47"/>
          <p:cNvSpPr txBox="1"/>
          <p:nvPr/>
        </p:nvSpPr>
        <p:spPr>
          <a:xfrm>
            <a:off x="299259" y="4663445"/>
            <a:ext cx="793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Recovery problem</a:t>
            </a:r>
            <a:r>
              <a:rPr lang="en-US" smtClean="0"/>
              <a:t>:  How to get back to the point-to-point map from its functional representation?</a:t>
            </a:r>
            <a:endParaRPr lang="en-US"/>
          </a:p>
        </p:txBody>
      </p:sp>
      <p:sp>
        <p:nvSpPr>
          <p:cNvPr id="50" name="Freccia a destra 14"/>
          <p:cNvSpPr/>
          <p:nvPr/>
        </p:nvSpPr>
        <p:spPr>
          <a:xfrm flipH="1">
            <a:off x="5736293" y="3176511"/>
            <a:ext cx="391886" cy="3396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ccia a destra 50"/>
          <p:cNvSpPr/>
          <p:nvPr/>
        </p:nvSpPr>
        <p:spPr>
          <a:xfrm flipH="1">
            <a:off x="2909377" y="3176511"/>
            <a:ext cx="391886" cy="3396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sellaDiTesto 51"/>
          <p:cNvSpPr txBox="1"/>
          <p:nvPr/>
        </p:nvSpPr>
        <p:spPr>
          <a:xfrm>
            <a:off x="299255" y="5552907"/>
            <a:ext cx="808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The inverse problem is </a:t>
            </a:r>
            <a:r>
              <a:rPr lang="en-US" b="1" smtClean="0">
                <a:solidFill>
                  <a:srgbClr val="FF0000"/>
                </a:solidFill>
              </a:rPr>
              <a:t>highly underdetermined</a:t>
            </a:r>
            <a:r>
              <a:rPr lang="en-US" smtClean="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9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48" grpId="0"/>
      <p:bldP spid="50" grpId="0" animBg="1"/>
      <p:bldP spid="51" grpId="0" animBg="1"/>
      <p:bldP spid="5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Point-wise map recovery</a:t>
            </a:r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157942" y="2177935"/>
            <a:ext cx="872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We consider the general recovery problem:</a:t>
            </a:r>
            <a:endParaRPr lang="en-US"/>
          </a:p>
        </p:txBody>
      </p:sp>
      <p:pic>
        <p:nvPicPr>
          <p:cNvPr id="9" name="Immagin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116051" y="2880822"/>
            <a:ext cx="4714875" cy="847725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>
            <a:off x="6267796" y="2759825"/>
            <a:ext cx="656706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igura a mano libera 10"/>
          <p:cNvSpPr/>
          <p:nvPr/>
        </p:nvSpPr>
        <p:spPr>
          <a:xfrm>
            <a:off x="6700058" y="3241964"/>
            <a:ext cx="404553" cy="989214"/>
          </a:xfrm>
          <a:custGeom>
            <a:avLst/>
            <a:gdLst>
              <a:gd name="connsiteX0" fmla="*/ 133004 w 404553"/>
              <a:gd name="connsiteY0" fmla="*/ 0 h 989214"/>
              <a:gd name="connsiteX1" fmla="*/ 382386 w 404553"/>
              <a:gd name="connsiteY1" fmla="*/ 473825 h 989214"/>
              <a:gd name="connsiteX2" fmla="*/ 0 w 404553"/>
              <a:gd name="connsiteY2" fmla="*/ 989214 h 98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553" h="989214">
                <a:moveTo>
                  <a:pt x="133004" y="0"/>
                </a:moveTo>
                <a:cubicBezTo>
                  <a:pt x="268778" y="154478"/>
                  <a:pt x="404553" y="308956"/>
                  <a:pt x="382386" y="473825"/>
                </a:cubicBezTo>
                <a:cubicBezTo>
                  <a:pt x="360219" y="638694"/>
                  <a:pt x="180109" y="813954"/>
                  <a:pt x="0" y="989214"/>
                </a:cubicBezTo>
              </a:path>
            </a:pathLst>
          </a:cu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5494713" y="4289367"/>
            <a:ext cx="278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/>
              <a:t>regularizer</a:t>
            </a:r>
            <a:r>
              <a:rPr lang="en-US" smtClean="0"/>
              <a:t> (e.g., promote smooth maps)</a:t>
            </a:r>
            <a:endParaRPr lang="en-US"/>
          </a:p>
        </p:txBody>
      </p:sp>
      <p:sp>
        <p:nvSpPr>
          <p:cNvPr id="13" name="Ovale 12"/>
          <p:cNvSpPr/>
          <p:nvPr/>
        </p:nvSpPr>
        <p:spPr>
          <a:xfrm>
            <a:off x="4139739" y="3300153"/>
            <a:ext cx="2327564" cy="540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igura a mano libera 13"/>
          <p:cNvSpPr/>
          <p:nvPr/>
        </p:nvSpPr>
        <p:spPr>
          <a:xfrm>
            <a:off x="4430684" y="3807229"/>
            <a:ext cx="257694" cy="556953"/>
          </a:xfrm>
          <a:custGeom>
            <a:avLst/>
            <a:gdLst>
              <a:gd name="connsiteX0" fmla="*/ 266007 w 266007"/>
              <a:gd name="connsiteY0" fmla="*/ 0 h 423949"/>
              <a:gd name="connsiteX1" fmla="*/ 157942 w 266007"/>
              <a:gd name="connsiteY1" fmla="*/ 307571 h 423949"/>
              <a:gd name="connsiteX2" fmla="*/ 0 w 266007"/>
              <a:gd name="connsiteY2" fmla="*/ 423949 h 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007" h="423949">
                <a:moveTo>
                  <a:pt x="266007" y="0"/>
                </a:moveTo>
                <a:cubicBezTo>
                  <a:pt x="234141" y="118456"/>
                  <a:pt x="202276" y="236913"/>
                  <a:pt x="157942" y="307571"/>
                </a:cubicBezTo>
                <a:cubicBezTo>
                  <a:pt x="113608" y="378229"/>
                  <a:pt x="56804" y="401089"/>
                  <a:pt x="0" y="423949"/>
                </a:cubicBezTo>
              </a:path>
            </a:pathLst>
          </a:cu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3566160" y="4339245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bijective maps</a:t>
            </a:r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157941" y="5378335"/>
            <a:ext cx="863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Very challenging</a:t>
            </a:r>
            <a:r>
              <a:rPr lang="en-US" smtClean="0"/>
              <a:t> to solve in general: the quadratic integer programming problem is a special case.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39739" y="2759825"/>
            <a:ext cx="1871201" cy="4821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build="allAtOnce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sellaDiTesto 43"/>
          <p:cNvSpPr txBox="1"/>
          <p:nvPr/>
        </p:nvSpPr>
        <p:spPr>
          <a:xfrm>
            <a:off x="1002279" y="5166943"/>
            <a:ext cx="344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can be regarded as a set of </a:t>
            </a:r>
            <a:r>
              <a:rPr lang="en-US" i="1" smtClean="0"/>
              <a:t>n</a:t>
            </a:r>
            <a:r>
              <a:rPr lang="en-US" smtClean="0"/>
              <a:t> points in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 nearest-neighbor problem</a:t>
            </a:r>
            <a:endParaRPr lang="en-US" i="1" dirty="0"/>
          </a:p>
        </p:txBody>
      </p:sp>
      <p:pic>
        <p:nvPicPr>
          <p:cNvPr id="33" name="Immagine 3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484486" y="2337533"/>
            <a:ext cx="1739265" cy="253365"/>
          </a:xfrm>
          <a:prstGeom prst="rect">
            <a:avLst/>
          </a:prstGeom>
        </p:spPr>
      </p:pic>
      <p:pic>
        <p:nvPicPr>
          <p:cNvPr id="26" name="Immagine 2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935553" y="3213317"/>
            <a:ext cx="1184910" cy="255270"/>
          </a:xfrm>
          <a:prstGeom prst="rect">
            <a:avLst/>
          </a:prstGeom>
        </p:spPr>
      </p:pic>
      <p:sp>
        <p:nvSpPr>
          <p:cNvPr id="39" name="CasellaDiTesto 38"/>
          <p:cNvSpPr txBox="1"/>
          <p:nvPr/>
        </p:nvSpPr>
        <p:spPr>
          <a:xfrm>
            <a:off x="969032" y="3612463"/>
            <a:ext cx="3386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representation of an indicator function in the eigenbasis</a:t>
            </a:r>
            <a:endParaRPr lang="en-US"/>
          </a:p>
        </p:txBody>
      </p:sp>
      <p:pic>
        <p:nvPicPr>
          <p:cNvPr id="28" name="Immagine 2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5706406" y="3208963"/>
            <a:ext cx="1232535" cy="226695"/>
          </a:xfrm>
          <a:prstGeom prst="rect">
            <a:avLst/>
          </a:prstGeom>
        </p:spPr>
      </p:pic>
      <p:sp>
        <p:nvSpPr>
          <p:cNvPr id="42" name="CasellaDiTesto 41"/>
          <p:cNvSpPr txBox="1"/>
          <p:nvPr/>
        </p:nvSpPr>
        <p:spPr>
          <a:xfrm>
            <a:off x="5113915" y="3608108"/>
            <a:ext cx="2857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representation of </a:t>
            </a:r>
            <a:r>
              <a:rPr lang="en-US" i="1" smtClean="0"/>
              <a:t>all</a:t>
            </a:r>
            <a:r>
              <a:rPr lang="en-US" smtClean="0"/>
              <a:t> the indicator functions</a:t>
            </a:r>
            <a:endParaRPr lang="en-US"/>
          </a:p>
        </p:txBody>
      </p:sp>
      <p:pic>
        <p:nvPicPr>
          <p:cNvPr id="29" name="Immagine 2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090863" y="5242414"/>
            <a:ext cx="331470" cy="213360"/>
          </a:xfrm>
          <a:prstGeom prst="rect">
            <a:avLst/>
          </a:prstGeom>
        </p:spPr>
      </p:pic>
      <p:pic>
        <p:nvPicPr>
          <p:cNvPr id="30" name="Immagine 2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050786" y="5507629"/>
            <a:ext cx="280035" cy="215265"/>
          </a:xfrm>
          <a:prstGeom prst="rect">
            <a:avLst/>
          </a:prstGeom>
        </p:spPr>
      </p:pic>
      <p:pic>
        <p:nvPicPr>
          <p:cNvPr id="31" name="Immagine 30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490178" y="5037763"/>
            <a:ext cx="280035" cy="215265"/>
          </a:xfrm>
          <a:prstGeom prst="rect">
            <a:avLst/>
          </a:prstGeom>
        </p:spPr>
      </p:pic>
      <p:sp>
        <p:nvSpPr>
          <p:cNvPr id="49" name="Ovale 48"/>
          <p:cNvSpPr/>
          <p:nvPr/>
        </p:nvSpPr>
        <p:spPr>
          <a:xfrm>
            <a:off x="5417526" y="5180006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e 49"/>
          <p:cNvSpPr/>
          <p:nvPr/>
        </p:nvSpPr>
        <p:spPr>
          <a:xfrm>
            <a:off x="5125789" y="5593663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e 50"/>
          <p:cNvSpPr/>
          <p:nvPr/>
        </p:nvSpPr>
        <p:spPr>
          <a:xfrm>
            <a:off x="5813766" y="5079857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e 51"/>
          <p:cNvSpPr/>
          <p:nvPr/>
        </p:nvSpPr>
        <p:spPr>
          <a:xfrm>
            <a:off x="5835539" y="5428199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e 52"/>
          <p:cNvSpPr/>
          <p:nvPr/>
        </p:nvSpPr>
        <p:spPr>
          <a:xfrm>
            <a:off x="6196943" y="5580600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e 53"/>
          <p:cNvSpPr/>
          <p:nvPr/>
        </p:nvSpPr>
        <p:spPr>
          <a:xfrm>
            <a:off x="5539446" y="5981195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e 54"/>
          <p:cNvSpPr/>
          <p:nvPr/>
        </p:nvSpPr>
        <p:spPr>
          <a:xfrm>
            <a:off x="6122921" y="5937651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Immagine 31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5358063" y="5538504"/>
            <a:ext cx="331470" cy="213360"/>
          </a:xfrm>
          <a:prstGeom prst="rect">
            <a:avLst/>
          </a:prstGeom>
        </p:spPr>
      </p:pic>
      <p:sp>
        <p:nvSpPr>
          <p:cNvPr id="34" name="CasellaDiTesto 33"/>
          <p:cNvSpPr txBox="1"/>
          <p:nvPr/>
        </p:nvSpPr>
        <p:spPr>
          <a:xfrm>
            <a:off x="157942" y="2252749"/>
            <a:ext cx="848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Consider the indicator function                                    around point                .</a:t>
            </a:r>
            <a:endParaRPr lang="en-US"/>
          </a:p>
        </p:txBody>
      </p:sp>
      <p:pic>
        <p:nvPicPr>
          <p:cNvPr id="35" name="Immagine 34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804429" y="2332182"/>
            <a:ext cx="73152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2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 nearest-neighbor problem</a:t>
            </a:r>
            <a:endParaRPr lang="en-US" i="1" dirty="0"/>
          </a:p>
        </p:txBody>
      </p:sp>
      <p:pic>
        <p:nvPicPr>
          <p:cNvPr id="33" name="Immagine 3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484486" y="2337533"/>
            <a:ext cx="1739265" cy="253365"/>
          </a:xfrm>
          <a:prstGeom prst="rect">
            <a:avLst/>
          </a:prstGeom>
        </p:spPr>
      </p:pic>
      <p:pic>
        <p:nvPicPr>
          <p:cNvPr id="26" name="Immagine 2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935553" y="3213317"/>
            <a:ext cx="1184910" cy="255270"/>
          </a:xfrm>
          <a:prstGeom prst="rect">
            <a:avLst/>
          </a:prstGeom>
        </p:spPr>
      </p:pic>
      <p:sp>
        <p:nvSpPr>
          <p:cNvPr id="39" name="CasellaDiTesto 38"/>
          <p:cNvSpPr txBox="1"/>
          <p:nvPr/>
        </p:nvSpPr>
        <p:spPr>
          <a:xfrm>
            <a:off x="969032" y="3612463"/>
            <a:ext cx="3386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representation of an indicator function in the eigenbasis</a:t>
            </a:r>
            <a:endParaRPr lang="en-US"/>
          </a:p>
        </p:txBody>
      </p:sp>
      <p:pic>
        <p:nvPicPr>
          <p:cNvPr id="28" name="Immagine 2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706406" y="3208963"/>
            <a:ext cx="1232535" cy="226695"/>
          </a:xfrm>
          <a:prstGeom prst="rect">
            <a:avLst/>
          </a:prstGeom>
        </p:spPr>
      </p:pic>
      <p:sp>
        <p:nvSpPr>
          <p:cNvPr id="42" name="CasellaDiTesto 41"/>
          <p:cNvSpPr txBox="1"/>
          <p:nvPr/>
        </p:nvSpPr>
        <p:spPr>
          <a:xfrm>
            <a:off x="5113915" y="3608108"/>
            <a:ext cx="2857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representation of </a:t>
            </a:r>
            <a:r>
              <a:rPr lang="en-US" i="1" smtClean="0"/>
              <a:t>all</a:t>
            </a:r>
            <a:r>
              <a:rPr lang="en-US" smtClean="0"/>
              <a:t> the indicator functions</a:t>
            </a:r>
            <a:endParaRPr lang="en-US"/>
          </a:p>
        </p:txBody>
      </p:sp>
      <p:sp>
        <p:nvSpPr>
          <p:cNvPr id="34" name="CasellaDiTesto 33"/>
          <p:cNvSpPr txBox="1"/>
          <p:nvPr/>
        </p:nvSpPr>
        <p:spPr>
          <a:xfrm>
            <a:off x="157942" y="2252749"/>
            <a:ext cx="848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Consider the indicator function                                    around point                .</a:t>
            </a:r>
            <a:endParaRPr lang="en-US"/>
          </a:p>
        </p:txBody>
      </p:sp>
      <p:pic>
        <p:nvPicPr>
          <p:cNvPr id="35" name="Immagine 34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804429" y="2332182"/>
            <a:ext cx="731520" cy="190500"/>
          </a:xfrm>
          <a:prstGeom prst="rect">
            <a:avLst/>
          </a:prstGeom>
        </p:spPr>
      </p:pic>
      <p:grpSp>
        <p:nvGrpSpPr>
          <p:cNvPr id="22" name="Group 8"/>
          <p:cNvGrpSpPr/>
          <p:nvPr/>
        </p:nvGrpSpPr>
        <p:grpSpPr>
          <a:xfrm>
            <a:off x="132598" y="4954379"/>
            <a:ext cx="6407141" cy="1223521"/>
            <a:chOff x="404086" y="5391414"/>
            <a:chExt cx="6077463" cy="1160565"/>
          </a:xfrm>
        </p:grpSpPr>
        <p:pic>
          <p:nvPicPr>
            <p:cNvPr id="23" name="Grafik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73" y="5391414"/>
              <a:ext cx="1344223" cy="1160565"/>
            </a:xfrm>
            <a:prstGeom prst="rect">
              <a:avLst/>
            </a:prstGeom>
          </p:spPr>
        </p:pic>
        <p:pic>
          <p:nvPicPr>
            <p:cNvPr id="24" name="Grafik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659" y="5391414"/>
              <a:ext cx="1344223" cy="1160565"/>
            </a:xfrm>
            <a:prstGeom prst="rect">
              <a:avLst/>
            </a:prstGeom>
          </p:spPr>
        </p:pic>
        <p:pic>
          <p:nvPicPr>
            <p:cNvPr id="25" name="Grafik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9945" y="5391414"/>
              <a:ext cx="1344223" cy="1160565"/>
            </a:xfrm>
            <a:prstGeom prst="rect">
              <a:avLst/>
            </a:prstGeom>
          </p:spPr>
        </p:pic>
        <p:pic>
          <p:nvPicPr>
            <p:cNvPr id="27" name="Grafik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86" y="5391414"/>
              <a:ext cx="1344223" cy="1160565"/>
            </a:xfrm>
            <a:prstGeom prst="rect">
              <a:avLst/>
            </a:prstGeom>
          </p:spPr>
        </p:pic>
        <p:pic>
          <p:nvPicPr>
            <p:cNvPr id="36" name="Picture 3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6165304"/>
              <a:ext cx="253365" cy="28575"/>
            </a:xfrm>
            <a:prstGeom prst="rect">
              <a:avLst/>
            </a:prstGeom>
          </p:spPr>
        </p:pic>
      </p:grpSp>
      <p:graphicFrame>
        <p:nvGraphicFramePr>
          <p:cNvPr id="3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257802"/>
              </p:ext>
            </p:extLst>
          </p:nvPr>
        </p:nvGraphicFramePr>
        <p:xfrm>
          <a:off x="7929349" y="5138073"/>
          <a:ext cx="162685" cy="112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85"/>
              </a:tblGrid>
              <a:tr h="27623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7364" marR="67364" marT="33682" marB="33682">
                    <a:solidFill>
                      <a:schemeClr val="accent5"/>
                    </a:solidFill>
                  </a:tcPr>
                </a:tc>
              </a:tr>
              <a:tr h="27623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7364" marR="67364" marT="33682" marB="33682">
                    <a:solidFill>
                      <a:srgbClr val="1D0CF8"/>
                    </a:solidFill>
                  </a:tcPr>
                </a:tc>
              </a:tr>
              <a:tr h="27623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7364" marR="67364" marT="33682" marB="3368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623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7364" marR="67364" marT="33682" marB="33682">
                    <a:solidFill>
                      <a:srgbClr val="1D0CF8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84" y="5592553"/>
            <a:ext cx="530201" cy="250640"/>
          </a:xfrm>
          <a:prstGeom prst="rect">
            <a:avLst/>
          </a:prstGeom>
        </p:spPr>
      </p:pic>
      <p:sp>
        <p:nvSpPr>
          <p:cNvPr id="40" name="Right Arrow 46"/>
          <p:cNvSpPr/>
          <p:nvPr/>
        </p:nvSpPr>
        <p:spPr>
          <a:xfrm>
            <a:off x="6999672" y="5647073"/>
            <a:ext cx="457692" cy="2741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"/>
          <p:cNvGrpSpPr/>
          <p:nvPr/>
        </p:nvGrpSpPr>
        <p:grpSpPr>
          <a:xfrm>
            <a:off x="1536732" y="5658701"/>
            <a:ext cx="4630756" cy="48199"/>
            <a:chOff x="1716810" y="6035260"/>
            <a:chExt cx="4392488" cy="45719"/>
          </a:xfrm>
        </p:grpSpPr>
        <p:sp>
          <p:nvSpPr>
            <p:cNvPr id="43" name="Oval 48"/>
            <p:cNvSpPr/>
            <p:nvPr/>
          </p:nvSpPr>
          <p:spPr>
            <a:xfrm>
              <a:off x="1716810" y="6035260"/>
              <a:ext cx="4687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9"/>
            <p:cNvSpPr/>
            <p:nvPr/>
          </p:nvSpPr>
          <p:spPr>
            <a:xfrm>
              <a:off x="3156970" y="6035260"/>
              <a:ext cx="4687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50"/>
            <p:cNvSpPr/>
            <p:nvPr/>
          </p:nvSpPr>
          <p:spPr>
            <a:xfrm>
              <a:off x="4622260" y="6035260"/>
              <a:ext cx="4687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51"/>
            <p:cNvSpPr/>
            <p:nvPr/>
          </p:nvSpPr>
          <p:spPr>
            <a:xfrm>
              <a:off x="6062420" y="6035260"/>
              <a:ext cx="4687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975" y="6339368"/>
            <a:ext cx="27432" cy="23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 nearest-neighbor problem</a:t>
            </a:r>
            <a:endParaRPr lang="en-US" i="1" dirty="0"/>
          </a:p>
        </p:txBody>
      </p:sp>
      <p:pic>
        <p:nvPicPr>
          <p:cNvPr id="87" name="Immagine 8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974735" y="2207493"/>
            <a:ext cx="366522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 nearest-neighbor problem</a:t>
            </a:r>
            <a:endParaRPr lang="en-US" i="1" dirty="0"/>
          </a:p>
        </p:txBody>
      </p:sp>
      <p:grpSp>
        <p:nvGrpSpPr>
          <p:cNvPr id="3" name="Gruppo 80"/>
          <p:cNvGrpSpPr/>
          <p:nvPr/>
        </p:nvGrpSpPr>
        <p:grpSpPr>
          <a:xfrm>
            <a:off x="5300354" y="2553987"/>
            <a:ext cx="3122024" cy="1280161"/>
            <a:chOff x="2715095" y="2354482"/>
            <a:chExt cx="3122024" cy="1280161"/>
          </a:xfrm>
        </p:grpSpPr>
        <p:pic>
          <p:nvPicPr>
            <p:cNvPr id="62" name="Immagine 61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4079484" y="2612833"/>
              <a:ext cx="280035" cy="215265"/>
            </a:xfrm>
            <a:prstGeom prst="rect">
              <a:avLst/>
            </a:prstGeom>
          </p:spPr>
        </p:pic>
        <p:sp>
          <p:nvSpPr>
            <p:cNvPr id="49" name="Ovale 48"/>
            <p:cNvSpPr/>
            <p:nvPr/>
          </p:nvSpPr>
          <p:spPr>
            <a:xfrm>
              <a:off x="3006832" y="2755077"/>
              <a:ext cx="78377" cy="783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e 49"/>
            <p:cNvSpPr/>
            <p:nvPr/>
          </p:nvSpPr>
          <p:spPr>
            <a:xfrm>
              <a:off x="2715095" y="3168734"/>
              <a:ext cx="78377" cy="783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e 50"/>
            <p:cNvSpPr/>
            <p:nvPr/>
          </p:nvSpPr>
          <p:spPr>
            <a:xfrm>
              <a:off x="3403072" y="2654928"/>
              <a:ext cx="78377" cy="783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e 51"/>
            <p:cNvSpPr/>
            <p:nvPr/>
          </p:nvSpPr>
          <p:spPr>
            <a:xfrm>
              <a:off x="3424845" y="3003270"/>
              <a:ext cx="78377" cy="783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e 52"/>
            <p:cNvSpPr/>
            <p:nvPr/>
          </p:nvSpPr>
          <p:spPr>
            <a:xfrm>
              <a:off x="3786249" y="3155671"/>
              <a:ext cx="78377" cy="783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e 53"/>
            <p:cNvSpPr/>
            <p:nvPr/>
          </p:nvSpPr>
          <p:spPr>
            <a:xfrm>
              <a:off x="3128752" y="3556266"/>
              <a:ext cx="78377" cy="783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e 54"/>
            <p:cNvSpPr/>
            <p:nvPr/>
          </p:nvSpPr>
          <p:spPr>
            <a:xfrm>
              <a:off x="3712227" y="3512722"/>
              <a:ext cx="78377" cy="783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Immagine 62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3047122" y="3163452"/>
              <a:ext cx="331470" cy="213360"/>
            </a:xfrm>
            <a:prstGeom prst="rect">
              <a:avLst/>
            </a:prstGeom>
          </p:spPr>
        </p:pic>
        <p:pic>
          <p:nvPicPr>
            <p:cNvPr id="64" name="Immagine 63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5194220" y="2865382"/>
              <a:ext cx="348615" cy="213360"/>
            </a:xfrm>
            <a:prstGeom prst="rect">
              <a:avLst/>
            </a:prstGeom>
          </p:spPr>
        </p:pic>
        <p:grpSp>
          <p:nvGrpSpPr>
            <p:cNvPr id="4" name="Gruppo 62"/>
            <p:cNvGrpSpPr/>
            <p:nvPr/>
          </p:nvGrpSpPr>
          <p:grpSpPr>
            <a:xfrm>
              <a:off x="4657107" y="2354482"/>
              <a:ext cx="1180012" cy="1132115"/>
              <a:chOff x="4524104" y="2878183"/>
              <a:chExt cx="1180012" cy="1132115"/>
            </a:xfrm>
          </p:grpSpPr>
          <p:sp>
            <p:nvSpPr>
              <p:cNvPr id="29" name="Ovale 28"/>
              <p:cNvSpPr/>
              <p:nvPr/>
            </p:nvSpPr>
            <p:spPr>
              <a:xfrm>
                <a:off x="4859384" y="3043646"/>
                <a:ext cx="78377" cy="78377"/>
              </a:xfrm>
              <a:prstGeom prst="ellipse">
                <a:avLst/>
              </a:prstGeom>
              <a:solidFill>
                <a:srgbClr val="1D0CF8"/>
              </a:solidFill>
              <a:ln>
                <a:solidFill>
                  <a:srgbClr val="1D0C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e 30"/>
              <p:cNvSpPr/>
              <p:nvPr/>
            </p:nvSpPr>
            <p:spPr>
              <a:xfrm>
                <a:off x="4763590" y="3326674"/>
                <a:ext cx="78377" cy="78377"/>
              </a:xfrm>
              <a:prstGeom prst="ellipse">
                <a:avLst/>
              </a:prstGeom>
              <a:solidFill>
                <a:srgbClr val="1D0CF8"/>
              </a:solidFill>
              <a:ln>
                <a:solidFill>
                  <a:srgbClr val="1D0C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e 31"/>
              <p:cNvSpPr/>
              <p:nvPr/>
            </p:nvSpPr>
            <p:spPr>
              <a:xfrm>
                <a:off x="5294813" y="2878183"/>
                <a:ext cx="78377" cy="78377"/>
              </a:xfrm>
              <a:prstGeom prst="ellipse">
                <a:avLst/>
              </a:prstGeom>
              <a:solidFill>
                <a:srgbClr val="1D0CF8"/>
              </a:solidFill>
              <a:ln>
                <a:solidFill>
                  <a:srgbClr val="1D0C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e 32"/>
              <p:cNvSpPr/>
              <p:nvPr/>
            </p:nvSpPr>
            <p:spPr>
              <a:xfrm>
                <a:off x="5538653" y="3370217"/>
                <a:ext cx="78377" cy="78377"/>
              </a:xfrm>
              <a:prstGeom prst="ellipse">
                <a:avLst/>
              </a:prstGeom>
              <a:solidFill>
                <a:srgbClr val="1D0CF8"/>
              </a:solidFill>
              <a:ln>
                <a:solidFill>
                  <a:srgbClr val="1D0C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e 33"/>
              <p:cNvSpPr/>
              <p:nvPr/>
            </p:nvSpPr>
            <p:spPr>
              <a:xfrm>
                <a:off x="5625739" y="3078480"/>
                <a:ext cx="78377" cy="78377"/>
              </a:xfrm>
              <a:prstGeom prst="ellipse">
                <a:avLst/>
              </a:prstGeom>
              <a:solidFill>
                <a:srgbClr val="1D0CF8"/>
              </a:solidFill>
              <a:ln>
                <a:solidFill>
                  <a:srgbClr val="1D0C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e 34"/>
              <p:cNvSpPr/>
              <p:nvPr/>
            </p:nvSpPr>
            <p:spPr>
              <a:xfrm>
                <a:off x="4524104" y="3688081"/>
                <a:ext cx="78377" cy="78377"/>
              </a:xfrm>
              <a:prstGeom prst="ellipse">
                <a:avLst/>
              </a:prstGeom>
              <a:solidFill>
                <a:srgbClr val="1D0CF8"/>
              </a:solidFill>
              <a:ln>
                <a:solidFill>
                  <a:srgbClr val="1D0C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e 35"/>
              <p:cNvSpPr/>
              <p:nvPr/>
            </p:nvSpPr>
            <p:spPr>
              <a:xfrm>
                <a:off x="5003075" y="3931921"/>
                <a:ext cx="78377" cy="78377"/>
              </a:xfrm>
              <a:prstGeom prst="ellipse">
                <a:avLst/>
              </a:prstGeom>
              <a:solidFill>
                <a:srgbClr val="1D0CF8"/>
              </a:solidFill>
              <a:ln>
                <a:solidFill>
                  <a:srgbClr val="1D0C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" name="Gruppo 78"/>
          <p:cNvGrpSpPr/>
          <p:nvPr/>
        </p:nvGrpSpPr>
        <p:grpSpPr>
          <a:xfrm>
            <a:off x="5700438" y="4931824"/>
            <a:ext cx="2460090" cy="1147316"/>
            <a:chOff x="5700438" y="4931824"/>
            <a:chExt cx="2460090" cy="1147316"/>
          </a:xfrm>
        </p:grpSpPr>
        <p:grpSp>
          <p:nvGrpSpPr>
            <p:cNvPr id="6" name="Gruppo 61"/>
            <p:cNvGrpSpPr/>
            <p:nvPr/>
          </p:nvGrpSpPr>
          <p:grpSpPr>
            <a:xfrm>
              <a:off x="6367526" y="4944887"/>
              <a:ext cx="1180012" cy="1132115"/>
              <a:chOff x="4676504" y="3030583"/>
              <a:chExt cx="1180012" cy="1132115"/>
            </a:xfrm>
          </p:grpSpPr>
          <p:sp>
            <p:nvSpPr>
              <p:cNvPr id="43" name="Ovale 42"/>
              <p:cNvSpPr/>
              <p:nvPr/>
            </p:nvSpPr>
            <p:spPr>
              <a:xfrm>
                <a:off x="5011784" y="3196046"/>
                <a:ext cx="78377" cy="783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e 44"/>
              <p:cNvSpPr/>
              <p:nvPr/>
            </p:nvSpPr>
            <p:spPr>
              <a:xfrm>
                <a:off x="4915990" y="3479074"/>
                <a:ext cx="78377" cy="783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e 56"/>
              <p:cNvSpPr/>
              <p:nvPr/>
            </p:nvSpPr>
            <p:spPr>
              <a:xfrm>
                <a:off x="5447213" y="3030583"/>
                <a:ext cx="78377" cy="783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e 57"/>
              <p:cNvSpPr/>
              <p:nvPr/>
            </p:nvSpPr>
            <p:spPr>
              <a:xfrm>
                <a:off x="5691053" y="3522617"/>
                <a:ext cx="78377" cy="783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e 58"/>
              <p:cNvSpPr/>
              <p:nvPr/>
            </p:nvSpPr>
            <p:spPr>
              <a:xfrm>
                <a:off x="5778139" y="3230880"/>
                <a:ext cx="78377" cy="783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e 59"/>
              <p:cNvSpPr/>
              <p:nvPr/>
            </p:nvSpPr>
            <p:spPr>
              <a:xfrm>
                <a:off x="4676504" y="3840481"/>
                <a:ext cx="78377" cy="783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e 60"/>
              <p:cNvSpPr/>
              <p:nvPr/>
            </p:nvSpPr>
            <p:spPr>
              <a:xfrm>
                <a:off x="5155475" y="4084321"/>
                <a:ext cx="78377" cy="783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uppo 63"/>
            <p:cNvGrpSpPr/>
            <p:nvPr/>
          </p:nvGrpSpPr>
          <p:grpSpPr>
            <a:xfrm>
              <a:off x="6485091" y="4931824"/>
              <a:ext cx="1180012" cy="1132115"/>
              <a:chOff x="4524104" y="2878183"/>
              <a:chExt cx="1180012" cy="1132115"/>
            </a:xfrm>
          </p:grpSpPr>
          <p:sp>
            <p:nvSpPr>
              <p:cNvPr id="65" name="Ovale 64"/>
              <p:cNvSpPr/>
              <p:nvPr/>
            </p:nvSpPr>
            <p:spPr>
              <a:xfrm>
                <a:off x="4859384" y="3043646"/>
                <a:ext cx="78377" cy="78377"/>
              </a:xfrm>
              <a:prstGeom prst="ellipse">
                <a:avLst/>
              </a:prstGeom>
              <a:solidFill>
                <a:srgbClr val="1D0CF8"/>
              </a:solidFill>
              <a:ln>
                <a:solidFill>
                  <a:srgbClr val="1D0C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e 65"/>
              <p:cNvSpPr/>
              <p:nvPr/>
            </p:nvSpPr>
            <p:spPr>
              <a:xfrm>
                <a:off x="4763590" y="3326674"/>
                <a:ext cx="78377" cy="78377"/>
              </a:xfrm>
              <a:prstGeom prst="ellipse">
                <a:avLst/>
              </a:prstGeom>
              <a:solidFill>
                <a:srgbClr val="1D0CF8"/>
              </a:solidFill>
              <a:ln>
                <a:solidFill>
                  <a:srgbClr val="1D0C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e 66"/>
              <p:cNvSpPr/>
              <p:nvPr/>
            </p:nvSpPr>
            <p:spPr>
              <a:xfrm>
                <a:off x="5294813" y="2878183"/>
                <a:ext cx="78377" cy="78377"/>
              </a:xfrm>
              <a:prstGeom prst="ellipse">
                <a:avLst/>
              </a:prstGeom>
              <a:solidFill>
                <a:srgbClr val="1D0CF8"/>
              </a:solidFill>
              <a:ln>
                <a:solidFill>
                  <a:srgbClr val="1D0C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e 67"/>
              <p:cNvSpPr/>
              <p:nvPr/>
            </p:nvSpPr>
            <p:spPr>
              <a:xfrm>
                <a:off x="5538653" y="3370217"/>
                <a:ext cx="78377" cy="78377"/>
              </a:xfrm>
              <a:prstGeom prst="ellipse">
                <a:avLst/>
              </a:prstGeom>
              <a:solidFill>
                <a:srgbClr val="1D0CF8"/>
              </a:solidFill>
              <a:ln>
                <a:solidFill>
                  <a:srgbClr val="1D0C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e 68"/>
              <p:cNvSpPr/>
              <p:nvPr/>
            </p:nvSpPr>
            <p:spPr>
              <a:xfrm>
                <a:off x="5625739" y="3078480"/>
                <a:ext cx="78377" cy="78377"/>
              </a:xfrm>
              <a:prstGeom prst="ellipse">
                <a:avLst/>
              </a:prstGeom>
              <a:solidFill>
                <a:srgbClr val="1D0CF8"/>
              </a:solidFill>
              <a:ln>
                <a:solidFill>
                  <a:srgbClr val="1D0C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e 69"/>
              <p:cNvSpPr/>
              <p:nvPr/>
            </p:nvSpPr>
            <p:spPr>
              <a:xfrm>
                <a:off x="4524104" y="3688081"/>
                <a:ext cx="78377" cy="78377"/>
              </a:xfrm>
              <a:prstGeom prst="ellipse">
                <a:avLst/>
              </a:prstGeom>
              <a:solidFill>
                <a:srgbClr val="1D0CF8"/>
              </a:solidFill>
              <a:ln>
                <a:solidFill>
                  <a:srgbClr val="1D0C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e 70"/>
              <p:cNvSpPr/>
              <p:nvPr/>
            </p:nvSpPr>
            <p:spPr>
              <a:xfrm>
                <a:off x="5003075" y="3931921"/>
                <a:ext cx="78377" cy="78377"/>
              </a:xfrm>
              <a:prstGeom prst="ellipse">
                <a:avLst/>
              </a:prstGeom>
              <a:solidFill>
                <a:srgbClr val="1D0CF8"/>
              </a:solidFill>
              <a:ln>
                <a:solidFill>
                  <a:srgbClr val="1D0C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6" name="Immagine 75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7811913" y="5136338"/>
              <a:ext cx="348615" cy="213360"/>
            </a:xfrm>
            <a:prstGeom prst="rect">
              <a:avLst/>
            </a:prstGeom>
          </p:spPr>
        </p:pic>
        <p:pic>
          <p:nvPicPr>
            <p:cNvPr id="74" name="Immagine 73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5700438" y="5842920"/>
              <a:ext cx="542925" cy="236220"/>
            </a:xfrm>
            <a:prstGeom prst="rect">
              <a:avLst/>
            </a:prstGeom>
          </p:spPr>
        </p:pic>
      </p:grpSp>
      <p:pic>
        <p:nvPicPr>
          <p:cNvPr id="89" name="Immagine 8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977503" y="2218575"/>
            <a:ext cx="2996565" cy="800100"/>
          </a:xfrm>
          <a:prstGeom prst="rect">
            <a:avLst/>
          </a:prstGeom>
        </p:spPr>
      </p:pic>
      <p:grpSp>
        <p:nvGrpSpPr>
          <p:cNvPr id="77" name="Gruppo 76"/>
          <p:cNvGrpSpPr/>
          <p:nvPr/>
        </p:nvGrpSpPr>
        <p:grpSpPr>
          <a:xfrm>
            <a:off x="6833062" y="4023360"/>
            <a:ext cx="1529542" cy="423949"/>
            <a:chOff x="6833062" y="4023360"/>
            <a:chExt cx="1529542" cy="423949"/>
          </a:xfrm>
        </p:grpSpPr>
        <p:sp>
          <p:nvSpPr>
            <p:cNvPr id="44" name="Freccia in giù 43"/>
            <p:cNvSpPr/>
            <p:nvPr/>
          </p:nvSpPr>
          <p:spPr>
            <a:xfrm>
              <a:off x="6833062" y="4056611"/>
              <a:ext cx="299258" cy="390698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7223760" y="4023360"/>
              <a:ext cx="1138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apply  </a:t>
              </a:r>
              <a:r>
                <a:rPr lang="en-US" b="1" smtClean="0"/>
                <a:t>C</a:t>
              </a:r>
              <a:endParaRPr lang="en-US" b="1"/>
            </a:p>
          </p:txBody>
        </p:sp>
      </p:grpSp>
      <p:grpSp>
        <p:nvGrpSpPr>
          <p:cNvPr id="56" name="Gruppo 55"/>
          <p:cNvGrpSpPr/>
          <p:nvPr/>
        </p:nvGrpSpPr>
        <p:grpSpPr>
          <a:xfrm>
            <a:off x="706582" y="3956858"/>
            <a:ext cx="3582785" cy="2031325"/>
            <a:chOff x="706582" y="3956858"/>
            <a:chExt cx="3582785" cy="2031325"/>
          </a:xfrm>
        </p:grpSpPr>
        <p:sp>
          <p:nvSpPr>
            <p:cNvPr id="47" name="CasellaDiTesto 46"/>
            <p:cNvSpPr txBox="1"/>
            <p:nvPr/>
          </p:nvSpPr>
          <p:spPr>
            <a:xfrm>
              <a:off x="706582" y="3956858"/>
              <a:ext cx="358278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mtClean="0"/>
                <a:t> The functional map aligns the spectral embeddings of the shape points</a:t>
              </a:r>
            </a:p>
            <a:p>
              <a:pPr>
                <a:buFont typeface="Arial" pitchFamily="34" charset="0"/>
                <a:buChar char="•"/>
              </a:pPr>
              <a:endParaRPr lang="en-US" smtClean="0"/>
            </a:p>
            <a:p>
              <a:pPr>
                <a:buFont typeface="Arial" pitchFamily="34" charset="0"/>
                <a:buChar char="•"/>
              </a:pPr>
              <a:r>
                <a:rPr lang="en-US" smtClean="0"/>
                <a:t> The point-to-point assignment can be recovered by nearest-neighbors in </a:t>
              </a:r>
              <a:endParaRPr lang="en-US"/>
            </a:p>
          </p:txBody>
        </p:sp>
        <p:pic>
          <p:nvPicPr>
            <p:cNvPr id="48" name="Immagine 47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2095885" y="5670333"/>
              <a:ext cx="280035" cy="215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72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Example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581" y="2060152"/>
            <a:ext cx="1976610" cy="424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9786" y="2568633"/>
            <a:ext cx="3109860" cy="331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6005" y="2516070"/>
            <a:ext cx="1650359" cy="360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6527" y="2418019"/>
            <a:ext cx="1894589" cy="378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magin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283196" y="2490120"/>
            <a:ext cx="280035" cy="215265"/>
          </a:xfrm>
          <a:prstGeom prst="rect">
            <a:avLst/>
          </a:prstGeom>
        </p:spPr>
      </p:pic>
      <p:pic>
        <p:nvPicPr>
          <p:cNvPr id="9" name="Immagin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168396" y="6347230"/>
            <a:ext cx="278130" cy="190500"/>
          </a:xfrm>
          <a:prstGeom prst="rect">
            <a:avLst/>
          </a:prstGeom>
        </p:spPr>
      </p:pic>
      <p:pic>
        <p:nvPicPr>
          <p:cNvPr id="10" name="Immagin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7330895" y="6325057"/>
            <a:ext cx="255270" cy="209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nearest-neighbor problem</a:t>
            </a:r>
            <a:endParaRPr lang="en-US"/>
          </a:p>
        </p:txBody>
      </p:sp>
      <p:pic>
        <p:nvPicPr>
          <p:cNvPr id="4" name="Immagin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66198" y="2500415"/>
            <a:ext cx="280035" cy="21526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91570" y="2618117"/>
            <a:ext cx="1678776" cy="1663337"/>
            <a:chOff x="3391570" y="2618117"/>
            <a:chExt cx="1678776" cy="1663337"/>
          </a:xfrm>
        </p:grpSpPr>
        <p:sp>
          <p:nvSpPr>
            <p:cNvPr id="16" name="Ovale 15"/>
            <p:cNvSpPr/>
            <p:nvPr/>
          </p:nvSpPr>
          <p:spPr>
            <a:xfrm>
              <a:off x="3726850" y="2832664"/>
              <a:ext cx="78377" cy="783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e 16"/>
            <p:cNvSpPr/>
            <p:nvPr/>
          </p:nvSpPr>
          <p:spPr>
            <a:xfrm>
              <a:off x="3764060" y="3190507"/>
              <a:ext cx="78377" cy="783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e 17"/>
            <p:cNvSpPr/>
            <p:nvPr/>
          </p:nvSpPr>
          <p:spPr>
            <a:xfrm>
              <a:off x="4187217" y="3057900"/>
              <a:ext cx="78377" cy="783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e 18"/>
            <p:cNvSpPr/>
            <p:nvPr/>
          </p:nvSpPr>
          <p:spPr>
            <a:xfrm>
              <a:off x="4929821" y="3416930"/>
              <a:ext cx="78377" cy="783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e 19"/>
            <p:cNvSpPr/>
            <p:nvPr/>
          </p:nvSpPr>
          <p:spPr>
            <a:xfrm>
              <a:off x="4991969" y="2618117"/>
              <a:ext cx="78377" cy="783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e 20"/>
            <p:cNvSpPr/>
            <p:nvPr/>
          </p:nvSpPr>
          <p:spPr>
            <a:xfrm>
              <a:off x="3391570" y="3477099"/>
              <a:ext cx="78377" cy="783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e 21"/>
            <p:cNvSpPr/>
            <p:nvPr/>
          </p:nvSpPr>
          <p:spPr>
            <a:xfrm>
              <a:off x="3986919" y="4203077"/>
              <a:ext cx="78377" cy="783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uppo 63"/>
          <p:cNvGrpSpPr/>
          <p:nvPr/>
        </p:nvGrpSpPr>
        <p:grpSpPr>
          <a:xfrm>
            <a:off x="3642139" y="2945083"/>
            <a:ext cx="1180012" cy="1132115"/>
            <a:chOff x="4524104" y="2878183"/>
            <a:chExt cx="1180012" cy="1132115"/>
          </a:xfrm>
        </p:grpSpPr>
        <p:sp>
          <p:nvSpPr>
            <p:cNvPr id="9" name="Ovale 8"/>
            <p:cNvSpPr/>
            <p:nvPr/>
          </p:nvSpPr>
          <p:spPr>
            <a:xfrm>
              <a:off x="4859384" y="3043646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e 9"/>
            <p:cNvSpPr/>
            <p:nvPr/>
          </p:nvSpPr>
          <p:spPr>
            <a:xfrm>
              <a:off x="4763590" y="3326674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/>
            <p:cNvSpPr/>
            <p:nvPr/>
          </p:nvSpPr>
          <p:spPr>
            <a:xfrm>
              <a:off x="5294813" y="2878183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5538653" y="3370217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5625739" y="3078480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4524104" y="3688081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/>
            <p:cNvSpPr/>
            <p:nvPr/>
          </p:nvSpPr>
          <p:spPr>
            <a:xfrm>
              <a:off x="5003075" y="3931921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CasellaDiTesto 22"/>
          <p:cNvSpPr txBox="1"/>
          <p:nvPr/>
        </p:nvSpPr>
        <p:spPr>
          <a:xfrm>
            <a:off x="357447" y="5104015"/>
            <a:ext cx="842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If the given solution (input </a:t>
            </a:r>
            <a:r>
              <a:rPr lang="en-US" b="1" smtClean="0"/>
              <a:t>C</a:t>
            </a:r>
            <a:r>
              <a:rPr lang="en-US" smtClean="0"/>
              <a:t>) has low quality, nearest-neighbors is not very useful.</a:t>
            </a:r>
            <a:endParaRPr lang="en-US"/>
          </a:p>
        </p:txBody>
      </p:sp>
      <p:grpSp>
        <p:nvGrpSpPr>
          <p:cNvPr id="30" name="Gruppo 29"/>
          <p:cNvGrpSpPr/>
          <p:nvPr/>
        </p:nvGrpSpPr>
        <p:grpSpPr>
          <a:xfrm>
            <a:off x="322805" y="5739937"/>
            <a:ext cx="8255929" cy="694113"/>
            <a:chOff x="322805" y="5739937"/>
            <a:chExt cx="8255929" cy="694113"/>
          </a:xfrm>
        </p:grpSpPr>
        <p:sp>
          <p:nvSpPr>
            <p:cNvPr id="29" name="Rettangolo arrotondato 28"/>
            <p:cNvSpPr/>
            <p:nvPr/>
          </p:nvSpPr>
          <p:spPr>
            <a:xfrm>
              <a:off x="322805" y="5739937"/>
              <a:ext cx="8255929" cy="694113"/>
            </a:xfrm>
            <a:prstGeom prst="roundRect">
              <a:avLst/>
            </a:prstGeom>
            <a:solidFill>
              <a:srgbClr val="FF8080">
                <a:alpha val="27843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57447" y="5744094"/>
              <a:ext cx="81714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Can we simultaneously </a:t>
              </a:r>
              <a:r>
                <a:rPr lang="en-US" b="1" smtClean="0">
                  <a:solidFill>
                    <a:srgbClr val="FF0000"/>
                  </a:solidFill>
                </a:rPr>
                <a:t>improve</a:t>
              </a:r>
              <a:r>
                <a:rPr lang="en-US" smtClean="0"/>
                <a:t> the input map </a:t>
              </a:r>
              <a:r>
                <a:rPr lang="en-US" b="1" smtClean="0">
                  <a:solidFill>
                    <a:srgbClr val="FF0000"/>
                  </a:solidFill>
                </a:rPr>
                <a:t>and recover  </a:t>
              </a:r>
              <a:r>
                <a:rPr lang="en-US" smtClean="0"/>
                <a:t>the point-to-point correspondence?</a:t>
              </a:r>
              <a:endParaRPr lang="en-US"/>
            </a:p>
          </p:txBody>
        </p:sp>
      </p:grpSp>
      <p:pic>
        <p:nvPicPr>
          <p:cNvPr id="26" name="Immagine 2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293156" y="3008280"/>
            <a:ext cx="348615" cy="213360"/>
          </a:xfrm>
          <a:prstGeom prst="rect">
            <a:avLst/>
          </a:prstGeom>
        </p:spPr>
      </p:pic>
      <p:pic>
        <p:nvPicPr>
          <p:cNvPr id="27" name="Immagine 2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583165" y="3606796"/>
            <a:ext cx="542925" cy="236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Shape matching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0284" y="2089202"/>
            <a:ext cx="4739631" cy="451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/>
          <p:cNvSpPr txBox="1"/>
          <p:nvPr/>
        </p:nvSpPr>
        <p:spPr>
          <a:xfrm>
            <a:off x="357447" y="5104015"/>
            <a:ext cx="842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given solution (input </a:t>
            </a:r>
            <a:r>
              <a:rPr lang="en-US" b="1" dirty="0" smtClean="0"/>
              <a:t>C</a:t>
            </a:r>
            <a:r>
              <a:rPr lang="en-US" dirty="0" smtClean="0"/>
              <a:t>) has low quality, nearest-neighbors is not very useful.</a:t>
            </a: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nearest-neighbor problem</a:t>
            </a:r>
            <a:endParaRPr lang="en-US"/>
          </a:p>
        </p:txBody>
      </p:sp>
      <p:pic>
        <p:nvPicPr>
          <p:cNvPr id="4" name="Immagin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66198" y="2500415"/>
            <a:ext cx="280035" cy="215265"/>
          </a:xfrm>
          <a:prstGeom prst="rect">
            <a:avLst/>
          </a:prstGeom>
        </p:spPr>
      </p:pic>
      <p:grpSp>
        <p:nvGrpSpPr>
          <p:cNvPr id="3" name="Gruppo 63"/>
          <p:cNvGrpSpPr/>
          <p:nvPr/>
        </p:nvGrpSpPr>
        <p:grpSpPr>
          <a:xfrm>
            <a:off x="3642139" y="2945083"/>
            <a:ext cx="1180012" cy="1132115"/>
            <a:chOff x="4524104" y="2878183"/>
            <a:chExt cx="1180012" cy="1132115"/>
          </a:xfrm>
        </p:grpSpPr>
        <p:sp>
          <p:nvSpPr>
            <p:cNvPr id="9" name="Ovale 8"/>
            <p:cNvSpPr/>
            <p:nvPr/>
          </p:nvSpPr>
          <p:spPr>
            <a:xfrm>
              <a:off x="4859384" y="3043646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e 9"/>
            <p:cNvSpPr/>
            <p:nvPr/>
          </p:nvSpPr>
          <p:spPr>
            <a:xfrm>
              <a:off x="4763590" y="3326674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/>
            <p:cNvSpPr/>
            <p:nvPr/>
          </p:nvSpPr>
          <p:spPr>
            <a:xfrm>
              <a:off x="5294813" y="2878183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5538653" y="3370217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5625739" y="3078480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4524104" y="3688081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/>
            <p:cNvSpPr/>
            <p:nvPr/>
          </p:nvSpPr>
          <p:spPr>
            <a:xfrm>
              <a:off x="5003075" y="3931921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uppo 29"/>
          <p:cNvGrpSpPr/>
          <p:nvPr/>
        </p:nvGrpSpPr>
        <p:grpSpPr>
          <a:xfrm>
            <a:off x="322805" y="5739937"/>
            <a:ext cx="8255929" cy="694113"/>
            <a:chOff x="322805" y="5739937"/>
            <a:chExt cx="8255929" cy="694113"/>
          </a:xfrm>
        </p:grpSpPr>
        <p:sp>
          <p:nvSpPr>
            <p:cNvPr id="29" name="Rettangolo arrotondato 28"/>
            <p:cNvSpPr/>
            <p:nvPr/>
          </p:nvSpPr>
          <p:spPr>
            <a:xfrm>
              <a:off x="322805" y="5739937"/>
              <a:ext cx="8255929" cy="694113"/>
            </a:xfrm>
            <a:prstGeom prst="roundRect">
              <a:avLst/>
            </a:prstGeom>
            <a:solidFill>
              <a:srgbClr val="FF8080">
                <a:alpha val="27843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57447" y="5744094"/>
              <a:ext cx="81714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Can we simultaneously </a:t>
              </a:r>
              <a:r>
                <a:rPr lang="en-US" b="1" smtClean="0">
                  <a:solidFill>
                    <a:srgbClr val="FF0000"/>
                  </a:solidFill>
                </a:rPr>
                <a:t>improve</a:t>
              </a:r>
              <a:r>
                <a:rPr lang="en-US" smtClean="0"/>
                <a:t> the input map </a:t>
              </a:r>
              <a:r>
                <a:rPr lang="en-US" b="1" smtClean="0">
                  <a:solidFill>
                    <a:srgbClr val="FF0000"/>
                  </a:solidFill>
                </a:rPr>
                <a:t>and recover  </a:t>
              </a:r>
              <a:r>
                <a:rPr lang="en-US" smtClean="0"/>
                <a:t>the point-to-point correspondence?</a:t>
              </a:r>
              <a:endParaRPr lang="en-US"/>
            </a:p>
          </p:txBody>
        </p:sp>
      </p:grpSp>
      <p:pic>
        <p:nvPicPr>
          <p:cNvPr id="26" name="Immagine 2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293156" y="3008280"/>
            <a:ext cx="348615" cy="213360"/>
          </a:xfrm>
          <a:prstGeom prst="rect">
            <a:avLst/>
          </a:prstGeom>
        </p:spPr>
      </p:pic>
      <p:pic>
        <p:nvPicPr>
          <p:cNvPr id="27" name="Immagine 2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583165" y="3606796"/>
            <a:ext cx="542925" cy="236220"/>
          </a:xfrm>
          <a:prstGeom prst="rect">
            <a:avLst/>
          </a:prstGeom>
        </p:spPr>
      </p:pic>
      <p:sp>
        <p:nvSpPr>
          <p:cNvPr id="37" name="Ovale 15"/>
          <p:cNvSpPr/>
          <p:nvPr/>
        </p:nvSpPr>
        <p:spPr>
          <a:xfrm>
            <a:off x="3726850" y="2832664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e 16"/>
          <p:cNvSpPr/>
          <p:nvPr/>
        </p:nvSpPr>
        <p:spPr>
          <a:xfrm>
            <a:off x="3764060" y="3190507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e 17"/>
          <p:cNvSpPr/>
          <p:nvPr/>
        </p:nvSpPr>
        <p:spPr>
          <a:xfrm>
            <a:off x="4187217" y="3057900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e 18"/>
          <p:cNvSpPr/>
          <p:nvPr/>
        </p:nvSpPr>
        <p:spPr>
          <a:xfrm>
            <a:off x="4929821" y="3416930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e 19"/>
          <p:cNvSpPr/>
          <p:nvPr/>
        </p:nvSpPr>
        <p:spPr>
          <a:xfrm>
            <a:off x="4991969" y="2618117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e 20"/>
          <p:cNvSpPr/>
          <p:nvPr/>
        </p:nvSpPr>
        <p:spPr>
          <a:xfrm>
            <a:off x="3391570" y="3477099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e 21"/>
          <p:cNvSpPr/>
          <p:nvPr/>
        </p:nvSpPr>
        <p:spPr>
          <a:xfrm>
            <a:off x="3986919" y="4203077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02187 -0.02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55112E-17 L -0.0217 0.075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7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02552 0.0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" y="6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02309 0.043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21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01719 0.027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136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0.02777 0.035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178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02292 -0.019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e 29"/>
          <p:cNvSpPr/>
          <p:nvPr/>
        </p:nvSpPr>
        <p:spPr>
          <a:xfrm>
            <a:off x="2626822" y="4175760"/>
            <a:ext cx="717666" cy="71766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2067099" y="3701934"/>
            <a:ext cx="604058" cy="60405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1493519" y="3951319"/>
            <a:ext cx="421178" cy="42117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2468880" y="4796444"/>
            <a:ext cx="540327" cy="540327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1537853" y="5276122"/>
            <a:ext cx="299259" cy="326653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1119446" y="4347163"/>
            <a:ext cx="401782" cy="404943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989214" y="4746567"/>
            <a:ext cx="299258" cy="324197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probabilistic model</a:t>
            </a:r>
            <a:endParaRPr lang="en-US"/>
          </a:p>
        </p:txBody>
      </p:sp>
      <p:pic>
        <p:nvPicPr>
          <p:cNvPr id="3" name="Immagine 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423622" y="2165929"/>
            <a:ext cx="3665220" cy="847725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1665294" y="4121134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e 5"/>
          <p:cNvSpPr/>
          <p:nvPr/>
        </p:nvSpPr>
        <p:spPr>
          <a:xfrm>
            <a:off x="1278555" y="4503915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/>
          <p:cNvSpPr/>
          <p:nvPr/>
        </p:nvSpPr>
        <p:spPr>
          <a:xfrm>
            <a:off x="2325167" y="3963984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2693698" y="5037909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e 8"/>
          <p:cNvSpPr/>
          <p:nvPr/>
        </p:nvSpPr>
        <p:spPr>
          <a:xfrm>
            <a:off x="2947038" y="4480164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e 9"/>
          <p:cNvSpPr/>
          <p:nvPr/>
        </p:nvSpPr>
        <p:spPr>
          <a:xfrm>
            <a:off x="1097258" y="4857010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1651043" y="5400107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po 63"/>
          <p:cNvGrpSpPr/>
          <p:nvPr/>
        </p:nvGrpSpPr>
        <p:grpSpPr>
          <a:xfrm>
            <a:off x="1397702" y="4208617"/>
            <a:ext cx="1180012" cy="1132115"/>
            <a:chOff x="4524104" y="2878183"/>
            <a:chExt cx="1180012" cy="1132115"/>
          </a:xfrm>
        </p:grpSpPr>
        <p:sp>
          <p:nvSpPr>
            <p:cNvPr id="13" name="Ovale 12"/>
            <p:cNvSpPr/>
            <p:nvPr/>
          </p:nvSpPr>
          <p:spPr>
            <a:xfrm>
              <a:off x="4859384" y="3043646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4763590" y="3326674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/>
            <p:cNvSpPr/>
            <p:nvPr/>
          </p:nvSpPr>
          <p:spPr>
            <a:xfrm>
              <a:off x="5294813" y="2878183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e 15"/>
            <p:cNvSpPr/>
            <p:nvPr/>
          </p:nvSpPr>
          <p:spPr>
            <a:xfrm>
              <a:off x="5538653" y="3370217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e 16"/>
            <p:cNvSpPr/>
            <p:nvPr/>
          </p:nvSpPr>
          <p:spPr>
            <a:xfrm>
              <a:off x="5625739" y="3078480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e 17"/>
            <p:cNvSpPr/>
            <p:nvPr/>
          </p:nvSpPr>
          <p:spPr>
            <a:xfrm>
              <a:off x="4524104" y="3688081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e 18"/>
            <p:cNvSpPr/>
            <p:nvPr/>
          </p:nvSpPr>
          <p:spPr>
            <a:xfrm>
              <a:off x="5003075" y="3931921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Immagine 2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696575" y="3772261"/>
            <a:ext cx="280035" cy="215265"/>
          </a:xfrm>
          <a:prstGeom prst="rect">
            <a:avLst/>
          </a:prstGeom>
        </p:spPr>
      </p:pic>
      <p:pic>
        <p:nvPicPr>
          <p:cNvPr id="23" name="Immagine 2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71731" y="5136337"/>
            <a:ext cx="542925" cy="236220"/>
          </a:xfrm>
          <a:prstGeom prst="rect">
            <a:avLst/>
          </a:prstGeom>
        </p:spPr>
      </p:pic>
      <p:pic>
        <p:nvPicPr>
          <p:cNvPr id="24" name="Immagine 2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832587" y="3831240"/>
            <a:ext cx="348615" cy="213360"/>
          </a:xfrm>
          <a:prstGeom prst="rect">
            <a:avLst/>
          </a:prstGeom>
        </p:spPr>
      </p:pic>
      <p:grpSp>
        <p:nvGrpSpPr>
          <p:cNvPr id="38" name="Gruppo 37"/>
          <p:cNvGrpSpPr/>
          <p:nvPr/>
        </p:nvGrpSpPr>
        <p:grpSpPr>
          <a:xfrm>
            <a:off x="3798915" y="3566160"/>
            <a:ext cx="5228707" cy="646331"/>
            <a:chOff x="3798915" y="3566160"/>
            <a:chExt cx="5228707" cy="646331"/>
          </a:xfrm>
        </p:grpSpPr>
        <p:sp>
          <p:nvSpPr>
            <p:cNvPr id="32" name="CasellaDiTesto 31"/>
            <p:cNvSpPr txBox="1"/>
            <p:nvPr/>
          </p:nvSpPr>
          <p:spPr>
            <a:xfrm>
              <a:off x="3798915" y="3566160"/>
              <a:ext cx="52287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The columns of            are modes of a </a:t>
              </a:r>
              <a:r>
                <a:rPr lang="en-US" b="1" smtClean="0"/>
                <a:t>continuous</a:t>
              </a:r>
              <a:r>
                <a:rPr lang="en-US" smtClean="0"/>
                <a:t> probability distribution over         (a GMM)</a:t>
              </a:r>
              <a:endParaRPr lang="en-US"/>
            </a:p>
          </p:txBody>
        </p:sp>
        <p:pic>
          <p:nvPicPr>
            <p:cNvPr id="33" name="Immagine 32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5487077" y="3617879"/>
              <a:ext cx="542925" cy="236220"/>
            </a:xfrm>
            <a:prstGeom prst="rect">
              <a:avLst/>
            </a:prstGeom>
          </p:spPr>
        </p:pic>
        <p:pic>
          <p:nvPicPr>
            <p:cNvPr id="34" name="Immagine 33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6775950" y="3908036"/>
              <a:ext cx="280035" cy="215265"/>
            </a:xfrm>
            <a:prstGeom prst="rect">
              <a:avLst/>
            </a:prstGeom>
          </p:spPr>
        </p:pic>
      </p:grpSp>
      <p:grpSp>
        <p:nvGrpSpPr>
          <p:cNvPr id="37" name="Gruppo 36"/>
          <p:cNvGrpSpPr/>
          <p:nvPr/>
        </p:nvGrpSpPr>
        <p:grpSpPr>
          <a:xfrm>
            <a:off x="3807230" y="4430683"/>
            <a:ext cx="4887883" cy="646331"/>
            <a:chOff x="3906982" y="4688378"/>
            <a:chExt cx="4887883" cy="646331"/>
          </a:xfrm>
        </p:grpSpPr>
        <p:sp>
          <p:nvSpPr>
            <p:cNvPr id="35" name="CasellaDiTesto 34"/>
            <p:cNvSpPr txBox="1"/>
            <p:nvPr/>
          </p:nvSpPr>
          <p:spPr>
            <a:xfrm>
              <a:off x="3906982" y="4688378"/>
              <a:ext cx="48878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The columns of          constitute a discrete sample drawn from the distribution</a:t>
              </a:r>
              <a:endParaRPr lang="en-US"/>
            </a:p>
          </p:txBody>
        </p:sp>
        <p:pic>
          <p:nvPicPr>
            <p:cNvPr id="36" name="Immagine 35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5636748" y="4748411"/>
              <a:ext cx="348615" cy="213360"/>
            </a:xfrm>
            <a:prstGeom prst="rect">
              <a:avLst/>
            </a:prstGeom>
          </p:spPr>
        </p:pic>
      </p:grpSp>
      <p:sp>
        <p:nvSpPr>
          <p:cNvPr id="39" name="CasellaDiTesto 38"/>
          <p:cNvSpPr txBox="1"/>
          <p:nvPr/>
        </p:nvSpPr>
        <p:spPr>
          <a:xfrm>
            <a:off x="3798916" y="5353396"/>
            <a:ext cx="489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want to align the modes to the data.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31" grpId="0" animBg="1"/>
      <p:bldP spid="28" grpId="0" animBg="1"/>
      <p:bldP spid="27" grpId="0" animBg="1"/>
      <p:bldP spid="26" grpId="0" animBg="1"/>
      <p:bldP spid="25" grpId="0" animBg="1"/>
      <p:bldP spid="39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e 29"/>
          <p:cNvSpPr/>
          <p:nvPr/>
        </p:nvSpPr>
        <p:spPr>
          <a:xfrm>
            <a:off x="2626822" y="4175760"/>
            <a:ext cx="717666" cy="71766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2067099" y="3701934"/>
            <a:ext cx="604058" cy="60405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1493519" y="3951319"/>
            <a:ext cx="421178" cy="42117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2468880" y="4796444"/>
            <a:ext cx="540327" cy="540327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1537853" y="5276122"/>
            <a:ext cx="299259" cy="326653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1119446" y="4347163"/>
            <a:ext cx="401782" cy="404943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989214" y="4746567"/>
            <a:ext cx="299258" cy="324197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Probabilistic model</a:t>
            </a:r>
            <a:endParaRPr lang="en-US"/>
          </a:p>
        </p:txBody>
      </p:sp>
      <p:pic>
        <p:nvPicPr>
          <p:cNvPr id="3" name="Immagine 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423622" y="2165929"/>
            <a:ext cx="3665220" cy="847725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1665294" y="4121134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e 5"/>
          <p:cNvSpPr/>
          <p:nvPr/>
        </p:nvSpPr>
        <p:spPr>
          <a:xfrm>
            <a:off x="1278555" y="4503915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/>
          <p:cNvSpPr/>
          <p:nvPr/>
        </p:nvSpPr>
        <p:spPr>
          <a:xfrm>
            <a:off x="2325167" y="3963984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2693698" y="5037909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e 8"/>
          <p:cNvSpPr/>
          <p:nvPr/>
        </p:nvSpPr>
        <p:spPr>
          <a:xfrm>
            <a:off x="2947038" y="4480164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e 9"/>
          <p:cNvSpPr/>
          <p:nvPr/>
        </p:nvSpPr>
        <p:spPr>
          <a:xfrm>
            <a:off x="1097258" y="4857010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1651043" y="5400107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uppo 63"/>
          <p:cNvGrpSpPr/>
          <p:nvPr/>
        </p:nvGrpSpPr>
        <p:grpSpPr>
          <a:xfrm>
            <a:off x="1397702" y="4208617"/>
            <a:ext cx="1180012" cy="1132115"/>
            <a:chOff x="4524104" y="2878183"/>
            <a:chExt cx="1180012" cy="1132115"/>
          </a:xfrm>
        </p:grpSpPr>
        <p:sp>
          <p:nvSpPr>
            <p:cNvPr id="13" name="Ovale 12"/>
            <p:cNvSpPr/>
            <p:nvPr/>
          </p:nvSpPr>
          <p:spPr>
            <a:xfrm>
              <a:off x="4859384" y="3043646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4763590" y="3326674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/>
            <p:cNvSpPr/>
            <p:nvPr/>
          </p:nvSpPr>
          <p:spPr>
            <a:xfrm>
              <a:off x="5294813" y="2878183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e 15"/>
            <p:cNvSpPr/>
            <p:nvPr/>
          </p:nvSpPr>
          <p:spPr>
            <a:xfrm>
              <a:off x="5538653" y="3370217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e 16"/>
            <p:cNvSpPr/>
            <p:nvPr/>
          </p:nvSpPr>
          <p:spPr>
            <a:xfrm>
              <a:off x="5625739" y="3078480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e 17"/>
            <p:cNvSpPr/>
            <p:nvPr/>
          </p:nvSpPr>
          <p:spPr>
            <a:xfrm>
              <a:off x="4524104" y="3688081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e 18"/>
            <p:cNvSpPr/>
            <p:nvPr/>
          </p:nvSpPr>
          <p:spPr>
            <a:xfrm>
              <a:off x="5003075" y="3931921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Immagine 2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96575" y="3772261"/>
            <a:ext cx="280035" cy="215265"/>
          </a:xfrm>
          <a:prstGeom prst="rect">
            <a:avLst/>
          </a:prstGeom>
        </p:spPr>
      </p:pic>
      <p:pic>
        <p:nvPicPr>
          <p:cNvPr id="23" name="Immagine 2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71731" y="5136337"/>
            <a:ext cx="542925" cy="236220"/>
          </a:xfrm>
          <a:prstGeom prst="rect">
            <a:avLst/>
          </a:prstGeom>
        </p:spPr>
      </p:pic>
      <p:pic>
        <p:nvPicPr>
          <p:cNvPr id="24" name="Immagine 2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832587" y="3831240"/>
            <a:ext cx="348615" cy="21336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114801" y="4423401"/>
            <a:ext cx="4459317" cy="646331"/>
            <a:chOff x="4114801" y="4423401"/>
            <a:chExt cx="4459317" cy="646331"/>
          </a:xfrm>
        </p:grpSpPr>
        <p:pic>
          <p:nvPicPr>
            <p:cNvPr id="48" name="Immagine 47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4114801" y="4561024"/>
              <a:ext cx="1493520" cy="255270"/>
            </a:xfrm>
            <a:prstGeom prst="rect">
              <a:avLst/>
            </a:prstGeom>
          </p:spPr>
        </p:pic>
        <p:sp>
          <p:nvSpPr>
            <p:cNvPr id="49" name="CasellaDiTesto 48"/>
            <p:cNvSpPr txBox="1"/>
            <p:nvPr/>
          </p:nvSpPr>
          <p:spPr>
            <a:xfrm>
              <a:off x="5880794" y="4423401"/>
              <a:ext cx="2693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unknown transformation aligning       to </a:t>
              </a:r>
              <a:endParaRPr lang="en-US"/>
            </a:p>
          </p:txBody>
        </p:sp>
        <p:pic>
          <p:nvPicPr>
            <p:cNvPr id="50" name="Immagine 49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7464830" y="4843656"/>
              <a:ext cx="142875" cy="163830"/>
            </a:xfrm>
            <a:prstGeom prst="rect">
              <a:avLst/>
            </a:prstGeom>
          </p:spPr>
        </p:pic>
        <p:pic>
          <p:nvPicPr>
            <p:cNvPr id="51" name="Immagine 50 1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6849689" y="4843656"/>
              <a:ext cx="213360" cy="150495"/>
            </a:xfrm>
            <a:prstGeom prst="rect">
              <a:avLst/>
            </a:prstGeom>
          </p:spPr>
        </p:pic>
      </p:grpSp>
      <p:sp>
        <p:nvSpPr>
          <p:cNvPr id="64" name="Ovale 63"/>
          <p:cNvSpPr/>
          <p:nvPr/>
        </p:nvSpPr>
        <p:spPr>
          <a:xfrm>
            <a:off x="3408218" y="1961804"/>
            <a:ext cx="1795549" cy="6982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flipH="1">
            <a:off x="4018237" y="5489987"/>
            <a:ext cx="46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Maximize the likelihood via EM algorithm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056613" y="3838111"/>
            <a:ext cx="1375924" cy="369332"/>
            <a:chOff x="5295014" y="3607981"/>
            <a:chExt cx="1375924" cy="369332"/>
          </a:xfrm>
        </p:grpSpPr>
        <p:pic>
          <p:nvPicPr>
            <p:cNvPr id="21" name="Picture 2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242" y="3665581"/>
              <a:ext cx="234696" cy="21336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295014" y="3607981"/>
              <a:ext cx="1141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Variances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e 53"/>
          <p:cNvSpPr/>
          <p:nvPr/>
        </p:nvSpPr>
        <p:spPr>
          <a:xfrm>
            <a:off x="6109855" y="4123114"/>
            <a:ext cx="390698" cy="3906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2626822" y="4175760"/>
            <a:ext cx="717666" cy="71766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2067099" y="3701934"/>
            <a:ext cx="604058" cy="60405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1493519" y="3951319"/>
            <a:ext cx="421178" cy="42117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2468880" y="4796444"/>
            <a:ext cx="540327" cy="540327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1537853" y="5276122"/>
            <a:ext cx="299259" cy="326653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1119446" y="4347163"/>
            <a:ext cx="401782" cy="404943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989214" y="4746567"/>
            <a:ext cx="299258" cy="324197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Probabilistic model</a:t>
            </a:r>
            <a:endParaRPr lang="en-US"/>
          </a:p>
        </p:txBody>
      </p:sp>
      <p:pic>
        <p:nvPicPr>
          <p:cNvPr id="42" name="Immagine 4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423622" y="2165930"/>
            <a:ext cx="4110990" cy="855345"/>
          </a:xfrm>
          <a:prstGeom prst="rect">
            <a:avLst/>
          </a:prstGeom>
        </p:spPr>
      </p:pic>
      <p:grpSp>
        <p:nvGrpSpPr>
          <p:cNvPr id="4" name="Gruppo 63"/>
          <p:cNvGrpSpPr/>
          <p:nvPr/>
        </p:nvGrpSpPr>
        <p:grpSpPr>
          <a:xfrm>
            <a:off x="1397702" y="4208617"/>
            <a:ext cx="1180012" cy="1132115"/>
            <a:chOff x="4524104" y="2878183"/>
            <a:chExt cx="1180012" cy="1132115"/>
          </a:xfrm>
        </p:grpSpPr>
        <p:sp>
          <p:nvSpPr>
            <p:cNvPr id="13" name="Ovale 12"/>
            <p:cNvSpPr/>
            <p:nvPr/>
          </p:nvSpPr>
          <p:spPr>
            <a:xfrm>
              <a:off x="4859384" y="3043646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4763590" y="3326674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/>
            <p:cNvSpPr/>
            <p:nvPr/>
          </p:nvSpPr>
          <p:spPr>
            <a:xfrm>
              <a:off x="5294813" y="2878183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e 15"/>
            <p:cNvSpPr/>
            <p:nvPr/>
          </p:nvSpPr>
          <p:spPr>
            <a:xfrm>
              <a:off x="5538653" y="3370217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e 16"/>
            <p:cNvSpPr/>
            <p:nvPr/>
          </p:nvSpPr>
          <p:spPr>
            <a:xfrm>
              <a:off x="5625739" y="3078480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e 17"/>
            <p:cNvSpPr/>
            <p:nvPr/>
          </p:nvSpPr>
          <p:spPr>
            <a:xfrm>
              <a:off x="4524104" y="3688081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e 18"/>
            <p:cNvSpPr/>
            <p:nvPr/>
          </p:nvSpPr>
          <p:spPr>
            <a:xfrm>
              <a:off x="5003075" y="3931921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Immagine 2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696575" y="3772261"/>
            <a:ext cx="280035" cy="215265"/>
          </a:xfrm>
          <a:prstGeom prst="rect">
            <a:avLst/>
          </a:prstGeom>
        </p:spPr>
      </p:pic>
      <p:pic>
        <p:nvPicPr>
          <p:cNvPr id="23" name="Immagine 2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71731" y="5136337"/>
            <a:ext cx="542925" cy="236220"/>
          </a:xfrm>
          <a:prstGeom prst="rect">
            <a:avLst/>
          </a:prstGeom>
        </p:spPr>
      </p:pic>
      <p:pic>
        <p:nvPicPr>
          <p:cNvPr id="24" name="Immagine 2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832587" y="3831240"/>
            <a:ext cx="348615" cy="213360"/>
          </a:xfrm>
          <a:prstGeom prst="rect">
            <a:avLst/>
          </a:prstGeom>
        </p:spPr>
      </p:pic>
      <p:pic>
        <p:nvPicPr>
          <p:cNvPr id="48" name="Immagine 4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944850" y="3554148"/>
            <a:ext cx="1493520" cy="255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70" y="5651036"/>
            <a:ext cx="2278320" cy="312552"/>
          </a:xfrm>
          <a:prstGeom prst="rect">
            <a:avLst/>
          </a:prstGeom>
        </p:spPr>
      </p:pic>
      <p:sp>
        <p:nvSpPr>
          <p:cNvPr id="45" name="CasellaDiTesto 44"/>
          <p:cNvSpPr txBox="1"/>
          <p:nvPr/>
        </p:nvSpPr>
        <p:spPr>
          <a:xfrm>
            <a:off x="5760719" y="3491345"/>
            <a:ext cx="317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what kind of transformation?</a:t>
            </a:r>
            <a:endParaRPr lang="en-US"/>
          </a:p>
        </p:txBody>
      </p:sp>
      <p:pic>
        <p:nvPicPr>
          <p:cNvPr id="52" name="Immagine 51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953164" y="4194233"/>
            <a:ext cx="2446020" cy="283845"/>
          </a:xfrm>
          <a:prstGeom prst="rect">
            <a:avLst/>
          </a:prstGeom>
        </p:spPr>
      </p:pic>
      <p:sp>
        <p:nvSpPr>
          <p:cNvPr id="53" name="CasellaDiTesto 52"/>
          <p:cNvSpPr txBox="1"/>
          <p:nvPr/>
        </p:nvSpPr>
        <p:spPr>
          <a:xfrm>
            <a:off x="6824748" y="4148051"/>
            <a:ext cx="206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displacement field</a:t>
            </a:r>
            <a:endParaRPr lang="en-US"/>
          </a:p>
        </p:txBody>
      </p:sp>
      <p:sp>
        <p:nvSpPr>
          <p:cNvPr id="57" name="Figura a mano libera 56"/>
          <p:cNvSpPr/>
          <p:nvPr/>
        </p:nvSpPr>
        <p:spPr>
          <a:xfrm>
            <a:off x="6500553" y="4199313"/>
            <a:ext cx="399011" cy="73429"/>
          </a:xfrm>
          <a:custGeom>
            <a:avLst/>
            <a:gdLst>
              <a:gd name="connsiteX0" fmla="*/ 0 w 399011"/>
              <a:gd name="connsiteY0" fmla="*/ 73429 h 73429"/>
              <a:gd name="connsiteX1" fmla="*/ 174567 w 399011"/>
              <a:gd name="connsiteY1" fmla="*/ 6927 h 73429"/>
              <a:gd name="connsiteX2" fmla="*/ 399011 w 399011"/>
              <a:gd name="connsiteY2" fmla="*/ 31865 h 7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011" h="73429">
                <a:moveTo>
                  <a:pt x="0" y="73429"/>
                </a:moveTo>
                <a:cubicBezTo>
                  <a:pt x="54032" y="43641"/>
                  <a:pt x="108065" y="13854"/>
                  <a:pt x="174567" y="6927"/>
                </a:cubicBezTo>
                <a:cubicBezTo>
                  <a:pt x="241069" y="0"/>
                  <a:pt x="320040" y="15932"/>
                  <a:pt x="399011" y="31865"/>
                </a:cubicBezTo>
              </a:path>
            </a:pathLst>
          </a:cu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uppo 86"/>
          <p:cNvGrpSpPr/>
          <p:nvPr/>
        </p:nvGrpSpPr>
        <p:grpSpPr>
          <a:xfrm>
            <a:off x="1108736" y="4042361"/>
            <a:ext cx="1916679" cy="1369224"/>
            <a:chOff x="1108736" y="4042361"/>
            <a:chExt cx="1916679" cy="1369224"/>
          </a:xfrm>
        </p:grpSpPr>
        <p:cxnSp>
          <p:nvCxnSpPr>
            <p:cNvPr id="59" name="Connettore 2 58"/>
            <p:cNvCxnSpPr>
              <a:stCxn id="10" idx="1"/>
              <a:endCxn id="18" idx="1"/>
            </p:cNvCxnSpPr>
            <p:nvPr/>
          </p:nvCxnSpPr>
          <p:spPr>
            <a:xfrm>
              <a:off x="1108736" y="4868488"/>
              <a:ext cx="300444" cy="1615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2 60"/>
            <p:cNvCxnSpPr>
              <a:stCxn id="6" idx="5"/>
              <a:endCxn id="14" idx="2"/>
            </p:cNvCxnSpPr>
            <p:nvPr/>
          </p:nvCxnSpPr>
          <p:spPr>
            <a:xfrm>
              <a:off x="1345454" y="4570814"/>
              <a:ext cx="291734" cy="1254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2 65"/>
            <p:cNvCxnSpPr>
              <a:stCxn id="5" idx="4"/>
              <a:endCxn id="13" idx="1"/>
            </p:cNvCxnSpPr>
            <p:nvPr/>
          </p:nvCxnSpPr>
          <p:spPr>
            <a:xfrm>
              <a:off x="1704483" y="4199511"/>
              <a:ext cx="39977" cy="1860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2 67"/>
            <p:cNvCxnSpPr>
              <a:stCxn id="7" idx="4"/>
              <a:endCxn id="15" idx="7"/>
            </p:cNvCxnSpPr>
            <p:nvPr/>
          </p:nvCxnSpPr>
          <p:spPr>
            <a:xfrm flipH="1">
              <a:off x="2235310" y="4042361"/>
              <a:ext cx="129046" cy="1777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2 69"/>
            <p:cNvCxnSpPr>
              <a:stCxn id="9" idx="6"/>
              <a:endCxn id="17" idx="5"/>
            </p:cNvCxnSpPr>
            <p:nvPr/>
          </p:nvCxnSpPr>
          <p:spPr>
            <a:xfrm flipH="1" flipV="1">
              <a:off x="2566236" y="4475813"/>
              <a:ext cx="459179" cy="435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2 71"/>
            <p:cNvCxnSpPr>
              <a:stCxn id="8" idx="1"/>
              <a:endCxn id="16" idx="4"/>
            </p:cNvCxnSpPr>
            <p:nvPr/>
          </p:nvCxnSpPr>
          <p:spPr>
            <a:xfrm flipH="1" flipV="1">
              <a:off x="2451440" y="4779028"/>
              <a:ext cx="253736" cy="2703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2 73"/>
            <p:cNvCxnSpPr>
              <a:stCxn id="11" idx="7"/>
              <a:endCxn id="19" idx="3"/>
            </p:cNvCxnSpPr>
            <p:nvPr/>
          </p:nvCxnSpPr>
          <p:spPr>
            <a:xfrm flipV="1">
              <a:off x="1717942" y="5329254"/>
              <a:ext cx="170209" cy="82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asellaDiTesto 77"/>
          <p:cNvSpPr txBox="1"/>
          <p:nvPr/>
        </p:nvSpPr>
        <p:spPr>
          <a:xfrm>
            <a:off x="3840477" y="4788130"/>
            <a:ext cx="369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Promote </a:t>
            </a:r>
            <a:r>
              <a:rPr lang="en-US" b="1" smtClean="0"/>
              <a:t>smooth displacements</a:t>
            </a:r>
            <a:r>
              <a:rPr lang="en-US" smtClean="0"/>
              <a:t>:</a:t>
            </a:r>
            <a:endParaRPr lang="en-US"/>
          </a:p>
        </p:txBody>
      </p:sp>
      <p:sp>
        <p:nvSpPr>
          <p:cNvPr id="5" name="Ovale 4"/>
          <p:cNvSpPr/>
          <p:nvPr/>
        </p:nvSpPr>
        <p:spPr>
          <a:xfrm>
            <a:off x="1665294" y="4121134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e 5"/>
          <p:cNvSpPr/>
          <p:nvPr/>
        </p:nvSpPr>
        <p:spPr>
          <a:xfrm>
            <a:off x="1278555" y="4503915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/>
          <p:cNvSpPr/>
          <p:nvPr/>
        </p:nvSpPr>
        <p:spPr>
          <a:xfrm>
            <a:off x="2325167" y="3963984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2693698" y="5037909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e 8"/>
          <p:cNvSpPr/>
          <p:nvPr/>
        </p:nvSpPr>
        <p:spPr>
          <a:xfrm>
            <a:off x="2947038" y="4480164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e 9"/>
          <p:cNvSpPr/>
          <p:nvPr/>
        </p:nvSpPr>
        <p:spPr>
          <a:xfrm>
            <a:off x="1097258" y="4857010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1651043" y="5400107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23170" y="5286896"/>
            <a:ext cx="2716076" cy="125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Rettangolo arrotondato 84"/>
          <p:cNvSpPr/>
          <p:nvPr/>
        </p:nvSpPr>
        <p:spPr>
          <a:xfrm>
            <a:off x="5968538" y="2094807"/>
            <a:ext cx="648393" cy="4405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ttangolo arrotondato 85"/>
          <p:cNvSpPr/>
          <p:nvPr/>
        </p:nvSpPr>
        <p:spPr>
          <a:xfrm>
            <a:off x="5364480" y="5588924"/>
            <a:ext cx="770313" cy="4405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5" grpId="0"/>
      <p:bldP spid="53" grpId="0"/>
      <p:bldP spid="57" grpId="0" animBg="1"/>
      <p:bldP spid="78" grpId="0"/>
      <p:bldP spid="85" grpId="0" animBg="1"/>
      <p:bldP spid="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769" y="2043526"/>
            <a:ext cx="1566146" cy="335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6047" y="432266"/>
            <a:ext cx="2664402" cy="59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114127" y="1392840"/>
            <a:ext cx="280035" cy="215265"/>
          </a:xfrm>
          <a:prstGeom prst="rect">
            <a:avLst/>
          </a:prstGeom>
        </p:spPr>
      </p:pic>
      <p:pic>
        <p:nvPicPr>
          <p:cNvPr id="6" name="Immagin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935640" y="4792750"/>
            <a:ext cx="278130" cy="190500"/>
          </a:xfrm>
          <a:prstGeom prst="rect">
            <a:avLst/>
          </a:prstGeom>
        </p:spPr>
      </p:pic>
      <p:pic>
        <p:nvPicPr>
          <p:cNvPr id="9" name="Immagine 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621635" y="5959297"/>
            <a:ext cx="255270" cy="20955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446963" y="6472042"/>
            <a:ext cx="211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Nearest-neighbors</a:t>
            </a:r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15" y="415637"/>
            <a:ext cx="2616418" cy="601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6114052" y="6472042"/>
            <a:ext cx="75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Ours</a:t>
            </a:r>
            <a:endParaRPr lang="en-US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8140" y="734821"/>
            <a:ext cx="6065476" cy="2997168"/>
            <a:chOff x="426477" y="1635044"/>
            <a:chExt cx="5546850" cy="274089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6477" y="1635044"/>
              <a:ext cx="5546850" cy="2259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CasellaDiTesto 4"/>
            <p:cNvSpPr txBox="1"/>
            <p:nvPr/>
          </p:nvSpPr>
          <p:spPr>
            <a:xfrm>
              <a:off x="2278515" y="3989979"/>
              <a:ext cx="2021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Nearest-neighbors</a:t>
              </a:r>
              <a:endParaRPr lang="en-US" dirty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094836" y="4006608"/>
              <a:ext cx="724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Ours</a:t>
              </a:r>
              <a:endParaRPr lang="en-US" b="1"/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5231" y="4375940"/>
            <a:ext cx="2662766" cy="2201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6840" y="4375940"/>
            <a:ext cx="2666776" cy="2177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2444167" y="3988337"/>
            <a:ext cx="1126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Isometric</a:t>
            </a:r>
            <a:endParaRPr lang="en-US" sz="1600"/>
          </a:p>
        </p:txBody>
      </p:sp>
      <p:sp>
        <p:nvSpPr>
          <p:cNvPr id="10" name="CasellaDiTesto 9"/>
          <p:cNvSpPr txBox="1"/>
          <p:nvPr/>
        </p:nvSpPr>
        <p:spPr>
          <a:xfrm>
            <a:off x="5587019" y="3996540"/>
            <a:ext cx="1490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 isometric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clouds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61" y="2211578"/>
            <a:ext cx="8922739" cy="41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5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Future: Partial matching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96540" y="6195929"/>
            <a:ext cx="3937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Partial Functional Correspondence</a:t>
            </a:r>
          </a:p>
          <a:p>
            <a:r>
              <a:rPr lang="it-IT" sz="1600" dirty="0" smtClean="0"/>
              <a:t>[Rodolà et al., CGF 2015</a:t>
            </a:r>
            <a:r>
              <a:rPr lang="it-IT" sz="1600" dirty="0"/>
              <a:t>]</a:t>
            </a:r>
            <a:endParaRPr lang="it-IT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61" y="1996150"/>
            <a:ext cx="2962275" cy="3914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09" y="2690241"/>
            <a:ext cx="33147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2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Future: Shape collections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95536" y="2060848"/>
            <a:ext cx="8177703" cy="4209735"/>
            <a:chOff x="188442" y="2246448"/>
            <a:chExt cx="8782678" cy="45760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535" y="2720828"/>
              <a:ext cx="572550" cy="177383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6413" y="4271692"/>
              <a:ext cx="628122" cy="158417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213" y="4332729"/>
              <a:ext cx="550466" cy="15636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541" y="2670258"/>
              <a:ext cx="711748" cy="160143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180" y="4011288"/>
              <a:ext cx="821930" cy="20719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232" y="2646894"/>
              <a:ext cx="1548648" cy="142352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35" y="4182418"/>
              <a:ext cx="709084" cy="135132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49" y="4889288"/>
              <a:ext cx="1454418" cy="193316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862" y="3583895"/>
              <a:ext cx="1295258" cy="189876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014" y="3650368"/>
              <a:ext cx="1490304" cy="176582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985" y="2246448"/>
              <a:ext cx="1435914" cy="169195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5407" y="4663967"/>
              <a:ext cx="1147846" cy="11142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42" y="2638793"/>
              <a:ext cx="1264394" cy="14558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052" y="3685680"/>
              <a:ext cx="733710" cy="1593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801" y="2673744"/>
              <a:ext cx="813960" cy="108669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212" y="2672444"/>
              <a:ext cx="1291158" cy="1585382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131840" y="5877272"/>
            <a:ext cx="519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Joint alignment of multiple mixture models?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2371527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/>
              <a:t>Thank you!</a:t>
            </a:r>
            <a:endParaRPr lang="en-US" sz="44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625406"/>
            <a:ext cx="2187036" cy="115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733256"/>
            <a:ext cx="2902342" cy="93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940152" y="4224789"/>
            <a:ext cx="2520280" cy="2463647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Related 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56473" y="3563251"/>
            <a:ext cx="26160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Elastic deformation energies </a:t>
            </a:r>
          </a:p>
          <a:p>
            <a:r>
              <a:rPr lang="it-IT" sz="1000" dirty="0" smtClean="0"/>
              <a:t>[Litke et al. 2005]</a:t>
            </a:r>
          </a:p>
          <a:p>
            <a:r>
              <a:rPr lang="it-IT" sz="1000" dirty="0" smtClean="0"/>
              <a:t>[Windheuser et al. 2011]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0164" y="1883407"/>
            <a:ext cx="1940625" cy="1714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8192" y="6048377"/>
            <a:ext cx="26160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Functional maps</a:t>
            </a:r>
          </a:p>
          <a:p>
            <a:r>
              <a:rPr lang="it-IT" sz="1000" dirty="0" smtClean="0"/>
              <a:t>[Ovsjanikov et al. 2012]</a:t>
            </a:r>
          </a:p>
          <a:p>
            <a:r>
              <a:rPr lang="it-IT" sz="1000" dirty="0" smtClean="0"/>
              <a:t>[Pokrass et al. 2013]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0549" y="4224789"/>
            <a:ext cx="2134420" cy="18349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44487" y="3563251"/>
            <a:ext cx="2616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Conformal mappings </a:t>
            </a:r>
          </a:p>
          <a:p>
            <a:r>
              <a:rPr lang="it-IT" sz="1000" dirty="0" smtClean="0"/>
              <a:t>[Lipman et al. 2009, 2011]</a:t>
            </a:r>
            <a:endParaRPr lang="en-US" sz="1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8816" y="1847088"/>
            <a:ext cx="2134745" cy="1687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4199" y="3597626"/>
            <a:ext cx="30370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Metric/measure distortion</a:t>
            </a:r>
          </a:p>
          <a:p>
            <a:r>
              <a:rPr lang="it-IT" sz="1000" dirty="0" smtClean="0"/>
              <a:t>[Mémoli et al. 2005, 2007, 2009]</a:t>
            </a:r>
          </a:p>
          <a:p>
            <a:r>
              <a:rPr lang="it-IT" sz="1000" dirty="0" smtClean="0"/>
              <a:t>[Bronstein et al. 2006]</a:t>
            </a:r>
            <a:endParaRPr lang="en-US" sz="1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664" y="1958921"/>
            <a:ext cx="2777984" cy="14197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55727" y="6072883"/>
            <a:ext cx="26160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Graph-based </a:t>
            </a:r>
          </a:p>
          <a:p>
            <a:r>
              <a:rPr lang="it-IT" sz="1000" dirty="0" smtClean="0"/>
              <a:t>[Knossow et al. 2009]</a:t>
            </a:r>
          </a:p>
          <a:p>
            <a:r>
              <a:rPr lang="it-IT" sz="1000" dirty="0" smtClean="0"/>
              <a:t>[Rodolà et al. 2012, 2013]</a:t>
            </a:r>
            <a:endParaRPr lang="en-US" sz="1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3177" y="4318267"/>
            <a:ext cx="2350757" cy="16778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1462" y="6072884"/>
            <a:ext cx="2616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Region-based matching</a:t>
            </a:r>
          </a:p>
          <a:p>
            <a:r>
              <a:rPr lang="it-IT" sz="1000" dirty="0" smtClean="0"/>
              <a:t>[Pokrass et al. 2011]</a:t>
            </a:r>
            <a:endParaRPr lang="en-US" sz="1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846" y="4324607"/>
            <a:ext cx="1944658" cy="17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4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Mapping indicator functions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944" y="2214563"/>
            <a:ext cx="35718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19518" y="2373756"/>
            <a:ext cx="1739265" cy="253365"/>
          </a:xfrm>
          <a:prstGeom prst="rect">
            <a:avLst/>
          </a:prstGeom>
        </p:spPr>
      </p:pic>
      <p:pic>
        <p:nvPicPr>
          <p:cNvPr id="6" name="Immagin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022139" y="2382059"/>
            <a:ext cx="723900" cy="25527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029200" y="3059084"/>
            <a:ext cx="3499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mtClean="0"/>
              <a:t> Do this for all shape points</a:t>
            </a:r>
          </a:p>
          <a:p>
            <a:endParaRPr lang="en-US" smtClean="0"/>
          </a:p>
          <a:p>
            <a:pPr>
              <a:buFont typeface="Arial" pitchFamily="34" charset="0"/>
              <a:buChar char="•"/>
            </a:pPr>
            <a:r>
              <a:rPr lang="en-US" smtClean="0"/>
              <a:t> Basis truncation has a  delocalizing effect on the max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e 29"/>
          <p:cNvSpPr/>
          <p:nvPr/>
        </p:nvSpPr>
        <p:spPr>
          <a:xfrm>
            <a:off x="2626822" y="4175760"/>
            <a:ext cx="717666" cy="71766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2067099" y="3701934"/>
            <a:ext cx="604058" cy="60405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1493519" y="3951319"/>
            <a:ext cx="421178" cy="42117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2468880" y="4796444"/>
            <a:ext cx="540327" cy="540327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1537853" y="5276122"/>
            <a:ext cx="299259" cy="326653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1119446" y="4347163"/>
            <a:ext cx="401782" cy="404943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989214" y="4746567"/>
            <a:ext cx="299258" cy="324197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Probabilistic model</a:t>
            </a:r>
            <a:endParaRPr lang="en-US"/>
          </a:p>
        </p:txBody>
      </p:sp>
      <p:pic>
        <p:nvPicPr>
          <p:cNvPr id="3" name="Immagine 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423622" y="2165929"/>
            <a:ext cx="3665220" cy="847725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1665294" y="4121134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e 5"/>
          <p:cNvSpPr/>
          <p:nvPr/>
        </p:nvSpPr>
        <p:spPr>
          <a:xfrm>
            <a:off x="1278555" y="4503915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/>
          <p:cNvSpPr/>
          <p:nvPr/>
        </p:nvSpPr>
        <p:spPr>
          <a:xfrm>
            <a:off x="2325167" y="3963984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2693698" y="5037909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e 8"/>
          <p:cNvSpPr/>
          <p:nvPr/>
        </p:nvSpPr>
        <p:spPr>
          <a:xfrm>
            <a:off x="2947038" y="4480164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e 9"/>
          <p:cNvSpPr/>
          <p:nvPr/>
        </p:nvSpPr>
        <p:spPr>
          <a:xfrm>
            <a:off x="1097258" y="4857010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1651043" y="5400107"/>
            <a:ext cx="78377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uppo 63"/>
          <p:cNvGrpSpPr/>
          <p:nvPr/>
        </p:nvGrpSpPr>
        <p:grpSpPr>
          <a:xfrm>
            <a:off x="1397702" y="4208617"/>
            <a:ext cx="1180012" cy="1132115"/>
            <a:chOff x="4524104" y="2878183"/>
            <a:chExt cx="1180012" cy="1132115"/>
          </a:xfrm>
        </p:grpSpPr>
        <p:sp>
          <p:nvSpPr>
            <p:cNvPr id="13" name="Ovale 12"/>
            <p:cNvSpPr/>
            <p:nvPr/>
          </p:nvSpPr>
          <p:spPr>
            <a:xfrm>
              <a:off x="4859384" y="3043646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4763590" y="3326674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/>
            <p:cNvSpPr/>
            <p:nvPr/>
          </p:nvSpPr>
          <p:spPr>
            <a:xfrm>
              <a:off x="5294813" y="2878183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e 15"/>
            <p:cNvSpPr/>
            <p:nvPr/>
          </p:nvSpPr>
          <p:spPr>
            <a:xfrm>
              <a:off x="5538653" y="3370217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e 16"/>
            <p:cNvSpPr/>
            <p:nvPr/>
          </p:nvSpPr>
          <p:spPr>
            <a:xfrm>
              <a:off x="5625739" y="3078480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e 17"/>
            <p:cNvSpPr/>
            <p:nvPr/>
          </p:nvSpPr>
          <p:spPr>
            <a:xfrm>
              <a:off x="4524104" y="3688081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e 18"/>
            <p:cNvSpPr/>
            <p:nvPr/>
          </p:nvSpPr>
          <p:spPr>
            <a:xfrm>
              <a:off x="5003075" y="3931921"/>
              <a:ext cx="78377" cy="78377"/>
            </a:xfrm>
            <a:prstGeom prst="ellipse">
              <a:avLst/>
            </a:prstGeom>
            <a:solidFill>
              <a:srgbClr val="1D0CF8"/>
            </a:solidFill>
            <a:ln>
              <a:solidFill>
                <a:srgbClr val="1D0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Immagine 2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96575" y="3772261"/>
            <a:ext cx="280035" cy="215265"/>
          </a:xfrm>
          <a:prstGeom prst="rect">
            <a:avLst/>
          </a:prstGeom>
        </p:spPr>
      </p:pic>
      <p:pic>
        <p:nvPicPr>
          <p:cNvPr id="23" name="Immagine 2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471731" y="5136337"/>
            <a:ext cx="542925" cy="236220"/>
          </a:xfrm>
          <a:prstGeom prst="rect">
            <a:avLst/>
          </a:prstGeom>
        </p:spPr>
      </p:pic>
      <p:pic>
        <p:nvPicPr>
          <p:cNvPr id="24" name="Immagine 2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832587" y="3831240"/>
            <a:ext cx="348615" cy="213360"/>
          </a:xfrm>
          <a:prstGeom prst="rect">
            <a:avLst/>
          </a:prstGeom>
        </p:spPr>
      </p:pic>
      <p:pic>
        <p:nvPicPr>
          <p:cNvPr id="47" name="Immagine 46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4177607" y="3487646"/>
            <a:ext cx="4080510" cy="426720"/>
          </a:xfrm>
          <a:prstGeom prst="rect">
            <a:avLst/>
          </a:prstGeom>
        </p:spPr>
      </p:pic>
      <p:grpSp>
        <p:nvGrpSpPr>
          <p:cNvPr id="57" name="Gruppo 56"/>
          <p:cNvGrpSpPr/>
          <p:nvPr/>
        </p:nvGrpSpPr>
        <p:grpSpPr>
          <a:xfrm>
            <a:off x="4169294" y="4189609"/>
            <a:ext cx="4459317" cy="646331"/>
            <a:chOff x="4169294" y="4347556"/>
            <a:chExt cx="4459317" cy="646331"/>
          </a:xfrm>
        </p:grpSpPr>
        <p:pic>
          <p:nvPicPr>
            <p:cNvPr id="48" name="Immagine 47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4169294" y="4485179"/>
              <a:ext cx="1493520" cy="255270"/>
            </a:xfrm>
            <a:prstGeom prst="rect">
              <a:avLst/>
            </a:prstGeom>
          </p:spPr>
        </p:pic>
        <p:grpSp>
          <p:nvGrpSpPr>
            <p:cNvPr id="52" name="Gruppo 51"/>
            <p:cNvGrpSpPr/>
            <p:nvPr/>
          </p:nvGrpSpPr>
          <p:grpSpPr>
            <a:xfrm>
              <a:off x="5935287" y="4347556"/>
              <a:ext cx="2693324" cy="646331"/>
              <a:chOff x="5935287" y="4347556"/>
              <a:chExt cx="2693324" cy="646331"/>
            </a:xfrm>
          </p:grpSpPr>
          <p:sp>
            <p:nvSpPr>
              <p:cNvPr id="49" name="CasellaDiTesto 48"/>
              <p:cNvSpPr txBox="1"/>
              <p:nvPr/>
            </p:nvSpPr>
            <p:spPr>
              <a:xfrm>
                <a:off x="5935287" y="4347556"/>
                <a:ext cx="26933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unknown transformation aligning       to </a:t>
                </a:r>
                <a:endParaRPr lang="en-US"/>
              </a:p>
            </p:txBody>
          </p:sp>
          <p:pic>
            <p:nvPicPr>
              <p:cNvPr id="50" name="Immagine 49" descr="addin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519323" y="4767811"/>
                <a:ext cx="142875" cy="163830"/>
              </a:xfrm>
              <a:prstGeom prst="rect">
                <a:avLst/>
              </a:prstGeom>
            </p:spPr>
          </p:pic>
          <p:pic>
            <p:nvPicPr>
              <p:cNvPr id="51" name="Immagine 50" descr="addin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6904182" y="4767811"/>
                <a:ext cx="213360" cy="150495"/>
              </a:xfrm>
              <a:prstGeom prst="rect">
                <a:avLst/>
              </a:prstGeom>
            </p:spPr>
          </p:pic>
        </p:grpSp>
      </p:grpSp>
      <p:pic>
        <p:nvPicPr>
          <p:cNvPr id="55" name="Immagine 54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3620655" y="5615701"/>
            <a:ext cx="5332095" cy="331470"/>
          </a:xfrm>
          <a:prstGeom prst="rect">
            <a:avLst/>
          </a:prstGeom>
        </p:spPr>
      </p:pic>
      <p:sp>
        <p:nvSpPr>
          <p:cNvPr id="56" name="CasellaDiTesto 55"/>
          <p:cNvSpPr txBox="1"/>
          <p:nvPr/>
        </p:nvSpPr>
        <p:spPr>
          <a:xfrm>
            <a:off x="3732417" y="5087380"/>
            <a:ext cx="502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The alignment problem is solved by minimizing:</a:t>
            </a:r>
            <a:endParaRPr lang="en-US"/>
          </a:p>
        </p:txBody>
      </p:sp>
      <p:sp>
        <p:nvSpPr>
          <p:cNvPr id="64" name="Ovale 63"/>
          <p:cNvSpPr/>
          <p:nvPr/>
        </p:nvSpPr>
        <p:spPr>
          <a:xfrm>
            <a:off x="3408218" y="1961804"/>
            <a:ext cx="1795549" cy="6982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5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275856" y="5886525"/>
            <a:ext cx="2160240" cy="6073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Functional representation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8729" y="3219991"/>
            <a:ext cx="851808" cy="204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05637" y="209366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Given a scalar function                      on shape </a:t>
            </a:r>
            <a:r>
              <a:rPr lang="en-US" sz="2000" i="1" smtClean="0"/>
              <a:t>M</a:t>
            </a:r>
            <a:r>
              <a:rPr lang="en-US" sz="2000" smtClean="0"/>
              <a:t>, we can induce a function     </a:t>
            </a:r>
          </a:p>
          <a:p>
            <a:r>
              <a:rPr lang="en-US" sz="2000" smtClean="0"/>
              <a:t>                     on the other shape by composition:</a:t>
            </a:r>
            <a:endParaRPr lang="en-US" sz="2000"/>
          </a:p>
        </p:txBody>
      </p:sp>
      <p:pic>
        <p:nvPicPr>
          <p:cNvPr id="5" name="Immagin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828215" y="2200502"/>
            <a:ext cx="1194435" cy="230505"/>
          </a:xfrm>
          <a:prstGeom prst="rect">
            <a:avLst/>
          </a:prstGeom>
        </p:spPr>
      </p:pic>
      <p:pic>
        <p:nvPicPr>
          <p:cNvPr id="6" name="Immagin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15791" y="2496594"/>
            <a:ext cx="1143000" cy="224790"/>
          </a:xfrm>
          <a:prstGeom prst="rect">
            <a:avLst/>
          </a:prstGeom>
        </p:spPr>
      </p:pic>
      <p:pic>
        <p:nvPicPr>
          <p:cNvPr id="7" name="Immagin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771730" y="3563397"/>
            <a:ext cx="1280160" cy="262890"/>
          </a:xfrm>
          <a:prstGeom prst="rect">
            <a:avLst/>
          </a:prstGeom>
        </p:spPr>
      </p:pic>
      <p:grpSp>
        <p:nvGrpSpPr>
          <p:cNvPr id="8" name="Gruppo 18"/>
          <p:cNvGrpSpPr/>
          <p:nvPr/>
        </p:nvGrpSpPr>
        <p:grpSpPr>
          <a:xfrm>
            <a:off x="248193" y="5373216"/>
            <a:ext cx="8412480" cy="400110"/>
            <a:chOff x="248193" y="4167052"/>
            <a:chExt cx="8412480" cy="400110"/>
          </a:xfrm>
        </p:grpSpPr>
        <p:sp>
          <p:nvSpPr>
            <p:cNvPr id="9" name="CasellaDiTesto 10"/>
            <p:cNvSpPr txBox="1"/>
            <p:nvPr/>
          </p:nvSpPr>
          <p:spPr>
            <a:xfrm>
              <a:off x="248193" y="4167052"/>
              <a:ext cx="8412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/>
                <a:t>We can denote this transformation by a functional       , such that</a:t>
              </a:r>
              <a:endParaRPr lang="en-US" sz="2000"/>
            </a:p>
          </p:txBody>
        </p:sp>
        <p:pic>
          <p:nvPicPr>
            <p:cNvPr id="10" name="Immagine 13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5868144" y="4277502"/>
              <a:ext cx="289560" cy="211455"/>
            </a:xfrm>
            <a:prstGeom prst="rect">
              <a:avLst/>
            </a:prstGeom>
          </p:spPr>
        </p:pic>
      </p:grpSp>
      <p:pic>
        <p:nvPicPr>
          <p:cNvPr id="11" name="Immagine 1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481356" y="6054064"/>
            <a:ext cx="1811655" cy="274320"/>
          </a:xfrm>
          <a:prstGeom prst="rect">
            <a:avLst/>
          </a:prstGeom>
        </p:spPr>
      </p:pic>
      <p:pic>
        <p:nvPicPr>
          <p:cNvPr id="12" name="Inhaltsplatzhalter 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11808" y="3218759"/>
            <a:ext cx="1508040" cy="19796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3" name="Inhaltsplatzhalter 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38396" y="3239536"/>
            <a:ext cx="813960" cy="19796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grpSp>
        <p:nvGrpSpPr>
          <p:cNvPr id="14" name="Gruppo 26"/>
          <p:cNvGrpSpPr/>
          <p:nvPr/>
        </p:nvGrpSpPr>
        <p:grpSpPr>
          <a:xfrm>
            <a:off x="3618431" y="3645024"/>
            <a:ext cx="914400" cy="443649"/>
            <a:chOff x="1841863" y="3775654"/>
            <a:chExt cx="914400" cy="443649"/>
          </a:xfrm>
        </p:grpSpPr>
        <p:sp>
          <p:nvSpPr>
            <p:cNvPr id="15" name="Figura a mano libera 22"/>
            <p:cNvSpPr/>
            <p:nvPr/>
          </p:nvSpPr>
          <p:spPr>
            <a:xfrm>
              <a:off x="1841863" y="4016829"/>
              <a:ext cx="914400" cy="202474"/>
            </a:xfrm>
            <a:custGeom>
              <a:avLst/>
              <a:gdLst>
                <a:gd name="connsiteX0" fmla="*/ 0 w 914400"/>
                <a:gd name="connsiteY0" fmla="*/ 202474 h 202474"/>
                <a:gd name="connsiteX1" fmla="*/ 287383 w 914400"/>
                <a:gd name="connsiteY1" fmla="*/ 32657 h 202474"/>
                <a:gd name="connsiteX2" fmla="*/ 914400 w 914400"/>
                <a:gd name="connsiteY2" fmla="*/ 6531 h 20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202474">
                  <a:moveTo>
                    <a:pt x="0" y="202474"/>
                  </a:moveTo>
                  <a:cubicBezTo>
                    <a:pt x="67491" y="133894"/>
                    <a:pt x="134983" y="65314"/>
                    <a:pt x="287383" y="32657"/>
                  </a:cubicBezTo>
                  <a:cubicBezTo>
                    <a:pt x="439783" y="0"/>
                    <a:pt x="677091" y="3265"/>
                    <a:pt x="914400" y="6531"/>
                  </a:cubicBez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Immagine 24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2219368" y="3775654"/>
              <a:ext cx="173355" cy="173355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5523868" y="600551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linear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216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1796" y="2741706"/>
            <a:ext cx="1303950" cy="31094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24506" y="2741706"/>
            <a:ext cx="2398836" cy="3105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Functional representation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452711" y="5935987"/>
            <a:ext cx="2160240" cy="6073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3"/>
          <p:cNvSpPr txBox="1"/>
          <p:nvPr/>
        </p:nvSpPr>
        <p:spPr>
          <a:xfrm>
            <a:off x="122506" y="2092786"/>
            <a:ext cx="893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Point-to-point maps are </a:t>
            </a:r>
            <a:r>
              <a:rPr lang="en-US" sz="2000" dirty="0" smtClean="0"/>
              <a:t>a special case in which </a:t>
            </a:r>
            <a:r>
              <a:rPr lang="en-US" sz="2000" i="1" dirty="0" smtClean="0"/>
              <a:t>f</a:t>
            </a:r>
            <a:r>
              <a:rPr lang="en-US" sz="2000" dirty="0" smtClean="0"/>
              <a:t> and </a:t>
            </a:r>
            <a:r>
              <a:rPr lang="en-US" sz="2000" i="1" dirty="0" smtClean="0"/>
              <a:t>g</a:t>
            </a:r>
            <a:r>
              <a:rPr lang="en-US" sz="2000" dirty="0" smtClean="0"/>
              <a:t> are </a:t>
            </a:r>
            <a:r>
              <a:rPr lang="en-US" sz="2000" b="1" dirty="0" smtClean="0"/>
              <a:t>indicator functions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9" name="Immagine 1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601964" y="6073062"/>
            <a:ext cx="1811655" cy="274320"/>
          </a:xfrm>
          <a:prstGeom prst="rect">
            <a:avLst/>
          </a:prstGeom>
        </p:spPr>
      </p:pic>
      <p:sp>
        <p:nvSpPr>
          <p:cNvPr id="33" name="Figura a mano libera 22"/>
          <p:cNvSpPr/>
          <p:nvPr/>
        </p:nvSpPr>
        <p:spPr>
          <a:xfrm>
            <a:off x="4013107" y="3910453"/>
            <a:ext cx="1132043" cy="250667"/>
          </a:xfrm>
          <a:custGeom>
            <a:avLst/>
            <a:gdLst>
              <a:gd name="connsiteX0" fmla="*/ 0 w 914400"/>
              <a:gd name="connsiteY0" fmla="*/ 202474 h 202474"/>
              <a:gd name="connsiteX1" fmla="*/ 287383 w 914400"/>
              <a:gd name="connsiteY1" fmla="*/ 32657 h 202474"/>
              <a:gd name="connsiteX2" fmla="*/ 914400 w 914400"/>
              <a:gd name="connsiteY2" fmla="*/ 6531 h 20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202474">
                <a:moveTo>
                  <a:pt x="0" y="202474"/>
                </a:moveTo>
                <a:cubicBezTo>
                  <a:pt x="67491" y="133894"/>
                  <a:pt x="134983" y="65314"/>
                  <a:pt x="287383" y="32657"/>
                </a:cubicBezTo>
                <a:cubicBezTo>
                  <a:pt x="439783" y="0"/>
                  <a:pt x="677091" y="3265"/>
                  <a:pt x="914400" y="6531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24506" y="2741706"/>
            <a:ext cx="2398836" cy="31054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11796" y="2741706"/>
            <a:ext cx="1303950" cy="310942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24506" y="2741706"/>
            <a:ext cx="2398836" cy="310547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11796" y="2731739"/>
            <a:ext cx="1303950" cy="3109420"/>
          </a:xfrm>
          <a:prstGeom prst="rect">
            <a:avLst/>
          </a:prstGeom>
        </p:spPr>
      </p:pic>
      <p:pic>
        <p:nvPicPr>
          <p:cNvPr id="16" name="Immagine 1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427984" y="3645024"/>
            <a:ext cx="289560" cy="2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Choice of a basis</a:t>
            </a:r>
            <a:endParaRPr lang="en-US" dirty="0"/>
          </a:p>
        </p:txBody>
      </p:sp>
      <p:pic>
        <p:nvPicPr>
          <p:cNvPr id="3" name="Immagine 1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704272" y="2204864"/>
            <a:ext cx="1811655" cy="274320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7133430" y="4221088"/>
            <a:ext cx="1399839" cy="1399839"/>
            <a:chOff x="919778" y="2115464"/>
            <a:chExt cx="1399839" cy="1399839"/>
          </a:xfrm>
          <a:solidFill>
            <a:schemeClr val="bg1"/>
          </a:solidFill>
        </p:grpSpPr>
        <p:sp>
          <p:nvSpPr>
            <p:cNvPr id="5" name="Rectangle 19"/>
            <p:cNvSpPr/>
            <p:nvPr/>
          </p:nvSpPr>
          <p:spPr>
            <a:xfrm flipH="1">
              <a:off x="919778" y="2115464"/>
              <a:ext cx="1399839" cy="139983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20"/>
            <p:cNvSpPr/>
            <p:nvPr/>
          </p:nvSpPr>
          <p:spPr>
            <a:xfrm>
              <a:off x="988364" y="21851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21"/>
            <p:cNvSpPr/>
            <p:nvPr/>
          </p:nvSpPr>
          <p:spPr>
            <a:xfrm>
              <a:off x="2209805" y="23375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22"/>
            <p:cNvSpPr/>
            <p:nvPr/>
          </p:nvSpPr>
          <p:spPr>
            <a:xfrm>
              <a:off x="1131794" y="24899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23"/>
            <p:cNvSpPr/>
            <p:nvPr/>
          </p:nvSpPr>
          <p:spPr>
            <a:xfrm>
              <a:off x="1445564" y="26423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4"/>
            <p:cNvSpPr/>
            <p:nvPr/>
          </p:nvSpPr>
          <p:spPr>
            <a:xfrm>
              <a:off x="1752608" y="27947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25"/>
            <p:cNvSpPr/>
            <p:nvPr/>
          </p:nvSpPr>
          <p:spPr>
            <a:xfrm>
              <a:off x="1279714" y="29471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26"/>
            <p:cNvSpPr/>
            <p:nvPr/>
          </p:nvSpPr>
          <p:spPr>
            <a:xfrm>
              <a:off x="1600205" y="30995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27"/>
            <p:cNvSpPr/>
            <p:nvPr/>
          </p:nvSpPr>
          <p:spPr>
            <a:xfrm>
              <a:off x="1934133" y="32519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8"/>
            <p:cNvSpPr/>
            <p:nvPr/>
          </p:nvSpPr>
          <p:spPr>
            <a:xfrm>
              <a:off x="2099989" y="34043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2339752" y="28529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Indicator functions</a:t>
            </a:r>
            <a:endParaRPr lang="en-US" b="1"/>
          </a:p>
        </p:txBody>
      </p:sp>
      <p:pic>
        <p:nvPicPr>
          <p:cNvPr id="17" name="Picture 3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501008"/>
            <a:ext cx="2398836" cy="3105470"/>
          </a:xfrm>
          <a:prstGeom prst="rect">
            <a:avLst/>
          </a:prstGeom>
        </p:spPr>
      </p:pic>
      <p:pic>
        <p:nvPicPr>
          <p:cNvPr id="20" name="Picture 3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23728" y="3501008"/>
            <a:ext cx="2398836" cy="3105470"/>
          </a:xfrm>
          <a:prstGeom prst="rect">
            <a:avLst/>
          </a:prstGeom>
        </p:spPr>
      </p:pic>
      <p:pic>
        <p:nvPicPr>
          <p:cNvPr id="21" name="Picture 3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01356" y="3501008"/>
            <a:ext cx="2398836" cy="3105470"/>
          </a:xfrm>
          <a:prstGeom prst="rect">
            <a:avLst/>
          </a:prstGeom>
        </p:spPr>
      </p:pic>
      <p:pic>
        <p:nvPicPr>
          <p:cNvPr id="34" name="Immagine 3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444208" y="4797152"/>
            <a:ext cx="563880" cy="211455"/>
          </a:xfrm>
          <a:prstGeom prst="rect">
            <a:avLst/>
          </a:prstGeom>
        </p:spPr>
      </p:pic>
      <p:pic>
        <p:nvPicPr>
          <p:cNvPr id="35" name="Immagine 3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7740352" y="5733256"/>
            <a:ext cx="139065" cy="114300"/>
          </a:xfrm>
          <a:prstGeom prst="rect">
            <a:avLst/>
          </a:prstGeom>
        </p:spPr>
      </p:pic>
      <p:pic>
        <p:nvPicPr>
          <p:cNvPr id="36" name="Immagine 3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8604448" y="4869160"/>
            <a:ext cx="139065" cy="114300"/>
          </a:xfrm>
          <a:prstGeom prst="rect">
            <a:avLst/>
          </a:prstGeom>
        </p:spPr>
      </p:pic>
      <p:pic>
        <p:nvPicPr>
          <p:cNvPr id="38" name="Immagine 3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4634811" y="2939022"/>
            <a:ext cx="207645" cy="2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6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Choice of a basis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8817" y="2095268"/>
            <a:ext cx="3352142" cy="439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8791" y="2560781"/>
            <a:ext cx="1584936" cy="386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uppo 7"/>
          <p:cNvGrpSpPr/>
          <p:nvPr/>
        </p:nvGrpSpPr>
        <p:grpSpPr>
          <a:xfrm>
            <a:off x="1139018" y="3306841"/>
            <a:ext cx="1399839" cy="1399839"/>
            <a:chOff x="919778" y="2115464"/>
            <a:chExt cx="1399839" cy="1399839"/>
          </a:xfrm>
          <a:solidFill>
            <a:schemeClr val="bg1"/>
          </a:solidFill>
        </p:grpSpPr>
        <p:sp>
          <p:nvSpPr>
            <p:cNvPr id="9" name="Rectangle 19"/>
            <p:cNvSpPr/>
            <p:nvPr/>
          </p:nvSpPr>
          <p:spPr>
            <a:xfrm flipH="1">
              <a:off x="919778" y="2115464"/>
              <a:ext cx="1399839" cy="139983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0"/>
            <p:cNvSpPr/>
            <p:nvPr/>
          </p:nvSpPr>
          <p:spPr>
            <a:xfrm>
              <a:off x="988364" y="21851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21"/>
            <p:cNvSpPr/>
            <p:nvPr/>
          </p:nvSpPr>
          <p:spPr>
            <a:xfrm>
              <a:off x="2209805" y="23375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22"/>
            <p:cNvSpPr/>
            <p:nvPr/>
          </p:nvSpPr>
          <p:spPr>
            <a:xfrm>
              <a:off x="1131794" y="24899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23"/>
            <p:cNvSpPr/>
            <p:nvPr/>
          </p:nvSpPr>
          <p:spPr>
            <a:xfrm>
              <a:off x="1445564" y="26423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4"/>
            <p:cNvSpPr/>
            <p:nvPr/>
          </p:nvSpPr>
          <p:spPr>
            <a:xfrm>
              <a:off x="1752608" y="27947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25"/>
            <p:cNvSpPr/>
            <p:nvPr/>
          </p:nvSpPr>
          <p:spPr>
            <a:xfrm>
              <a:off x="1279714" y="29471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6"/>
            <p:cNvSpPr/>
            <p:nvPr/>
          </p:nvSpPr>
          <p:spPr>
            <a:xfrm>
              <a:off x="1600205" y="30995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7"/>
            <p:cNvSpPr/>
            <p:nvPr/>
          </p:nvSpPr>
          <p:spPr>
            <a:xfrm>
              <a:off x="1934133" y="32519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8"/>
            <p:cNvSpPr/>
            <p:nvPr/>
          </p:nvSpPr>
          <p:spPr>
            <a:xfrm>
              <a:off x="2099989" y="3404341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Immagine 1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882819" y="3978564"/>
            <a:ext cx="123825" cy="121920"/>
          </a:xfrm>
          <a:prstGeom prst="rect">
            <a:avLst/>
          </a:prstGeom>
        </p:spPr>
      </p:pic>
      <p:pic>
        <p:nvPicPr>
          <p:cNvPr id="20" name="Immagine 1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231185" y="4003502"/>
            <a:ext cx="169545" cy="60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arrotondato 25"/>
          <p:cNvSpPr/>
          <p:nvPr/>
        </p:nvSpPr>
        <p:spPr>
          <a:xfrm>
            <a:off x="7380312" y="3429000"/>
            <a:ext cx="1008112" cy="360040"/>
          </a:xfrm>
          <a:prstGeom prst="roundRect">
            <a:avLst/>
          </a:prstGeom>
          <a:solidFill>
            <a:srgbClr val="FF0000">
              <a:tint val="66000"/>
              <a:satMod val="160000"/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Choice of a basis</a:t>
            </a:r>
            <a:endParaRPr lang="en-US" dirty="0"/>
          </a:p>
        </p:txBody>
      </p:sp>
      <p:pic>
        <p:nvPicPr>
          <p:cNvPr id="3" name="Immagine 1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704272" y="2204864"/>
            <a:ext cx="1811655" cy="27432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2051720" y="28529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Laplacian eigenfunctions</a:t>
            </a:r>
            <a:endParaRPr lang="en-US" b="1"/>
          </a:p>
        </p:txBody>
      </p:sp>
      <p:pic>
        <p:nvPicPr>
          <p:cNvPr id="34" name="Immagine 3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444208" y="4797152"/>
            <a:ext cx="563880" cy="211455"/>
          </a:xfrm>
          <a:prstGeom prst="rect">
            <a:avLst/>
          </a:prstGeom>
        </p:spPr>
      </p:pic>
      <p:pic>
        <p:nvPicPr>
          <p:cNvPr id="24" name="Immagine 2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812360" y="5733255"/>
            <a:ext cx="116205" cy="179070"/>
          </a:xfrm>
          <a:prstGeom prst="rect">
            <a:avLst/>
          </a:prstGeom>
        </p:spPr>
      </p:pic>
      <p:pic>
        <p:nvPicPr>
          <p:cNvPr id="23" name="Immagine 2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8676456" y="4797152"/>
            <a:ext cx="116205" cy="17907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149080"/>
            <a:ext cx="1525076" cy="15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Immagine 24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7524328" y="3501008"/>
            <a:ext cx="664845" cy="194310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3650" y="3501008"/>
            <a:ext cx="2330252" cy="305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23136" y="3287780"/>
            <a:ext cx="2821356" cy="348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51389" y="3228426"/>
            <a:ext cx="3011784" cy="353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Immagine 30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4979773" y="2966819"/>
            <a:ext cx="17907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6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Choice of a basis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8817" y="2095268"/>
            <a:ext cx="3352142" cy="439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0167" y="2560164"/>
            <a:ext cx="1584936" cy="386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Immagine 1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882819" y="3978564"/>
            <a:ext cx="123825" cy="121920"/>
          </a:xfrm>
          <a:prstGeom prst="rect">
            <a:avLst/>
          </a:prstGeom>
        </p:spPr>
      </p:pic>
      <p:pic>
        <p:nvPicPr>
          <p:cNvPr id="20" name="Immagine 1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231185" y="4003502"/>
            <a:ext cx="169545" cy="6096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8679" y="3243146"/>
            <a:ext cx="1525076" cy="15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magine 2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74800" y="2954867"/>
            <a:ext cx="708660" cy="182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f:M\to \mathbb{R}$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T_F=$&#10;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color{blue}{\mathbf{y}}$&#10;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color{red}{\mathbf{x}_i}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n$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n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elta_x$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times$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=$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T_F(f) = f \circ T^{-1}$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T_F=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k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k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g:N\to \mathbb{R}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k \ll n$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{\mathbf{\Phi}}$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times$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=$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k=50$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times$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=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k=300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times$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=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g = f \circ T^{-1}$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k=1000$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C = \mathbf{\Psi}^{T} P{\mathbf{\Phi}}$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k \ll n$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\begin{align*}&#10;\mathbf{P^\ast} = \mathrm{arg}\min_{\mathbf{P}\in\{0,1\}^{n \times n}} &amp;D(\mathbf{C}, \mathbf{\Psi}^T\mathbf{P\Phi}) + \alpha J(\mathbf{P})\\&#10;\mathrm{s.t.}~~ &amp;\mathbf{P}^T\mathbf{1} = \mathbf{1} , \mathbf{P1}=\mathbf{1}&#10;\end{align*}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&#10;\usepackage[utf8]{inputenc}&#10;\usepackage{amsmath,amsfonts,amssymb}&#10;&#10;\begin{document}&#10;&#10;&#10;\begin{align*}&#10;\delta_x:\mathcal{M}\to \{0,1\}&#10;\end{align*}&#10;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mathbf{\Phi}^{\mathrm{T}} \delta_x \in \mathbb{R}^k$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mathbf{\Phi}^{\mathrm{T}} \in \mathbb{R}^{k\times n}$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mathbf{\Phi}^{\mathrm{T}}$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mathbb{R}^{k}$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mathbb{R}^{k}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T_F(f) = f \circ T^{-1}$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mathbf{\Phi}^{\mathrm{T}}$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&#10;\usepackage[utf8]{inputenc}&#10;\usepackage{amsmath,amsfonts,amssymb}&#10;&#10;\begin{document}&#10;&#10;&#10;\begin{align*}&#10;x\in\mathcal{M}&#10;\end{align*}&#10;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&#10;\usepackage[utf8]{inputenc}&#10;\usepackage{amsmath,amsfonts,amssymb}&#10;&#10;\begin{document}&#10;&#10;&#10;\begin{align*}&#10;\delta_x:\mathcal{M}\to \{0,1\}&#10;\end{align*}&#10;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mathbf{\Phi}^{\mathrm{T}} \delta_x \in \mathbb{R}^k$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mathbf{\Phi}^{\mathrm{T}} \in \mathbb{R}^{k\times n}$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&#10;\usepackage[utf8]{inputenc}&#10;\usepackage{amsmath,amsfonts,amssymb}&#10;&#10;\begin{document}&#10;&#10;&#10;\begin{align*}&#10;x\in\mathcal{M}&#10;\end{align*}&#10;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7"/>
  <p:tag name="ORIGINALWIDTH" val="247.5"/>
  <p:tag name="LATEXADDIN" val="\documentclass{article}\pagestyle{empty}&#10;&#10;\usepackage[utf8]{inputenc}&#10;\usepackage{amsmath,amsfonts,amssymb}&#10;\newcommand{\Rr}{\mathbb{R}}&#10;\begin{document}&#10;&#10;&#10;\begin{align*}&#10;\in \mathbb{R}^k&#10;\end{align*}&#10;&#10;&#10;\end{document}"/>
  <p:tag name="IGUANATEXSIZE" val="20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3.5"/>
  <p:tag name="LATEXADDIN" val="\documentclass{article}&#10;\usepackage{amsmath}&#10;\pagestyle{empty}&#10;\begin{document}&#10;&#10;$\vdots$&#10;&#10;&#10;\end{document}"/>
  <p:tag name="IGUANATEXSIZE" val="20"/>
  <p:tag name="IGUANATEXCURSOR" val="89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&#10;\usepackage[utf8]{inputenc}&#10;\usepackage{amsmath,amsfonts,amssymb}&#10;\newcommand{\Rr}{\mathbb{R}}&#10;\begin{document}&#10;&#10;&#10;\begin{align*}&#10;\cdots&#10;\end{align*}&#10;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\begin{align*}&#10;\min_{\mathbf{P}\in\{0,1\}^{n \times n}} &amp;D(\mathbf{C}, \mathbf{\Psi}^T\mathbf{P\Phi}) + \alpha J(\mathbf{P})\\&#10;\mathrm{s.t.}~~ &amp;\mathbf{P}^T\mathbf{1} = \mathbf{1} , \mathbf{P1}=\mathbf{1}&#10;\end{align*}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T$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\begin{align*}&#10;\min_{\mathbf{P}\in\{0,1\}^{n \times n}} &amp;\|\mathbf{C}\mathbf{\Phi}^T- \mathbf{\Psi}^T\mathbf{P}\|_F^2\\&#10;\mathrm{s.t.}~~ &amp;\mathbf{P}^T\mathbf{1} = \mathbf{1}&#10;\end{align*}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mathbb{R}^{k}$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color{blue}{\mathbf{\Psi}^{\mathrm{T}}}$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color{red}{\mathbf{C\Phi}^{\mathrm{T}}}$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mathbb{R}^{k}$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mathbf{\Phi}^{\mathrm{T}}$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mathbf{\Psi}^{\mathrm{T}}$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mathbb{R}^k$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mathcal{M}$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mathcal{N}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T_F$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mathbb{R}^{k}$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color{blue}{\mathbf{\Psi}^{\mathrm{T}}}$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color{red}{\mathbf{C\Phi}^{\mathrm{T}}}$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mathbb{R}^{k}$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color{blue}{\mathbf{\Psi}^{\mathrm{T}}}$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color{red}{\mathbf{C\Phi}^{\mathrm{T}}}$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\begin{align*}&#10;\min_{\mathbf{P}\in\{0,1\}^{n \times n}} &amp;D(\mathbf{C}, \mathbf{\Psi}^T\mathbf{P\Phi}) + \alpha J(\mathbf{P})\\&#10;\mathrm{s.t.}~~ &amp;\mathbf{P}^T\mathbf{1} = \mathbf{1} , \mathbf{P1}=\mathbf{1}&#10;\end{align*}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mathbb{R}^{k}$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color{red}{\mathbf{C\Phi}^{\mathrm{T}}}$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color{blue}{\mathbf{\Psi}^{\mathrm{T}}}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T_F(f) = f \circ T^{-1}$&#10;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color{blue}{\mathbf{\Psi}^{\mathrm{T}}}$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color{red}{\mathbf{C\Phi}^{\mathrm{T}}}$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mathbb{R}^{k}$&#10;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\begin{align*}&#10;\min_{\mathbf{P}\in\{0,1\}^{n \times n}} &amp;D(\mathbf{C}, \mathbf{\Psi}^T\mathbf{P\Phi}) + \alpha J(\mathbf{P})\\&#10;\mathrm{s.t.}~~ &amp;\mathbf{P}^T\mathbf{1} = \mathbf{1} , \mathbf{P1}=\mathbf{1}&#10;\end{align*}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mathbb{R}^{k}$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color{red}{\mathbf{C\Phi}^{\mathrm{T}}}$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color{blue}{\mathbf{\Psi}^{\mathrm{T}}}$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5.5"/>
  <p:tag name="LATEXADDIN" val="\documentclass{article}&#10;\usepackage{amsmath}&#10;\usepackage{amssymb}&#10;\usepackage{xcolor}&#10;\pagestyle{empty}&#10;\begin{document}&#10;&#10;&#10;$\color{red}{\sigma^2}$&#10;&#10;\end{document}"/>
  <p:tag name="IGUANATEXSIZE" val="20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R_\theta : \mathbb{R}^k \to \mathbb{R}^k$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color{blue}{\mathbf{y}}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T_F$&#10;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color{red}{\mathbf{x}_i}$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\begin{align*}&#10;\min_{\mathbf{P}\in\{0,1\}^{n \times n}} &amp;D_{\mathrm{KL}}(\mathbf{C\Phi}^T,\mathbf{\Psi}^T\mathbf{P}) + \alpha J(\mathbf{P})\\&#10;\mathrm{s.t.}~~ &amp;\mathbf{P}^T\mathbf{1} = \mathbf{1} , \mathbf{P1}=\mathbf{1}&#10;\end{align*}&#10;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mathbb{R}^{k}$&#10;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color{red}{\mathbf{C\Phi}^{\mathrm{T}}}$&#10;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color{blue}{\mathbf{\Psi}^{\mathrm{T}}}$&#10;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R_\theta : \mathbb{R}^k \to \mathbb{R}^k$&#10;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1071.75"/>
  <p:tag name="LATEXADDIN" val="\documentclass{article}&#10;\usepackage{amsmath}&#10;\usepackage{amssymb}&#10;\usepackage{xcolor}&#10;\pagestyle{empty}&#10;\begin{document}&#10;&#10;&#10;$L(\mathbf{V},{{\sigma^2}}) + \alpha \| \mathbf{\Gamma V} \|^2$&#10;&#10;\end{document}"/>
  <p:tag name="IGUANATEXSIZE" val="20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R_\mathbf{V} (\mathbf{C\Phi}^t) = \mathbf{C\Phi}^t + \mathbf{V}$&#10;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mathbb{R}^k$&#10;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mathcal{M}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T_F(f) = f \circ T^{-1}$&#10;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mathcal{N}$&#10;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elta_x : \mathcal{M}\to \{0,1\}$&#10;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T_F(\delta_x)$&#10;&#10;\end{document}"/>
  <p:tag name="IGUANATEXSIZE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\begin{align*}&#10;\min_{\mathbf{P}\in\{0,1\}^{n \times n}} &amp;D(\mathbf{C}, \mathbf{\Psi}^T\mathbf{P\Phi}) + \alpha J(\mathbf{P})\\&#10;\mathrm{s.t.}~~ &amp;\mathbf{P}^T\mathbf{1} = \mathbf{1} , \mathbf{P1}=\mathbf{1}&#10;\end{align*}&#10;&#10;\end{document}"/>
  <p:tag name="IGUANATEXSIZE" val="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mathbb{R}^{k}$&#10;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color{red}{\mathbf{C\Phi}^{\mathrm{T}}}$&#10;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\color{blue}{\mathbf{\Psi}^{\mathrm{T}}}$&#10;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p({\color{blue}{\mathbf{y}}} | {\color{red}{\mathbf{x}_i ; \sigma^2}}) = \frac{1}{(2\pi{\color{red}{\sigma^2}})^{k/2}}\mathrm{exp}(-\frac{\|{\color{blue}{\mathbf{y}}}-{\color{red}{\mathbf{x}_i}}\|^2}{2{\color{red}{\sigma^2}}})$&#10;&#10;\end{document}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L(\theta,{\color{red}{\sigma^2}}) = -\sum_{j=1}^n \log\left( \frac{1}{n} \sum_{i=1}^n p({\color{blue}{\mathbf{y}_j}} | R_\theta({\color{red}{\mathbf{x}_i}}) ; {\color{red}{\sigma^2}})\right)$&#10;&#10;\end{document}"/>
  <p:tag name="IGUANATEXSIZE" val="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color}&#10;\pagestyle{empty}&#10;\begin{document}&#10;&#10;&#10;$R_\theta : \mathbb{R}^k \to \mathbb{R}^k$&#10;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3792</TotalTime>
  <Words>562</Words>
  <Application>Microsoft Office PowerPoint</Application>
  <PresentationFormat>On-screen Show (4:3)</PresentationFormat>
  <Paragraphs>102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Constantia</vt:lpstr>
      <vt:lpstr>Wingdings 2</vt:lpstr>
      <vt:lpstr>Equinozio</vt:lpstr>
      <vt:lpstr>Point-wise Map Recovery and Refinement from Functional Correspondence</vt:lpstr>
      <vt:lpstr>Shape matching</vt:lpstr>
      <vt:lpstr>Related work</vt:lpstr>
      <vt:lpstr>Functional representation</vt:lpstr>
      <vt:lpstr>Functional representation</vt:lpstr>
      <vt:lpstr>Choice of a basis</vt:lpstr>
      <vt:lpstr>Choice of a basis</vt:lpstr>
      <vt:lpstr>Choice of a basis</vt:lpstr>
      <vt:lpstr>Choice of a basis</vt:lpstr>
      <vt:lpstr>Choice of a basis</vt:lpstr>
      <vt:lpstr>Choice of a basis</vt:lpstr>
      <vt:lpstr>The recovery problem</vt:lpstr>
      <vt:lpstr>Point-wise map recovery</vt:lpstr>
      <vt:lpstr>A nearest-neighbor problem</vt:lpstr>
      <vt:lpstr>A nearest-neighbor problem</vt:lpstr>
      <vt:lpstr>A nearest-neighbor problem</vt:lpstr>
      <vt:lpstr>A nearest-neighbor problem</vt:lpstr>
      <vt:lpstr>Example</vt:lpstr>
      <vt:lpstr>A nearest-neighbor problem</vt:lpstr>
      <vt:lpstr>A nearest-neighbor problem</vt:lpstr>
      <vt:lpstr>A probabilistic model</vt:lpstr>
      <vt:lpstr>Probabilistic model</vt:lpstr>
      <vt:lpstr>Probabilistic model</vt:lpstr>
      <vt:lpstr>PowerPoint Presentation</vt:lpstr>
      <vt:lpstr>PowerPoint Presentation</vt:lpstr>
      <vt:lpstr>Point clouds</vt:lpstr>
      <vt:lpstr>Future: Partial matching</vt:lpstr>
      <vt:lpstr>Future: Shape collections</vt:lpstr>
      <vt:lpstr>PowerPoint Presentation</vt:lpstr>
      <vt:lpstr>Mapping indicator functions</vt:lpstr>
      <vt:lpstr>Probabilistic model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Point-wise Map Recovery and Refinement from Functional Correspondence</dc:title>
  <dc:creator>purusha</dc:creator>
  <cp:lastModifiedBy>Emanuele Rodola</cp:lastModifiedBy>
  <cp:revision>139</cp:revision>
  <dcterms:created xsi:type="dcterms:W3CDTF">2015-09-27T09:04:37Z</dcterms:created>
  <dcterms:modified xsi:type="dcterms:W3CDTF">2015-10-07T22:23:46Z</dcterms:modified>
</cp:coreProperties>
</file>