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0" r:id="rId9"/>
    <p:sldId id="265" r:id="rId10"/>
    <p:sldId id="264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A57B7-54C7-42E8-8BB6-2B89510C16D4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9345-C8E6-4B79-B02A-BADC2519861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11.05.2012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10A6-CB23-4D08-B0B4-008CFE5B649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11.05.2012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10A6-CB23-4D08-B0B4-008CFE5B649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11.05.2012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10A6-CB23-4D08-B0B4-008CFE5B649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11.05.2012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10A6-CB23-4D08-B0B4-008CFE5B649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11.05.2012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10A6-CB23-4D08-B0B4-008CFE5B649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11.05.2012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10A6-CB23-4D08-B0B4-008CFE5B649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11.05.2012</a:t>
            </a:r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10A6-CB23-4D08-B0B4-008CFE5B649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11.05.2012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10A6-CB23-4D08-B0B4-008CFE5B649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11.05.2012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10A6-CB23-4D08-B0B4-008CFE5B649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11.05.2012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10A6-CB23-4D08-B0B4-008CFE5B649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11.05.2012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10A6-CB23-4D08-B0B4-008CFE5B649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11.05.2012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110A6-CB23-4D08-B0B4-008CFE5B649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deproject.com/Articles/4522/Introduction-to-SSE-Programming" TargetMode="External"/><Relationship Id="rId7" Type="http://schemas.openxmlformats.org/officeDocument/2006/relationships/hyperlink" Target="http://code.google.com/p/ut-sse/" TargetMode="External"/><Relationship Id="rId2" Type="http://schemas.openxmlformats.org/officeDocument/2006/relationships/hyperlink" Target="http://supercomputingblog.com/optimization/getting-started-with-sse-programmin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ourceforge.net/projects/easysse/" TargetMode="External"/><Relationship Id="rId5" Type="http://schemas.openxmlformats.org/officeDocument/2006/relationships/hyperlink" Target="http://msdn.microsoft.com/de-de/library/y0dh78ez" TargetMode="External"/><Relationship Id="rId4" Type="http://schemas.openxmlformats.org/officeDocument/2006/relationships/hyperlink" Target="http://sci.tuomastonteri.fi/programming/ss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640960" cy="396044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Introdution</a:t>
            </a:r>
            <a:r>
              <a:rPr lang="en-US" b="1" dirty="0" smtClean="0"/>
              <a:t> to SSE</a:t>
            </a:r>
            <a:br>
              <a:rPr lang="en-US" b="1" dirty="0" smtClean="0"/>
            </a:br>
            <a:r>
              <a:rPr lang="en-US" sz="3200" dirty="0" smtClean="0"/>
              <a:t>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/>
              <a:t>How to put your algorithms on steroids!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1752600"/>
          </a:xfrm>
        </p:spPr>
        <p:txBody>
          <a:bodyPr/>
          <a:lstStyle/>
          <a:p>
            <a:r>
              <a:rPr lang="en-US" dirty="0" smtClean="0"/>
              <a:t>Christian </a:t>
            </a:r>
            <a:r>
              <a:rPr lang="en-US" dirty="0" err="1" smtClean="0"/>
              <a:t>Kerl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11.05.2012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10A6-CB23-4D08-B0B4-008CFE5B649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Further Resources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69160"/>
          </a:xfrm>
        </p:spPr>
        <p:txBody>
          <a:bodyPr/>
          <a:lstStyle/>
          <a:p>
            <a:r>
              <a:rPr lang="en-US" dirty="0" smtClean="0"/>
              <a:t>Tutorials:</a:t>
            </a:r>
          </a:p>
          <a:p>
            <a:pPr lvl="1"/>
            <a:r>
              <a:rPr lang="de-DE" sz="2000" dirty="0" smtClean="0">
                <a:hlinkClick r:id="rId2"/>
              </a:rPr>
              <a:t>http://supercomputingblog.com/optimization/getting-started-with-sse-programming/</a:t>
            </a:r>
            <a:endParaRPr lang="de-DE" sz="2000" dirty="0" smtClean="0"/>
          </a:p>
          <a:p>
            <a:pPr lvl="1"/>
            <a:r>
              <a:rPr lang="de-DE" sz="2000" dirty="0" smtClean="0">
                <a:hlinkClick r:id="rId3"/>
              </a:rPr>
              <a:t>http://www.codeproject.com/Articles/4522/Introduction-to-SSE-Programming</a:t>
            </a:r>
            <a:endParaRPr lang="de-DE" sz="2000" dirty="0" smtClean="0"/>
          </a:p>
          <a:p>
            <a:pPr lvl="1"/>
            <a:r>
              <a:rPr lang="de-DE" sz="2000" dirty="0" smtClean="0">
                <a:hlinkClick r:id="rId4"/>
              </a:rPr>
              <a:t>http://sci.tuomastonteri.fi/programming/sse</a:t>
            </a:r>
            <a:endParaRPr lang="en-US" sz="2000" dirty="0" smtClean="0"/>
          </a:p>
          <a:p>
            <a:r>
              <a:rPr lang="en-US" dirty="0" smtClean="0"/>
              <a:t>MSDN: good reference manual for </a:t>
            </a:r>
            <a:r>
              <a:rPr lang="en-US" dirty="0" err="1" smtClean="0"/>
              <a:t>intrinsics</a:t>
            </a:r>
            <a:endParaRPr lang="en-US" dirty="0" smtClean="0"/>
          </a:p>
          <a:p>
            <a:pPr lvl="1"/>
            <a:r>
              <a:rPr lang="de-DE" sz="2000" dirty="0" smtClean="0">
                <a:hlinkClick r:id="rId5"/>
              </a:rPr>
              <a:t>http://msdn.microsoft.com/de-de/library/y0dh78ez</a:t>
            </a:r>
            <a:endParaRPr lang="de-DE" sz="2000" dirty="0" smtClean="0"/>
          </a:p>
          <a:p>
            <a:r>
              <a:rPr lang="de-DE" dirty="0" smtClean="0"/>
              <a:t>Wrapper Libraries:</a:t>
            </a:r>
          </a:p>
          <a:p>
            <a:pPr lvl="1"/>
            <a:r>
              <a:rPr lang="de-DE" sz="2000" dirty="0" smtClean="0">
                <a:hlinkClick r:id="rId6"/>
              </a:rPr>
              <a:t>http://sourceforge.net/projects/easysse/</a:t>
            </a:r>
            <a:endParaRPr lang="de-DE" sz="2000" dirty="0" smtClean="0"/>
          </a:p>
          <a:p>
            <a:pPr lvl="1"/>
            <a:r>
              <a:rPr lang="de-DE" sz="2000" dirty="0" smtClean="0">
                <a:hlinkClick r:id="rId7"/>
              </a:rPr>
              <a:t>http://code.google.com/p/ut-sse/</a:t>
            </a:r>
            <a:endParaRPr lang="de-DE" sz="2000" dirty="0" smtClean="0"/>
          </a:p>
          <a:p>
            <a:pPr lvl="1"/>
            <a:endParaRPr lang="de-DE" sz="2000" dirty="0" smtClean="0"/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11.05.2012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10A6-CB23-4D08-B0B4-008CFE5B649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SSE?</a:t>
            </a:r>
          </a:p>
          <a:p>
            <a:r>
              <a:rPr lang="en-US" dirty="0" smtClean="0"/>
              <a:t>Basic Operations</a:t>
            </a:r>
          </a:p>
          <a:p>
            <a:r>
              <a:rPr lang="en-US" dirty="0" smtClean="0"/>
              <a:t>Example: Image Pyramid</a:t>
            </a:r>
          </a:p>
          <a:p>
            <a:r>
              <a:rPr lang="en-US" dirty="0" smtClean="0"/>
              <a:t>Summary</a:t>
            </a:r>
          </a:p>
          <a:p>
            <a:r>
              <a:rPr lang="en-US" dirty="0" smtClean="0"/>
              <a:t>Further Resources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11.05.2012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10A6-CB23-4D08-B0B4-008CFE5B649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SSE?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US" b="1" dirty="0" smtClean="0"/>
              <a:t>SSE	 = S</a:t>
            </a:r>
            <a:r>
              <a:rPr lang="en-US" dirty="0" smtClean="0"/>
              <a:t>treaming </a:t>
            </a:r>
            <a:r>
              <a:rPr lang="en-US" b="1" dirty="0" smtClean="0"/>
              <a:t>S</a:t>
            </a:r>
            <a:r>
              <a:rPr lang="en-US" dirty="0" smtClean="0"/>
              <a:t>IMD </a:t>
            </a:r>
            <a:r>
              <a:rPr lang="en-US" b="1" dirty="0" smtClean="0"/>
              <a:t>E</a:t>
            </a:r>
            <a:r>
              <a:rPr lang="en-US" dirty="0" smtClean="0"/>
              <a:t>xtensions</a:t>
            </a:r>
          </a:p>
          <a:p>
            <a:r>
              <a:rPr lang="en-US" b="1" dirty="0" smtClean="0"/>
              <a:t>SIMD	 = S</a:t>
            </a:r>
            <a:r>
              <a:rPr lang="en-US" dirty="0" smtClean="0"/>
              <a:t>ingle </a:t>
            </a:r>
            <a:r>
              <a:rPr lang="en-US" b="1" dirty="0" smtClean="0"/>
              <a:t>I</a:t>
            </a:r>
            <a:r>
              <a:rPr lang="en-US" dirty="0" smtClean="0"/>
              <a:t>nstruction, </a:t>
            </a:r>
            <a:r>
              <a:rPr lang="en-US" b="1" dirty="0" smtClean="0"/>
              <a:t>M</a:t>
            </a:r>
            <a:r>
              <a:rPr lang="en-US" dirty="0" smtClean="0"/>
              <a:t>ultiple </a:t>
            </a:r>
            <a:r>
              <a:rPr lang="en-US" b="1" dirty="0" smtClean="0"/>
              <a:t>D</a:t>
            </a:r>
            <a:r>
              <a:rPr lang="en-US" dirty="0" smtClean="0"/>
              <a:t>ata</a:t>
            </a:r>
          </a:p>
          <a:p>
            <a:endParaRPr lang="en-US" dirty="0" smtClean="0"/>
          </a:p>
          <a:p>
            <a:r>
              <a:rPr lang="en-US" dirty="0" smtClean="0"/>
              <a:t>Developed by Intel in 1999</a:t>
            </a:r>
          </a:p>
          <a:p>
            <a:r>
              <a:rPr lang="en-US" dirty="0" smtClean="0"/>
              <a:t>Further extensions </a:t>
            </a:r>
            <a:r>
              <a:rPr lang="en-US" b="1" dirty="0" smtClean="0"/>
              <a:t>SSE2</a:t>
            </a:r>
            <a:r>
              <a:rPr lang="en-US" dirty="0" smtClean="0"/>
              <a:t>, </a:t>
            </a:r>
            <a:r>
              <a:rPr lang="en-US" b="1" dirty="0" smtClean="0"/>
              <a:t>SSE3</a:t>
            </a:r>
            <a:r>
              <a:rPr lang="en-US" dirty="0" smtClean="0"/>
              <a:t> (SSSE3, SSE4)</a:t>
            </a:r>
          </a:p>
          <a:p>
            <a:endParaRPr lang="en-US" dirty="0" smtClean="0"/>
          </a:p>
          <a:p>
            <a:r>
              <a:rPr lang="en-US" dirty="0" smtClean="0"/>
              <a:t>Allows parallel processing of multiple integer or floating point values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11.05.2012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10A6-CB23-4D08-B0B4-008CFE5B649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SSE?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 XMM registers (special CPU registers, 16 on 64 bit)</a:t>
            </a:r>
          </a:p>
          <a:p>
            <a:r>
              <a:rPr lang="en-US" dirty="0" smtClean="0"/>
              <a:t>Each XMM register is 128 bits wide</a:t>
            </a:r>
          </a:p>
          <a:p>
            <a:pPr lvl="1"/>
            <a:r>
              <a:rPr lang="en-US" dirty="0" smtClean="0"/>
              <a:t>2 int64 / doubles </a:t>
            </a:r>
          </a:p>
          <a:p>
            <a:pPr lvl="1"/>
            <a:r>
              <a:rPr lang="en-US" dirty="0" smtClean="0"/>
              <a:t>4 int32 / floats</a:t>
            </a:r>
          </a:p>
          <a:p>
            <a:pPr lvl="1"/>
            <a:r>
              <a:rPr lang="en-US" dirty="0" smtClean="0"/>
              <a:t>8 int16</a:t>
            </a:r>
          </a:p>
          <a:p>
            <a:pPr lvl="1"/>
            <a:r>
              <a:rPr lang="en-US" dirty="0" smtClean="0"/>
              <a:t>16 int8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11.05.2012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10A6-CB23-4D08-B0B4-008CFE5B649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SSE?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en-US" dirty="0" smtClean="0"/>
              <a:t>Special instructions working on XMM registers</a:t>
            </a:r>
          </a:p>
          <a:p>
            <a:pPr lvl="1"/>
            <a:r>
              <a:rPr lang="en-US" dirty="0" smtClean="0"/>
              <a:t>SSE	</a:t>
            </a:r>
            <a:r>
              <a:rPr lang="en-US" b="1" dirty="0" smtClean="0"/>
              <a:t>70</a:t>
            </a:r>
            <a:r>
              <a:rPr lang="en-US" dirty="0" smtClean="0"/>
              <a:t>,	SSE2	</a:t>
            </a:r>
            <a:r>
              <a:rPr lang="en-US" b="1" dirty="0" smtClean="0"/>
              <a:t>144</a:t>
            </a:r>
            <a:r>
              <a:rPr lang="en-US" dirty="0" smtClean="0"/>
              <a:t>,	SSE3	</a:t>
            </a:r>
            <a:r>
              <a:rPr lang="en-US" b="1" dirty="0" smtClean="0"/>
              <a:t>13</a:t>
            </a:r>
            <a:r>
              <a:rPr lang="en-US" dirty="0" smtClean="0"/>
              <a:t>	instructions</a:t>
            </a:r>
            <a:endParaRPr lang="en-US" b="1" dirty="0" smtClean="0"/>
          </a:p>
          <a:p>
            <a:r>
              <a:rPr lang="en-US" dirty="0" smtClean="0"/>
              <a:t>Different instructions for each data type</a:t>
            </a:r>
          </a:p>
          <a:p>
            <a:r>
              <a:rPr lang="en-US" dirty="0" smtClean="0"/>
              <a:t>Usable in</a:t>
            </a:r>
          </a:p>
          <a:p>
            <a:pPr lvl="1"/>
            <a:r>
              <a:rPr lang="en-US" sz="3200" dirty="0" smtClean="0"/>
              <a:t>Assembly</a:t>
            </a:r>
          </a:p>
          <a:p>
            <a:pPr lvl="1"/>
            <a:r>
              <a:rPr lang="en-US" sz="3200" dirty="0" smtClean="0"/>
              <a:t>C/C++ through SSE “</a:t>
            </a:r>
            <a:r>
              <a:rPr lang="en-US" sz="3200" dirty="0" err="1" smtClean="0"/>
              <a:t>intrinsics</a:t>
            </a:r>
            <a:r>
              <a:rPr lang="en-US" sz="3200" dirty="0" smtClean="0"/>
              <a:t>”</a:t>
            </a:r>
            <a:endParaRPr lang="en-US" sz="32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11.05.2012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10A6-CB23-4D08-B0B4-008CFE5B649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Operations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/ Store </a:t>
            </a:r>
          </a:p>
          <a:p>
            <a:r>
              <a:rPr lang="en-US" dirty="0" smtClean="0"/>
              <a:t>Arithmetic</a:t>
            </a:r>
          </a:p>
          <a:p>
            <a:r>
              <a:rPr lang="en-US" dirty="0" smtClean="0"/>
              <a:t>Comparison / Logical</a:t>
            </a:r>
          </a:p>
          <a:p>
            <a:r>
              <a:rPr lang="en-US" dirty="0" smtClean="0"/>
              <a:t>Type conversion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11.05.2012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10A6-CB23-4D08-B0B4-008CFE5B649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Operations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 on memory layout for loading and storing data</a:t>
            </a:r>
          </a:p>
          <a:p>
            <a:r>
              <a:rPr lang="en-US" dirty="0" smtClean="0"/>
              <a:t>Memory addresses (pointers) need to be 16 byte aligned!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11.05.2012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10A6-CB23-4D08-B0B4-008CFE5B649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Image Pyramid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on 2560x1920 image</a:t>
            </a:r>
          </a:p>
          <a:p>
            <a:pPr lvl="1"/>
            <a:r>
              <a:rPr lang="en-US" dirty="0" smtClean="0"/>
              <a:t>Standard C++ version: 7.4 ms</a:t>
            </a:r>
          </a:p>
          <a:p>
            <a:pPr lvl="1"/>
            <a:r>
              <a:rPr lang="en-US" dirty="0" smtClean="0"/>
              <a:t>SSE optimized version: </a:t>
            </a:r>
            <a:r>
              <a:rPr lang="en-US" dirty="0" smtClean="0"/>
              <a:t>1.62 </a:t>
            </a:r>
            <a:r>
              <a:rPr lang="en-US" dirty="0" smtClean="0"/>
              <a:t>ms</a:t>
            </a:r>
          </a:p>
          <a:p>
            <a:pPr lvl="1">
              <a:buNone/>
            </a:pPr>
            <a:r>
              <a:rPr lang="en-US" dirty="0" smtClean="0"/>
              <a:t>=&gt; ≈ </a:t>
            </a:r>
            <a:r>
              <a:rPr lang="en-US" b="1" dirty="0" smtClean="0"/>
              <a:t>4.5x</a:t>
            </a:r>
            <a:r>
              <a:rPr lang="en-US" dirty="0" smtClean="0"/>
              <a:t> speedup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11.05.2012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10A6-CB23-4D08-B0B4-008CFE5B649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SSE available on all modern x86 CPUs</a:t>
            </a:r>
          </a:p>
          <a:p>
            <a:r>
              <a:rPr lang="en-US" dirty="0" smtClean="0"/>
              <a:t>Good for sequential data processing</a:t>
            </a:r>
          </a:p>
          <a:p>
            <a:r>
              <a:rPr lang="en-US" dirty="0" smtClean="0"/>
              <a:t>Provides considerable speedups (2-4x)</a:t>
            </a:r>
          </a:p>
          <a:p>
            <a:endParaRPr lang="en-US" dirty="0" smtClean="0"/>
          </a:p>
          <a:p>
            <a:r>
              <a:rPr lang="en-US" dirty="0" smtClean="0"/>
              <a:t>SSE intrinsic code harder to program and read</a:t>
            </a:r>
          </a:p>
          <a:p>
            <a:pPr lvl="1">
              <a:buNone/>
            </a:pPr>
            <a:r>
              <a:rPr lang="en-US" dirty="0" smtClean="0"/>
              <a:t>=&gt; Use wrapper library, e.g. </a:t>
            </a:r>
            <a:r>
              <a:rPr lang="en-US" dirty="0" err="1" smtClean="0"/>
              <a:t>EasySSE</a:t>
            </a:r>
            <a:r>
              <a:rPr lang="en-US" dirty="0" smtClean="0"/>
              <a:t>, </a:t>
            </a:r>
            <a:r>
              <a:rPr lang="en-US" dirty="0" err="1" smtClean="0"/>
              <a:t>ut-sse</a:t>
            </a:r>
            <a:endParaRPr lang="en-US" dirty="0" smtClean="0"/>
          </a:p>
          <a:p>
            <a:pPr lvl="1"/>
            <a:r>
              <a:rPr lang="en-US" dirty="0" smtClean="0"/>
              <a:t>Need to evaluate / extend / write one</a:t>
            </a:r>
          </a:p>
          <a:p>
            <a:pPr lvl="1">
              <a:buFont typeface="Symbol" pitchFamily="18" charset="2"/>
              <a:buChar char="-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11.05.2012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10A6-CB23-4D08-B0B4-008CFE5B649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Office PowerPoint</Application>
  <PresentationFormat>Bildschirmpräsentation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Larissa-Design</vt:lpstr>
      <vt:lpstr>Introdution to SSE or How to put your algorithms on steroids! </vt:lpstr>
      <vt:lpstr>Outline</vt:lpstr>
      <vt:lpstr>What is SSE?</vt:lpstr>
      <vt:lpstr>What is SSE?</vt:lpstr>
      <vt:lpstr>What is SSE?</vt:lpstr>
      <vt:lpstr>Basic Operations</vt:lpstr>
      <vt:lpstr>Basic Operations</vt:lpstr>
      <vt:lpstr>Example: Image Pyramid</vt:lpstr>
      <vt:lpstr>Summary</vt:lpstr>
      <vt:lpstr>Further Resources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Introdution to SSE or How to put your algorithms on steroids! </dc:title>
  <dc:creator>Christian Kerl</dc:creator>
  <cp:lastModifiedBy>Christian Kerl</cp:lastModifiedBy>
  <cp:revision>59</cp:revision>
  <dcterms:created xsi:type="dcterms:W3CDTF">2012-05-09T20:43:55Z</dcterms:created>
  <dcterms:modified xsi:type="dcterms:W3CDTF">2012-05-11T07:21:00Z</dcterms:modified>
</cp:coreProperties>
</file>