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>
  <p:sldMasterIdLst>
    <p:sldMasterId id="2147484166" r:id="rId1"/>
  </p:sldMasterIdLst>
  <p:notesMasterIdLst>
    <p:notesMasterId r:id="rId28"/>
  </p:notesMasterIdLst>
  <p:handoutMasterIdLst>
    <p:handoutMasterId r:id="rId29"/>
  </p:handoutMasterIdLst>
  <p:sldIdLst>
    <p:sldId id="256" r:id="rId2"/>
    <p:sldId id="320" r:id="rId3"/>
    <p:sldId id="323" r:id="rId4"/>
    <p:sldId id="303" r:id="rId5"/>
    <p:sldId id="304" r:id="rId6"/>
    <p:sldId id="305" r:id="rId7"/>
    <p:sldId id="314" r:id="rId8"/>
    <p:sldId id="316" r:id="rId9"/>
    <p:sldId id="289" r:id="rId10"/>
    <p:sldId id="299" r:id="rId11"/>
    <p:sldId id="300" r:id="rId12"/>
    <p:sldId id="301" r:id="rId13"/>
    <p:sldId id="308" r:id="rId14"/>
    <p:sldId id="295" r:id="rId15"/>
    <p:sldId id="310" r:id="rId16"/>
    <p:sldId id="321" r:id="rId17"/>
    <p:sldId id="296" r:id="rId18"/>
    <p:sldId id="311" r:id="rId19"/>
    <p:sldId id="302" r:id="rId20"/>
    <p:sldId id="309" r:id="rId21"/>
    <p:sldId id="315" r:id="rId22"/>
    <p:sldId id="312" r:id="rId23"/>
    <p:sldId id="318" r:id="rId24"/>
    <p:sldId id="322" r:id="rId25"/>
    <p:sldId id="288" r:id="rId26"/>
    <p:sldId id="317" r:id="rId27"/>
  </p:sldIdLst>
  <p:sldSz cx="9144000" cy="6858000" type="screen4x3"/>
  <p:notesSz cx="7099300" cy="10234613"/>
  <p:embeddedFontLst>
    <p:embeddedFont>
      <p:font typeface="Calibri" pitchFamily="34" charset="0"/>
      <p:regular r:id="rId30"/>
      <p:bold r:id="rId31"/>
      <p:italic r:id="rId32"/>
      <p:boldItalic r:id="rId33"/>
    </p:embeddedFont>
  </p:embeddedFontLst>
  <p:custDataLst>
    <p:tags r:id="rId34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0075BA"/>
    <a:srgbClr val="E3722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88760" autoAdjust="0"/>
  </p:normalViewPr>
  <p:slideViewPr>
    <p:cSldViewPr snapToObjects="1">
      <p:cViewPr>
        <p:scale>
          <a:sx n="66" d="100"/>
          <a:sy n="66" d="100"/>
        </p:scale>
        <p:origin x="-150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03563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5" rIns="94768" bIns="47385" numCol="1" anchor="t" anchorCtr="0" compatLnSpc="1">
            <a:prstTxWarp prst="textNoShape">
              <a:avLst/>
            </a:prstTxWarp>
          </a:bodyPr>
          <a:lstStyle>
            <a:lvl1pPr defTabSz="947738" eaLnBrk="0" hangingPunct="0">
              <a:defRPr sz="13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57650" y="0"/>
            <a:ext cx="3024188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5" rIns="94768" bIns="47385" numCol="1" anchor="t" anchorCtr="0" compatLnSpc="1">
            <a:prstTxWarp prst="textNoShape">
              <a:avLst/>
            </a:prstTxWarp>
          </a:bodyPr>
          <a:lstStyle>
            <a:lvl1pPr algn="r" defTabSz="947738" eaLnBrk="0" hangingPunct="0">
              <a:defRPr sz="13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42488"/>
            <a:ext cx="31035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5" rIns="94768" bIns="47385" numCol="1" anchor="b" anchorCtr="0" compatLnSpc="1">
            <a:prstTxWarp prst="textNoShape">
              <a:avLst/>
            </a:prstTxWarp>
          </a:bodyPr>
          <a:lstStyle>
            <a:lvl1pPr defTabSz="947738" eaLnBrk="0" hangingPunct="0">
              <a:defRPr sz="13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57650" y="9742488"/>
            <a:ext cx="302418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5" rIns="94768" bIns="47385" numCol="1" anchor="b" anchorCtr="0" compatLnSpc="1">
            <a:prstTxWarp prst="textNoShape">
              <a:avLst/>
            </a:prstTxWarp>
          </a:bodyPr>
          <a:lstStyle>
            <a:lvl1pPr algn="r" defTabSz="947738" eaLnBrk="0" hangingPunct="0">
              <a:defRPr sz="1300">
                <a:cs typeface="+mn-cs"/>
              </a:defRPr>
            </a:lvl1pPr>
          </a:lstStyle>
          <a:p>
            <a:pPr>
              <a:defRPr/>
            </a:pPr>
            <a:fld id="{612D4004-D6A8-4B7B-BD75-20582FA36AF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5" rIns="94768" bIns="47385" numCol="1" anchor="t" anchorCtr="0" compatLnSpc="1">
            <a:prstTxWarp prst="textNoShape">
              <a:avLst/>
            </a:prstTxWarp>
          </a:bodyPr>
          <a:lstStyle>
            <a:lvl1pPr defTabSz="947738" eaLnBrk="0" hangingPunct="0">
              <a:defRPr sz="13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5" rIns="94768" bIns="47385" numCol="1" anchor="t" anchorCtr="0" compatLnSpc="1">
            <a:prstTxWarp prst="textNoShape">
              <a:avLst/>
            </a:prstTxWarp>
          </a:bodyPr>
          <a:lstStyle>
            <a:lvl1pPr algn="r" defTabSz="947738" eaLnBrk="0" hangingPunct="0">
              <a:defRPr sz="13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738" y="4860925"/>
            <a:ext cx="520382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5" rIns="94768" bIns="473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5" rIns="94768" bIns="47385" numCol="1" anchor="b" anchorCtr="0" compatLnSpc="1">
            <a:prstTxWarp prst="textNoShape">
              <a:avLst/>
            </a:prstTxWarp>
          </a:bodyPr>
          <a:lstStyle>
            <a:lvl1pPr defTabSz="947738" eaLnBrk="0" hangingPunct="0">
              <a:defRPr sz="13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5" rIns="94768" bIns="47385" numCol="1" anchor="b" anchorCtr="0" compatLnSpc="1">
            <a:prstTxWarp prst="textNoShape">
              <a:avLst/>
            </a:prstTxWarp>
          </a:bodyPr>
          <a:lstStyle>
            <a:lvl1pPr algn="r" defTabSz="947738" eaLnBrk="0" hangingPunct="0">
              <a:defRPr sz="1300">
                <a:cs typeface="+mn-cs"/>
              </a:defRPr>
            </a:lvl1pPr>
          </a:lstStyle>
          <a:p>
            <a:pPr>
              <a:defRPr/>
            </a:pPr>
            <a:fld id="{E43F6A4F-7074-46C3-A93C-0AA3C455F34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172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4CBD8B-FF0B-43E9-8A4A-DDC2A8CFFA47}" type="slidenum">
              <a:rPr lang="de-DE" smtClean="0"/>
              <a:pPr>
                <a:defRPr/>
              </a:pPr>
              <a:t>1</a:t>
            </a:fld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3F6A4F-7074-46C3-A93C-0AA3C455F343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3F6A4F-7074-46C3-A93C-0AA3C455F343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3F6A4F-7074-46C3-A93C-0AA3C455F343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Horizontal distance of 3.8m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3F6A4F-7074-46C3-A93C-0AA3C455F343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 distribute the values among its 4 </a:t>
            </a:r>
            <a:r>
              <a:rPr lang="en-US" dirty="0" err="1" smtClean="0"/>
              <a:t>neighbours</a:t>
            </a:r>
            <a:r>
              <a:rPr lang="en-US" dirty="0" smtClean="0"/>
              <a:t> and then keeping</a:t>
            </a:r>
            <a:r>
              <a:rPr lang="en-US" baseline="0" dirty="0" smtClean="0"/>
              <a:t> the track of the weights and then normalizing them at the end.  </a:t>
            </a:r>
            <a:r>
              <a:rPr lang="en-US" baseline="0" dirty="0" err="1" smtClean="0"/>
              <a:t>Splatting</a:t>
            </a:r>
            <a:r>
              <a:rPr lang="en-US" baseline="0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3F6A4F-7074-46C3-A93C-0AA3C455F343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Person</a:t>
            </a:r>
          </a:p>
          <a:p>
            <a:r>
              <a:rPr lang="en-US" dirty="0" smtClean="0"/>
              <a:t>Waypoint</a:t>
            </a:r>
          </a:p>
          <a:p>
            <a:r>
              <a:rPr lang="en-US" dirty="0" smtClean="0"/>
              <a:t>Quadrocopter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3F6A4F-7074-46C3-A93C-0AA3C455F343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7/24/2012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7/24/2012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7/24/2012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6072188" y="468313"/>
            <a:ext cx="205263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1000" dirty="0">
                <a:solidFill>
                  <a:srgbClr val="0070C0"/>
                </a:solidFill>
                <a:latin typeface="+mn-lt"/>
                <a:cs typeface="+mn-cs"/>
              </a:rPr>
              <a:t>Technische</a:t>
            </a:r>
            <a:r>
              <a:rPr lang="de-DE" sz="1000" dirty="0">
                <a:solidFill>
                  <a:srgbClr val="0070C0"/>
                </a:solidFill>
                <a:latin typeface="Arial" pitchFamily="34" charset="0"/>
                <a:cs typeface="+mn-cs"/>
              </a:rPr>
              <a:t> </a:t>
            </a:r>
            <a:r>
              <a:rPr lang="de-DE" sz="1000" dirty="0">
                <a:solidFill>
                  <a:srgbClr val="0070C0"/>
                </a:solidFill>
                <a:latin typeface="+mn-lt"/>
                <a:cs typeface="+mn-cs"/>
              </a:rPr>
              <a:t>Universität</a:t>
            </a:r>
            <a:r>
              <a:rPr lang="de-DE" sz="1000" dirty="0">
                <a:solidFill>
                  <a:srgbClr val="0070C0"/>
                </a:solidFill>
                <a:latin typeface="Arial" pitchFamily="34" charset="0"/>
                <a:cs typeface="+mn-cs"/>
              </a:rPr>
              <a:t> </a:t>
            </a:r>
            <a:r>
              <a:rPr lang="de-DE" sz="1000" dirty="0">
                <a:solidFill>
                  <a:srgbClr val="0070C0"/>
                </a:solidFill>
                <a:latin typeface="+mn-lt"/>
                <a:cs typeface="+mn-cs"/>
              </a:rPr>
              <a:t>München</a:t>
            </a:r>
          </a:p>
        </p:txBody>
      </p:sp>
      <p:sp>
        <p:nvSpPr>
          <p:cNvPr id="5" name="Line 22"/>
          <p:cNvSpPr>
            <a:spLocks noChangeShapeType="1"/>
          </p:cNvSpPr>
          <p:nvPr/>
        </p:nvSpPr>
        <p:spPr bwMode="auto">
          <a:xfrm>
            <a:off x="-6350" y="685800"/>
            <a:ext cx="9144000" cy="0"/>
          </a:xfrm>
          <a:prstGeom prst="line">
            <a:avLst/>
          </a:prstGeom>
          <a:noFill/>
          <a:ln w="9525">
            <a:solidFill>
              <a:srgbClr val="0065BD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  <a:cs typeface="+mn-cs"/>
            </a:endParaRPr>
          </a:p>
        </p:txBody>
      </p:sp>
      <p:pic>
        <p:nvPicPr>
          <p:cNvPr id="6" name="Picture 2" descr="C:\Users\Flopc\Desktop\ppt\TUMLogo_oZ_Vollfl_blau_RGB.e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9575" y="325438"/>
            <a:ext cx="6064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501650" y="314325"/>
            <a:ext cx="14430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1000" dirty="0" smtClean="0">
                <a:solidFill>
                  <a:srgbClr val="0070C0"/>
                </a:solidFill>
                <a:latin typeface="+mn-lt"/>
                <a:cs typeface="+mn-cs"/>
              </a:rPr>
              <a:t>Computer Vision Group</a:t>
            </a:r>
            <a:endParaRPr lang="de-DE" sz="1000" dirty="0">
              <a:solidFill>
                <a:srgbClr val="0070C0"/>
              </a:solidFill>
              <a:latin typeface="+mn-lt"/>
              <a:cs typeface="+mn-cs"/>
            </a:endParaRPr>
          </a:p>
          <a:p>
            <a:pPr eaLnBrk="0" hangingPunct="0">
              <a:defRPr/>
            </a:pPr>
            <a:r>
              <a:rPr lang="de-DE" sz="1000" dirty="0">
                <a:solidFill>
                  <a:srgbClr val="0070C0"/>
                </a:solidFill>
                <a:latin typeface="+mn-lt"/>
                <a:cs typeface="+mn-cs"/>
              </a:rPr>
              <a:t>Prof. Dr</a:t>
            </a:r>
            <a:r>
              <a:rPr lang="de-DE" sz="1000" dirty="0" smtClean="0">
                <a:solidFill>
                  <a:srgbClr val="0070C0"/>
                </a:solidFill>
                <a:latin typeface="+mn-lt"/>
                <a:cs typeface="+mn-cs"/>
              </a:rPr>
              <a:t>.</a:t>
            </a:r>
            <a:r>
              <a:rPr lang="de-DE" sz="1000" baseline="0" dirty="0" smtClean="0">
                <a:solidFill>
                  <a:srgbClr val="0070C0"/>
                </a:solidFill>
                <a:latin typeface="+mn-lt"/>
                <a:cs typeface="+mn-cs"/>
              </a:rPr>
              <a:t> Daniel Cremers</a:t>
            </a:r>
            <a:endParaRPr lang="de-DE" sz="1000" dirty="0">
              <a:solidFill>
                <a:srgbClr val="0070C0"/>
              </a:solidFill>
              <a:latin typeface="+mn-lt"/>
              <a:cs typeface="+mn-cs"/>
            </a:endParaRPr>
          </a:p>
        </p:txBody>
      </p:sp>
      <p:sp>
        <p:nvSpPr>
          <p:cNvPr id="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1412875"/>
            <a:ext cx="6400800" cy="360363"/>
          </a:xfrm>
        </p:spPr>
        <p:txBody>
          <a:bodyPr/>
          <a:lstStyle>
            <a:lvl1pPr algn="ctr"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7/24/2012</a:t>
            </a:fld>
            <a:endParaRPr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7/24/2012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7/24/2012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7/24/2012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7/24/2012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7/24/2012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7/24/2012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Tayyab</a:t>
            </a:r>
            <a:r>
              <a:rPr lang="en-US" dirty="0" smtClean="0"/>
              <a:t> </a:t>
            </a:r>
            <a:r>
              <a:rPr lang="en-US" dirty="0" err="1" smtClean="0"/>
              <a:t>Naseer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7/24/2012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7/24/2012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97365-EBCA-4027-87D5-99FC1D4DF0BB}" type="datetimeFigureOut">
              <a:rPr lang="en-US" smtClean="0"/>
              <a:pPr/>
              <a:t>7/24/2012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7" r:id="rId1"/>
    <p:sldLayoutId id="2147484168" r:id="rId2"/>
    <p:sldLayoutId id="2147484169" r:id="rId3"/>
    <p:sldLayoutId id="2147484170" r:id="rId4"/>
    <p:sldLayoutId id="2147484171" r:id="rId5"/>
    <p:sldLayoutId id="2147484172" r:id="rId6"/>
    <p:sldLayoutId id="2147484173" r:id="rId7"/>
    <p:sldLayoutId id="2147484174" r:id="rId8"/>
    <p:sldLayoutId id="2147484175" r:id="rId9"/>
    <p:sldLayoutId id="2147484176" r:id="rId10"/>
    <p:sldLayoutId id="2147484177" r:id="rId11"/>
    <p:sldLayoutId id="2147484178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TUM\thesis\mid-term\mid_term_data\ros_ppl_detection.mpeg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TUM\thesis\mid-term\transforms.mpe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TUM\thesis\mid-term\depthwarping.mpeg" TargetMode="Externa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D:\TUM\thesis\mid-term\mid_term_data\tracking_results_stabilized.mpeg" TargetMode="External"/><Relationship Id="rId1" Type="http://schemas.openxmlformats.org/officeDocument/2006/relationships/video" Target="file:///D:\TUM\thesis\mid-term\mid_term_data\tracking_results_original.mpeg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D:\TUM\thesis\mid-term\mid_term_data\Joggobot.mp4" TargetMode="External"/><Relationship Id="rId1" Type="http://schemas.openxmlformats.org/officeDocument/2006/relationships/video" Target="file:///D:\TUM\thesis\mid-term\mid_term_data\GoPro%20Snowboard%20Crash.mp4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TUM\thesis\mid-term\mid_term_data\lab_map_3.mpeg" TargetMode="Externa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TUM\thesis\mid-term\mid_term_data\lab_tracking_converted.avi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4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TUM\thesis\mid-term\mid_term_data\motion_prediction.mpeg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0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de-DE" b="1" dirty="0" smtClean="0">
                <a:solidFill>
                  <a:srgbClr val="0075BA"/>
                </a:solidFill>
              </a:rPr>
              <a:t>Robust Person Following </a:t>
            </a:r>
            <a:br>
              <a:rPr lang="de-DE" b="1" dirty="0" smtClean="0">
                <a:solidFill>
                  <a:srgbClr val="0075BA"/>
                </a:solidFill>
              </a:rPr>
            </a:br>
            <a:r>
              <a:rPr lang="de-DE" b="1" dirty="0" smtClean="0">
                <a:solidFill>
                  <a:srgbClr val="0075BA"/>
                </a:solidFill>
              </a:rPr>
              <a:t>Using a Quadcopter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412875"/>
            <a:ext cx="6400800" cy="360363"/>
          </a:xfrm>
        </p:spPr>
        <p:txBody>
          <a:bodyPr>
            <a:no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de-DE" sz="2400" b="1" dirty="0" smtClean="0">
                <a:latin typeface="+mj-lt"/>
              </a:rPr>
              <a:t>Thesis -</a:t>
            </a:r>
            <a:r>
              <a:rPr lang="de-DE" sz="2400" dirty="0" smtClean="0"/>
              <a:t> </a:t>
            </a:r>
            <a:r>
              <a:rPr lang="de-DE" sz="2400" b="1" dirty="0" smtClean="0">
                <a:latin typeface="+mj-lt"/>
              </a:rPr>
              <a:t>Mid</a:t>
            </a:r>
            <a:r>
              <a:rPr lang="de-DE" sz="2400" b="1" dirty="0" smtClean="0"/>
              <a:t> </a:t>
            </a:r>
            <a:r>
              <a:rPr lang="de-DE" sz="2400" b="1" dirty="0" smtClean="0">
                <a:latin typeface="+mj-lt"/>
              </a:rPr>
              <a:t>Term talk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5076056" y="5445224"/>
            <a:ext cx="3817293" cy="1828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lnSpc>
                <a:spcPct val="80000"/>
              </a:lnSpc>
              <a:spcBef>
                <a:spcPct val="50000"/>
              </a:spcBef>
              <a:defRPr/>
            </a:pPr>
            <a:r>
              <a:rPr lang="de-DE" b="1" dirty="0">
                <a:latin typeface="+mj-lt"/>
              </a:rPr>
              <a:t>Tayyab Naseer</a:t>
            </a:r>
          </a:p>
          <a:p>
            <a:pPr algn="r" eaLnBrk="0" hangingPunct="0">
              <a:lnSpc>
                <a:spcPct val="80000"/>
              </a:lnSpc>
              <a:spcBef>
                <a:spcPct val="50000"/>
              </a:spcBef>
              <a:defRPr/>
            </a:pPr>
            <a:r>
              <a:rPr lang="de-DE" dirty="0">
                <a:latin typeface="+mn-lt"/>
              </a:rPr>
              <a:t>tayyab.naseer@mytum.de</a:t>
            </a:r>
          </a:p>
          <a:p>
            <a:pPr algn="r" eaLnBrk="0" hangingPunct="0">
              <a:lnSpc>
                <a:spcPct val="80000"/>
              </a:lnSpc>
              <a:spcBef>
                <a:spcPct val="50000"/>
              </a:spcBef>
              <a:defRPr/>
            </a:pPr>
            <a:endParaRPr lang="de-DE" dirty="0">
              <a:latin typeface="+mn-lt"/>
            </a:endParaRPr>
          </a:p>
          <a:p>
            <a:pPr algn="r" eaLnBrk="0" hangingPunct="0">
              <a:lnSpc>
                <a:spcPct val="80000"/>
              </a:lnSpc>
              <a:spcBef>
                <a:spcPct val="50000"/>
              </a:spcBef>
              <a:defRPr/>
            </a:pPr>
            <a:endParaRPr lang="de-DE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Coordinate frames</a:t>
            </a: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 cstate="print"/>
          <a:srcRect r="3378"/>
          <a:stretch>
            <a:fillRect/>
          </a:stretch>
        </p:blipFill>
        <p:spPr bwMode="auto">
          <a:xfrm>
            <a:off x="0" y="1785938"/>
            <a:ext cx="8893175" cy="449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Motion Capture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2400" dirty="0" smtClean="0"/>
              <a:t>Evaluation of existing trackers based on RGB-D data</a:t>
            </a:r>
          </a:p>
          <a:p>
            <a:pPr marL="457200" indent="-457200">
              <a:buFont typeface="Wingdings" pitchFamily="2" charset="2"/>
              <a:buNone/>
              <a:defRPr/>
            </a:pPr>
            <a:r>
              <a:rPr lang="en-US" sz="2400" i="1" u="sng" dirty="0" smtClean="0"/>
              <a:t>Microsoft SDK</a:t>
            </a:r>
          </a:p>
          <a:p>
            <a:pPr marL="457200" indent="-457200">
              <a:buFont typeface="Wingdings" pitchFamily="2" charset="2"/>
              <a:buNone/>
              <a:defRPr/>
            </a:pPr>
            <a:r>
              <a:rPr lang="en-US" sz="2400" dirty="0" smtClean="0"/>
              <a:t>Based on background subtraction</a:t>
            </a:r>
          </a:p>
          <a:p>
            <a:pPr marL="457200" indent="-457200">
              <a:buFont typeface="Wingdings" pitchFamily="2" charset="2"/>
              <a:buNone/>
              <a:defRPr/>
            </a:pPr>
            <a:r>
              <a:rPr lang="en-US" sz="2400" dirty="0" smtClean="0"/>
              <a:t>Not Open Source</a:t>
            </a:r>
          </a:p>
          <a:p>
            <a:pPr marL="457200" indent="-457200">
              <a:buFont typeface="Wingdings" pitchFamily="2" charset="2"/>
              <a:buNone/>
              <a:defRPr/>
            </a:pPr>
            <a:r>
              <a:rPr lang="en-US" sz="2400" dirty="0" smtClean="0"/>
              <a:t>Not available for ROS</a:t>
            </a:r>
          </a:p>
          <a:p>
            <a:pPr marL="457200" indent="-457200">
              <a:buFont typeface="Wingdings" pitchFamily="2" charset="2"/>
              <a:buNone/>
              <a:defRPr/>
            </a:pPr>
            <a:endParaRPr lang="en-US" sz="2400" dirty="0" smtClean="0"/>
          </a:p>
          <a:p>
            <a:pPr marL="457200" indent="-457200">
              <a:buFont typeface="Wingdings" pitchFamily="2" charset="2"/>
              <a:buNone/>
              <a:defRPr/>
            </a:pPr>
            <a:r>
              <a:rPr lang="en-US" sz="2400" i="1" u="sng" dirty="0" smtClean="0"/>
              <a:t>OpenNI</a:t>
            </a:r>
          </a:p>
          <a:p>
            <a:pPr marL="457200" indent="-457200">
              <a:buNone/>
              <a:defRPr/>
            </a:pPr>
            <a:r>
              <a:rPr lang="en-US" sz="2400" dirty="0" smtClean="0"/>
              <a:t>Based on background subtraction</a:t>
            </a:r>
          </a:p>
          <a:p>
            <a:pPr marL="457200" indent="-457200">
              <a:buNone/>
              <a:defRPr/>
            </a:pPr>
            <a:r>
              <a:rPr lang="en-US" sz="2400" dirty="0" smtClean="0"/>
              <a:t>Not Open Source</a:t>
            </a:r>
          </a:p>
          <a:p>
            <a:pPr marL="457200" indent="-457200">
              <a:buFont typeface="Wingdings" pitchFamily="2" charset="2"/>
              <a:buNone/>
              <a:defRPr/>
            </a:pPr>
            <a:r>
              <a:rPr lang="en-US" sz="2400" dirty="0" smtClean="0"/>
              <a:t>Available for ROS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en-US" dirty="0"/>
          </a:p>
        </p:txBody>
      </p:sp>
      <p:pic>
        <p:nvPicPr>
          <p:cNvPr id="15364" name="Picture 3" descr="skeletal tracker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2205038"/>
            <a:ext cx="35782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4" descr="openn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6750" y="4486275"/>
            <a:ext cx="2036763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 bwMode="auto">
          <a:xfrm>
            <a:off x="457200" y="4209665"/>
            <a:ext cx="1336204" cy="553219"/>
          </a:xfrm>
          <a:prstGeom prst="ellipse">
            <a:avLst/>
          </a:prstGeom>
          <a:solidFill>
            <a:srgbClr val="FF0000">
              <a:alpha val="27000"/>
            </a:srgbClr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9313498">
            <a:off x="3668426" y="3656446"/>
            <a:ext cx="1296516" cy="553219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CHOICE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Other Trackers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sz="2400" i="1" u="sng" dirty="0" smtClean="0"/>
              <a:t>ROS People Detection Package</a:t>
            </a:r>
            <a:r>
              <a:rPr lang="en-US" sz="2400" i="1" dirty="0" smtClean="0"/>
              <a:t> (Navarro-</a:t>
            </a:r>
            <a:r>
              <a:rPr lang="en-US" sz="2400" i="1" dirty="0" err="1" smtClean="0"/>
              <a:t>Serment</a:t>
            </a:r>
            <a:r>
              <a:rPr lang="en-US" sz="2400" i="1" dirty="0" smtClean="0"/>
              <a:t> et.al 2010 [1])</a:t>
            </a:r>
          </a:p>
          <a:p>
            <a:r>
              <a:rPr lang="en-US" sz="2400" dirty="0" smtClean="0"/>
              <a:t>Not Trained -&gt; Detects almost everything as human</a:t>
            </a:r>
          </a:p>
          <a:p>
            <a:r>
              <a:rPr lang="en-US" sz="2400" dirty="0" smtClean="0"/>
              <a:t>Provides bounding box</a:t>
            </a:r>
          </a:p>
          <a:p>
            <a:r>
              <a:rPr lang="en-US" sz="2400" dirty="0" smtClean="0"/>
              <a:t>No Joints/Orientations</a:t>
            </a:r>
          </a:p>
          <a:p>
            <a:endParaRPr lang="en-US" sz="2400" dirty="0" smtClean="0"/>
          </a:p>
        </p:txBody>
      </p:sp>
      <p:pic>
        <p:nvPicPr>
          <p:cNvPr id="4" name="ros_ppl_detection.mpe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52575" y="3162300"/>
            <a:ext cx="6038850" cy="3695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96336" y="6237312"/>
            <a:ext cx="15499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[1] Author of Package</a:t>
            </a:r>
          </a:p>
          <a:p>
            <a:r>
              <a:rPr lang="en-US" sz="1200" dirty="0" err="1" smtClean="0"/>
              <a:t>Soh</a:t>
            </a:r>
            <a:r>
              <a:rPr lang="en-US" sz="1200" dirty="0" smtClean="0"/>
              <a:t> De </a:t>
            </a:r>
            <a:r>
              <a:rPr lang="en-US" sz="1200" dirty="0" err="1" smtClean="0"/>
              <a:t>Loong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OpenNI User Segmentation	</a:t>
            </a:r>
            <a:endParaRPr lang="en-US" dirty="0"/>
          </a:p>
        </p:txBody>
      </p:sp>
      <p:pic>
        <p:nvPicPr>
          <p:cNvPr id="6" name="Content Placeholder 5" descr="segmentatino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785938"/>
            <a:ext cx="6571078" cy="4429125"/>
          </a:xfrm>
        </p:spPr>
      </p:pic>
      <p:sp>
        <p:nvSpPr>
          <p:cNvPr id="7" name="TextBox 6"/>
          <p:cNvSpPr txBox="1"/>
          <p:nvPr/>
        </p:nvSpPr>
        <p:spPr>
          <a:xfrm>
            <a:off x="3923928" y="2996952"/>
            <a:ext cx="1296144" cy="84870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342900" indent="-342900">
              <a:buAutoNum type="arabicPlain" startAt="3"/>
            </a:pP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</a:p>
          <a:p>
            <a:pPr marL="342900" indent="-342900">
              <a:buAutoNum type="arabicPlain" startAt="3"/>
            </a:pPr>
            <a:endParaRPr lang="en-US" sz="140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342900" indent="-342900">
              <a:buAutoNum type="arabicPlain" startAt="3"/>
            </a:pPr>
            <a:endParaRPr lang="en-US" sz="140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342900" indent="-342900"/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 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20072" y="1785938"/>
            <a:ext cx="1368152" cy="91440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0      0</a:t>
            </a:r>
          </a:p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     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mtClean="0"/>
              <a:t>ROS OpenNI Tracker – Transforms Superimposed</a:t>
            </a:r>
          </a:p>
        </p:txBody>
      </p:sp>
      <p:pic>
        <p:nvPicPr>
          <p:cNvPr id="4" name="transforms.mpe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850" y="1500188"/>
            <a:ext cx="8467725" cy="449738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Handling background subtraction</a:t>
            </a:r>
            <a:endParaRPr lang="en-US" dirty="0"/>
          </a:p>
        </p:txBody>
      </p:sp>
      <p:pic>
        <p:nvPicPr>
          <p:cNvPr id="5" name="Content Placeholder 5" descr="segmentatino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1779" t="9458" r="36442"/>
          <a:stretch>
            <a:fillRect/>
          </a:stretch>
        </p:blipFill>
        <p:spPr>
          <a:xfrm>
            <a:off x="1886450" y="1500174"/>
            <a:ext cx="813342" cy="1561926"/>
          </a:xfrm>
        </p:spPr>
      </p:pic>
      <p:pic>
        <p:nvPicPr>
          <p:cNvPr id="18" name="Content Placeholder 5" descr="segmentatino.png"/>
          <p:cNvPicPr>
            <a:picLocks noChangeAspect="1"/>
          </p:cNvPicPr>
          <p:nvPr/>
        </p:nvPicPr>
        <p:blipFill>
          <a:blip r:embed="rId2" cstate="print"/>
          <a:srcRect l="31779" t="9458" r="36442"/>
          <a:stretch>
            <a:fillRect/>
          </a:stretch>
        </p:blipFill>
        <p:spPr bwMode="auto">
          <a:xfrm>
            <a:off x="4910786" y="1587258"/>
            <a:ext cx="813342" cy="15619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4" name="Picture 23" descr="skelet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530931" y="4435298"/>
            <a:ext cx="1384782" cy="1585990"/>
          </a:xfrm>
          <a:prstGeom prst="rect">
            <a:avLst/>
          </a:prstGeom>
        </p:spPr>
      </p:pic>
      <p:cxnSp>
        <p:nvCxnSpPr>
          <p:cNvPr id="27" name="Straight Arrow Connector 26"/>
          <p:cNvCxnSpPr/>
          <p:nvPr/>
        </p:nvCxnSpPr>
        <p:spPr bwMode="auto">
          <a:xfrm>
            <a:off x="2843808" y="2276872"/>
            <a:ext cx="1867981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0" y="1861373"/>
            <a:ext cx="15124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Live Depth</a:t>
            </a:r>
          </a:p>
          <a:p>
            <a:r>
              <a:rPr lang="en-US" dirty="0" smtClean="0">
                <a:latin typeface="+mn-lt"/>
              </a:rPr>
              <a:t>       Map</a:t>
            </a:r>
            <a:endParaRPr lang="en-US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99792" y="1417638"/>
            <a:ext cx="21323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Forward image </a:t>
            </a:r>
          </a:p>
          <a:p>
            <a:pPr algn="ctr"/>
            <a:r>
              <a:rPr lang="en-US" dirty="0" smtClean="0">
                <a:latin typeface="+mn-lt"/>
              </a:rPr>
              <a:t> warping</a:t>
            </a:r>
            <a:endParaRPr lang="en-US" dirty="0">
              <a:latin typeface="+mn-lt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4211960" y="3149184"/>
            <a:ext cx="927754" cy="1666206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910786" y="3630215"/>
            <a:ext cx="2258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Median Filtering</a:t>
            </a:r>
            <a:endParaRPr lang="en-US" dirty="0"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57064" y="4815390"/>
            <a:ext cx="2192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OpenNI Tracker</a:t>
            </a:r>
            <a:endParaRPr lang="en-US" dirty="0">
              <a:latin typeface="+mn-lt"/>
            </a:endParaRPr>
          </a:p>
        </p:txBody>
      </p:sp>
      <p:cxnSp>
        <p:nvCxnSpPr>
          <p:cNvPr id="23" name="Straight Arrow Connector 22"/>
          <p:cNvCxnSpPr/>
          <p:nvPr/>
        </p:nvCxnSpPr>
        <p:spPr bwMode="auto">
          <a:xfrm>
            <a:off x="4514612" y="5085184"/>
            <a:ext cx="1867981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endCxn id="21" idx="0"/>
          </p:cNvCxnSpPr>
          <p:nvPr/>
        </p:nvCxnSpPr>
        <p:spPr>
          <a:xfrm>
            <a:off x="2457064" y="3062100"/>
            <a:ext cx="1096422" cy="175329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 bwMode="auto">
          <a:xfrm>
            <a:off x="4514612" y="5277055"/>
            <a:ext cx="1867981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0" grpId="0"/>
      <p:bldP spid="21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71472" y="928670"/>
            <a:ext cx="800105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Why Forward Warping 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1003520" y="2719558"/>
          <a:ext cx="1828800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760"/>
                <a:gridCol w="365760"/>
                <a:gridCol w="365760"/>
                <a:gridCol w="365760"/>
                <a:gridCol w="365760"/>
              </a:tblGrid>
              <a:tr h="274320">
                <a:tc>
                  <a:txBody>
                    <a:bodyPr/>
                    <a:lstStyle/>
                    <a:p>
                      <a:r>
                        <a:rPr lang="en-US" dirty="0" smtClean="0"/>
                        <a:t> 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4531912" y="2719558"/>
          <a:ext cx="1828800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760"/>
                <a:gridCol w="365760"/>
                <a:gridCol w="365760"/>
                <a:gridCol w="365760"/>
                <a:gridCol w="365760"/>
              </a:tblGrid>
              <a:tr h="274320">
                <a:tc>
                  <a:txBody>
                    <a:bodyPr/>
                    <a:lstStyle/>
                    <a:p>
                      <a:r>
                        <a:rPr lang="en-US" dirty="0" smtClean="0"/>
                        <a:t> 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o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Freeform 6"/>
          <p:cNvSpPr/>
          <p:nvPr/>
        </p:nvSpPr>
        <p:spPr bwMode="auto">
          <a:xfrm>
            <a:off x="1194753" y="1874762"/>
            <a:ext cx="3553183" cy="1060819"/>
          </a:xfrm>
          <a:custGeom>
            <a:avLst/>
            <a:gdLst>
              <a:gd name="connsiteX0" fmla="*/ 0 w 3556000"/>
              <a:gd name="connsiteY0" fmla="*/ 1020838 h 1049867"/>
              <a:gd name="connsiteX1" fmla="*/ 2046514 w 3556000"/>
              <a:gd name="connsiteY1" fmla="*/ 4838 h 1049867"/>
              <a:gd name="connsiteX2" fmla="*/ 3556000 w 3556000"/>
              <a:gd name="connsiteY2" fmla="*/ 1049867 h 1049867"/>
              <a:gd name="connsiteX3" fmla="*/ 3556000 w 3556000"/>
              <a:gd name="connsiteY3" fmla="*/ 1049867 h 1049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56000" h="1049867">
                <a:moveTo>
                  <a:pt x="0" y="1020838"/>
                </a:moveTo>
                <a:cubicBezTo>
                  <a:pt x="726923" y="510419"/>
                  <a:pt x="1453847" y="0"/>
                  <a:pt x="2046514" y="4838"/>
                </a:cubicBezTo>
                <a:cubicBezTo>
                  <a:pt x="2639181" y="9676"/>
                  <a:pt x="3556000" y="1049867"/>
                  <a:pt x="3556000" y="1049867"/>
                </a:cubicBezTo>
                <a:lnTo>
                  <a:pt x="3556000" y="1049867"/>
                </a:lnTo>
              </a:path>
            </a:pathLst>
          </a:cu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1514067" y="1831219"/>
            <a:ext cx="3614058" cy="1093410"/>
          </a:xfrm>
          <a:custGeom>
            <a:avLst/>
            <a:gdLst>
              <a:gd name="connsiteX0" fmla="*/ 0 w 3614058"/>
              <a:gd name="connsiteY0" fmla="*/ 1093410 h 1093410"/>
              <a:gd name="connsiteX1" fmla="*/ 2235200 w 3614058"/>
              <a:gd name="connsiteY1" fmla="*/ 4838 h 1093410"/>
              <a:gd name="connsiteX2" fmla="*/ 3599543 w 3614058"/>
              <a:gd name="connsiteY2" fmla="*/ 1064381 h 1093410"/>
              <a:gd name="connsiteX3" fmla="*/ 3599543 w 3614058"/>
              <a:gd name="connsiteY3" fmla="*/ 1064381 h 1093410"/>
              <a:gd name="connsiteX4" fmla="*/ 3614058 w 3614058"/>
              <a:gd name="connsiteY4" fmla="*/ 1093410 h 1093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4058" h="1093410">
                <a:moveTo>
                  <a:pt x="0" y="1093410"/>
                </a:moveTo>
                <a:cubicBezTo>
                  <a:pt x="817638" y="551543"/>
                  <a:pt x="1635276" y="9676"/>
                  <a:pt x="2235200" y="4838"/>
                </a:cubicBezTo>
                <a:cubicBezTo>
                  <a:pt x="2835124" y="0"/>
                  <a:pt x="3599543" y="1064381"/>
                  <a:pt x="3599543" y="1064381"/>
                </a:cubicBezTo>
                <a:lnTo>
                  <a:pt x="3599543" y="1064381"/>
                </a:lnTo>
                <a:lnTo>
                  <a:pt x="3614058" y="1093410"/>
                </a:lnTo>
              </a:path>
            </a:pathLst>
          </a:cu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1514067" y="2820610"/>
            <a:ext cx="3991429" cy="481390"/>
          </a:xfrm>
          <a:custGeom>
            <a:avLst/>
            <a:gdLst>
              <a:gd name="connsiteX0" fmla="*/ 0 w 3991429"/>
              <a:gd name="connsiteY0" fmla="*/ 481390 h 481390"/>
              <a:gd name="connsiteX1" fmla="*/ 2046515 w 3991429"/>
              <a:gd name="connsiteY1" fmla="*/ 2419 h 481390"/>
              <a:gd name="connsiteX2" fmla="*/ 3991429 w 3991429"/>
              <a:gd name="connsiteY2" fmla="*/ 466876 h 481390"/>
              <a:gd name="connsiteX3" fmla="*/ 3991429 w 3991429"/>
              <a:gd name="connsiteY3" fmla="*/ 466876 h 481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91429" h="481390">
                <a:moveTo>
                  <a:pt x="0" y="481390"/>
                </a:moveTo>
                <a:cubicBezTo>
                  <a:pt x="690638" y="243114"/>
                  <a:pt x="1381277" y="4838"/>
                  <a:pt x="2046515" y="2419"/>
                </a:cubicBezTo>
                <a:cubicBezTo>
                  <a:pt x="2711753" y="0"/>
                  <a:pt x="3991429" y="466876"/>
                  <a:pt x="3991429" y="466876"/>
                </a:cubicBezTo>
                <a:lnTo>
                  <a:pt x="3991429" y="466876"/>
                </a:lnTo>
              </a:path>
            </a:pathLst>
          </a:custGeom>
          <a:noFill/>
          <a:ln w="25400" cap="flat" cmpd="sng" algn="ctr">
            <a:solidFill>
              <a:srgbClr val="0066CC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472" y="5311846"/>
            <a:ext cx="3049127" cy="504056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en-US" dirty="0" smtClean="0">
                <a:latin typeface="+mn-lt"/>
              </a:rPr>
              <a:t>Current Depth Map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43880" y="5311846"/>
            <a:ext cx="3049127" cy="504056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en-US" dirty="0" smtClean="0">
                <a:latin typeface="+mn-lt"/>
              </a:rPr>
              <a:t>Warped Depth Map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20144" y="2590678"/>
            <a:ext cx="2592288" cy="459863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+mn-lt"/>
              </a:rPr>
              <a:t>Transformation</a:t>
            </a:r>
          </a:p>
        </p:txBody>
      </p:sp>
      <p:sp>
        <p:nvSpPr>
          <p:cNvPr id="13" name="Freeform 12"/>
          <p:cNvSpPr/>
          <p:nvPr/>
        </p:nvSpPr>
        <p:spPr bwMode="auto">
          <a:xfrm>
            <a:off x="1223782" y="3302000"/>
            <a:ext cx="3817257" cy="684591"/>
          </a:xfrm>
          <a:custGeom>
            <a:avLst/>
            <a:gdLst>
              <a:gd name="connsiteX0" fmla="*/ 3817257 w 3817257"/>
              <a:gd name="connsiteY0" fmla="*/ 0 h 684591"/>
              <a:gd name="connsiteX1" fmla="*/ 2104571 w 3817257"/>
              <a:gd name="connsiteY1" fmla="*/ 682172 h 684591"/>
              <a:gd name="connsiteX2" fmla="*/ 0 w 3817257"/>
              <a:gd name="connsiteY2" fmla="*/ 14515 h 684591"/>
              <a:gd name="connsiteX3" fmla="*/ 0 w 3817257"/>
              <a:gd name="connsiteY3" fmla="*/ 14515 h 68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7257" h="684591">
                <a:moveTo>
                  <a:pt x="3817257" y="0"/>
                </a:moveTo>
                <a:cubicBezTo>
                  <a:pt x="3279018" y="339876"/>
                  <a:pt x="2740780" y="679753"/>
                  <a:pt x="2104571" y="682172"/>
                </a:cubicBezTo>
                <a:cubicBezTo>
                  <a:pt x="1468362" y="684591"/>
                  <a:pt x="0" y="14515"/>
                  <a:pt x="0" y="14515"/>
                </a:cubicBezTo>
                <a:lnTo>
                  <a:pt x="0" y="14515"/>
                </a:lnTo>
              </a:path>
            </a:pathLst>
          </a:custGeom>
          <a:noFill/>
          <a:ln w="25400" cap="flat" cmpd="sng" algn="ctr">
            <a:solidFill>
              <a:srgbClr val="92D05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20144" y="3072068"/>
            <a:ext cx="2592288" cy="147629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en-US" dirty="0" smtClean="0">
                <a:solidFill>
                  <a:srgbClr val="92D050"/>
                </a:solidFill>
                <a:latin typeface="+mn-lt"/>
              </a:rPr>
              <a:t>Inverse</a:t>
            </a:r>
          </a:p>
          <a:p>
            <a:r>
              <a:rPr lang="en-US" dirty="0" smtClean="0">
                <a:solidFill>
                  <a:srgbClr val="92D050"/>
                </a:solidFill>
                <a:latin typeface="+mn-lt"/>
              </a:rPr>
              <a:t>Transformation</a:t>
            </a:r>
          </a:p>
        </p:txBody>
      </p:sp>
      <p:sp>
        <p:nvSpPr>
          <p:cNvPr id="15" name="Freeform 14"/>
          <p:cNvSpPr/>
          <p:nvPr/>
        </p:nvSpPr>
        <p:spPr>
          <a:xfrm>
            <a:off x="1148750" y="2423886"/>
            <a:ext cx="3580109" cy="870488"/>
          </a:xfrm>
          <a:custGeom>
            <a:avLst/>
            <a:gdLst>
              <a:gd name="connsiteX0" fmla="*/ 0 w 3580109"/>
              <a:gd name="connsiteY0" fmla="*/ 854990 h 870488"/>
              <a:gd name="connsiteX1" fmla="*/ 1983783 w 3580109"/>
              <a:gd name="connsiteY1" fmla="*/ 2583 h 870488"/>
              <a:gd name="connsiteX2" fmla="*/ 3580109 w 3580109"/>
              <a:gd name="connsiteY2" fmla="*/ 870488 h 870488"/>
              <a:gd name="connsiteX3" fmla="*/ 3580109 w 3580109"/>
              <a:gd name="connsiteY3" fmla="*/ 870488 h 87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0109" h="870488">
                <a:moveTo>
                  <a:pt x="0" y="854990"/>
                </a:moveTo>
                <a:cubicBezTo>
                  <a:pt x="693549" y="427495"/>
                  <a:pt x="1387098" y="0"/>
                  <a:pt x="1983783" y="2583"/>
                </a:cubicBezTo>
                <a:cubicBezTo>
                  <a:pt x="2580468" y="5166"/>
                  <a:pt x="3580109" y="870488"/>
                  <a:pt x="3580109" y="870488"/>
                </a:cubicBezTo>
                <a:lnTo>
                  <a:pt x="3580109" y="870488"/>
                </a:lnTo>
              </a:path>
            </a:pathLst>
          </a:cu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 bwMode="auto">
          <a:xfrm>
            <a:off x="251520" y="620688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Forward Image Warping </a:t>
            </a:r>
          </a:p>
        </p:txBody>
      </p:sp>
      <p:pic>
        <p:nvPicPr>
          <p:cNvPr id="4" name="depthwarping.mpe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57200" y="2262188"/>
            <a:ext cx="8228013" cy="320198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Tracking Results</a:t>
            </a:r>
            <a:endParaRPr lang="en-US" dirty="0"/>
          </a:p>
        </p:txBody>
      </p:sp>
      <p:pic>
        <p:nvPicPr>
          <p:cNvPr id="4" name="tracking_results_original.mpe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2349252"/>
            <a:ext cx="4498975" cy="3176588"/>
          </a:xfrm>
          <a:prstGeom prst="rect">
            <a:avLst/>
          </a:prstGeom>
        </p:spPr>
      </p:pic>
      <p:pic>
        <p:nvPicPr>
          <p:cNvPr id="5" name="tracking_results_stabilized.mpeg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4706888" y="2348880"/>
            <a:ext cx="4437112" cy="31771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43608" y="1700808"/>
            <a:ext cx="6392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Original                                                        Stabilized 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8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vide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 smtClean="0"/>
              <a:t>Performance Analysis</a:t>
            </a:r>
          </a:p>
        </p:txBody>
      </p:sp>
      <p:pic>
        <p:nvPicPr>
          <p:cNvPr id="19459" name="Content Placeholder 3" descr="graph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5333" y="1863181"/>
            <a:ext cx="5333334" cy="4000000"/>
          </a:xfrm>
        </p:spPr>
      </p:pic>
      <p:pic>
        <p:nvPicPr>
          <p:cNvPr id="19460" name="Picture 4" descr="openn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3663950"/>
            <a:ext cx="79057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461" name="Straight Arrow Connector 6"/>
          <p:cNvCxnSpPr>
            <a:cxnSpLocks noChangeShapeType="1"/>
          </p:cNvCxnSpPr>
          <p:nvPr/>
        </p:nvCxnSpPr>
        <p:spPr bwMode="auto">
          <a:xfrm>
            <a:off x="5148263" y="2924175"/>
            <a:ext cx="215900" cy="5048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8" name="TextBox 7"/>
          <p:cNvSpPr txBox="1"/>
          <p:nvPr/>
        </p:nvSpPr>
        <p:spPr>
          <a:xfrm>
            <a:off x="3492500" y="2673350"/>
            <a:ext cx="2735263" cy="503238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>
              <a:defRPr/>
            </a:pPr>
            <a:r>
              <a:rPr lang="en-US" sz="1400" dirty="0">
                <a:latin typeface="+mn-lt"/>
              </a:rPr>
              <a:t>Tracking with Stabilized depth</a:t>
            </a:r>
          </a:p>
        </p:txBody>
      </p:sp>
      <p:cxnSp>
        <p:nvCxnSpPr>
          <p:cNvPr id="19463" name="Straight Connector 10"/>
          <p:cNvCxnSpPr>
            <a:cxnSpLocks noChangeShapeType="1"/>
          </p:cNvCxnSpPr>
          <p:nvPr/>
        </p:nvCxnSpPr>
        <p:spPr bwMode="auto">
          <a:xfrm>
            <a:off x="2627784" y="4333875"/>
            <a:ext cx="4104456" cy="0"/>
          </a:xfrm>
          <a:prstGeom prst="line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</p:spPr>
      </p:cxnSp>
      <p:sp>
        <p:nvSpPr>
          <p:cNvPr id="12" name="TextBox 11"/>
          <p:cNvSpPr txBox="1"/>
          <p:nvPr/>
        </p:nvSpPr>
        <p:spPr>
          <a:xfrm>
            <a:off x="4859338" y="4595813"/>
            <a:ext cx="2736850" cy="504825"/>
          </a:xfrm>
          <a:prstGeom prst="rect">
            <a:avLst/>
          </a:prstGeom>
          <a:noFill/>
        </p:spPr>
        <p:txBody>
          <a:bodyPr wrap="none">
            <a:normAutofit lnSpcReduction="10000"/>
          </a:bodyPr>
          <a:lstStyle/>
          <a:p>
            <a:pPr>
              <a:defRPr/>
            </a:pPr>
            <a:r>
              <a:rPr lang="en-US" sz="1400" dirty="0">
                <a:latin typeface="+mn-lt"/>
              </a:rPr>
              <a:t>No Tracking with Original</a:t>
            </a:r>
          </a:p>
          <a:p>
            <a:pPr>
              <a:defRPr/>
            </a:pPr>
            <a:r>
              <a:rPr lang="en-US" sz="1400" dirty="0">
                <a:latin typeface="+mn-lt"/>
              </a:rPr>
              <a:t>Depth  in 722 frames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43608" y="3284215"/>
            <a:ext cx="1223789" cy="504825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>
              <a:defRPr/>
            </a:pPr>
            <a:r>
              <a:rPr lang="en-US" sz="1400" dirty="0" smtClean="0">
                <a:latin typeface="+mn-lt"/>
              </a:rPr>
              <a:t>Is Tracking ?</a:t>
            </a:r>
            <a:endParaRPr lang="en-US" sz="1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Record spectacular sports videos while hiking, skiing etc.</a:t>
            </a:r>
          </a:p>
          <a:p>
            <a:endParaRPr lang="en-US" sz="2400" dirty="0"/>
          </a:p>
        </p:txBody>
      </p:sp>
      <p:pic>
        <p:nvPicPr>
          <p:cNvPr id="6" name="Picture 5" descr="0915_gopro-marquee.jpg"/>
          <p:cNvPicPr>
            <a:picLocks noChangeAspect="1"/>
          </p:cNvPicPr>
          <p:nvPr/>
        </p:nvPicPr>
        <p:blipFill>
          <a:blip r:embed="rId4" cstate="print"/>
          <a:srcRect l="42308" b="20000"/>
          <a:stretch>
            <a:fillRect/>
          </a:stretch>
        </p:blipFill>
        <p:spPr>
          <a:xfrm>
            <a:off x="1403648" y="2058448"/>
            <a:ext cx="2016224" cy="1747394"/>
          </a:xfrm>
          <a:prstGeom prst="rect">
            <a:avLst/>
          </a:prstGeom>
        </p:spPr>
      </p:pic>
      <p:pic>
        <p:nvPicPr>
          <p:cNvPr id="7" name="Picture 6" descr="joggobot-quadrocopter-exercise-running-coach-ru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8064" y="2058448"/>
            <a:ext cx="2448272" cy="1672986"/>
          </a:xfrm>
          <a:prstGeom prst="rect">
            <a:avLst/>
          </a:prstGeom>
        </p:spPr>
      </p:pic>
      <p:pic>
        <p:nvPicPr>
          <p:cNvPr id="9" name="GoPro Snowboard Crash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57199" y="3880250"/>
            <a:ext cx="3624065" cy="2718048"/>
          </a:xfrm>
          <a:prstGeom prst="rect">
            <a:avLst/>
          </a:prstGeom>
        </p:spPr>
      </p:pic>
      <p:pic>
        <p:nvPicPr>
          <p:cNvPr id="10" name="Joggobot.mp4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4572000" y="3880250"/>
            <a:ext cx="3624064" cy="271804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7330" y="3269769"/>
            <a:ext cx="1066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 Pro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51920" y="3213104"/>
            <a:ext cx="1313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Joggobot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Visualization in RVIZ</a:t>
            </a:r>
            <a:endParaRPr lang="en-US" dirty="0"/>
          </a:p>
        </p:txBody>
      </p:sp>
      <p:pic>
        <p:nvPicPr>
          <p:cNvPr id="4" name="lab_map_3.mpe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5496" y="1700808"/>
            <a:ext cx="5575565" cy="4882307"/>
          </a:xfrm>
          <a:prstGeom prst="rect">
            <a:avLst/>
          </a:prstGeom>
        </p:spPr>
      </p:pic>
      <p:pic>
        <p:nvPicPr>
          <p:cNvPr id="6" name="Picture 5" descr="lab_im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1700808"/>
            <a:ext cx="3312368" cy="2208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Trajectory Control</a:t>
            </a:r>
            <a:endParaRPr lang="en-US" dirty="0"/>
          </a:p>
        </p:txBody>
      </p:sp>
      <p:pic>
        <p:nvPicPr>
          <p:cNvPr id="4" name="Content Placeholder 5" descr="segmentatino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31779" t="9458" r="36442"/>
          <a:stretch>
            <a:fillRect/>
          </a:stretch>
        </p:blipFill>
        <p:spPr>
          <a:xfrm>
            <a:off x="1871700" y="2481073"/>
            <a:ext cx="1512168" cy="2903965"/>
          </a:xfrm>
        </p:spPr>
      </p:pic>
      <p:pic>
        <p:nvPicPr>
          <p:cNvPr id="5" name="Picture 2" descr="C:\Users\Christian Kerl\tmp\IMG_42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0085" y="2193281"/>
            <a:ext cx="1835850" cy="117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" name="Group 22"/>
          <p:cNvGrpSpPr/>
          <p:nvPr/>
        </p:nvGrpSpPr>
        <p:grpSpPr>
          <a:xfrm rot="14874531">
            <a:off x="2336366" y="2509668"/>
            <a:ext cx="284880" cy="404966"/>
            <a:chOff x="4067944" y="2708920"/>
            <a:chExt cx="720080" cy="1224136"/>
          </a:xfrm>
        </p:grpSpPr>
        <p:cxnSp>
          <p:nvCxnSpPr>
            <p:cNvPr id="24" name="Straight Connector 23"/>
            <p:cNvCxnSpPr/>
            <p:nvPr/>
          </p:nvCxnSpPr>
          <p:spPr>
            <a:xfrm flipV="1">
              <a:off x="4067944" y="2708920"/>
              <a:ext cx="0" cy="86409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4067944" y="3140968"/>
              <a:ext cx="504056" cy="43204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4067944" y="3573016"/>
              <a:ext cx="720080" cy="360040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 rot="14057253">
            <a:off x="5841627" y="1738020"/>
            <a:ext cx="720080" cy="1224136"/>
            <a:chOff x="4067944" y="2708920"/>
            <a:chExt cx="720080" cy="1224136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4067944" y="2708920"/>
              <a:ext cx="0" cy="86409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4067944" y="3140968"/>
              <a:ext cx="504056" cy="43204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067944" y="3573016"/>
              <a:ext cx="720080" cy="360040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3619947" y="2458619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Waypoint</a:t>
            </a:r>
            <a:endParaRPr lang="en-US" dirty="0">
              <a:latin typeface="+mn-lt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4067944" y="3592147"/>
            <a:ext cx="2840856" cy="1231296"/>
            <a:chOff x="4067944" y="3425371"/>
            <a:chExt cx="2840856" cy="1231296"/>
          </a:xfrm>
        </p:grpSpPr>
        <p:grpSp>
          <p:nvGrpSpPr>
            <p:cNvPr id="21" name="Group 20"/>
            <p:cNvGrpSpPr/>
            <p:nvPr/>
          </p:nvGrpSpPr>
          <p:grpSpPr>
            <a:xfrm>
              <a:off x="4067944" y="3425371"/>
              <a:ext cx="2840856" cy="1231296"/>
              <a:chOff x="4067944" y="3425371"/>
              <a:chExt cx="2840856" cy="1231296"/>
            </a:xfrm>
          </p:grpSpPr>
          <p:sp>
            <p:nvSpPr>
              <p:cNvPr id="14" name="Freeform 13"/>
              <p:cNvSpPr/>
              <p:nvPr/>
            </p:nvSpPr>
            <p:spPr>
              <a:xfrm>
                <a:off x="4151086" y="3425371"/>
                <a:ext cx="2757714" cy="1231296"/>
              </a:xfrm>
              <a:custGeom>
                <a:avLst/>
                <a:gdLst>
                  <a:gd name="connsiteX0" fmla="*/ 2757714 w 2757714"/>
                  <a:gd name="connsiteY0" fmla="*/ 0 h 1231296"/>
                  <a:gd name="connsiteX1" fmla="*/ 1959428 w 2757714"/>
                  <a:gd name="connsiteY1" fmla="*/ 1016000 h 1231296"/>
                  <a:gd name="connsiteX2" fmla="*/ 1451428 w 2757714"/>
                  <a:gd name="connsiteY2" fmla="*/ 551543 h 1231296"/>
                  <a:gd name="connsiteX3" fmla="*/ 928914 w 2757714"/>
                  <a:gd name="connsiteY3" fmla="*/ 1190172 h 1231296"/>
                  <a:gd name="connsiteX4" fmla="*/ 0 w 2757714"/>
                  <a:gd name="connsiteY4" fmla="*/ 304800 h 1231296"/>
                  <a:gd name="connsiteX5" fmla="*/ 0 w 2757714"/>
                  <a:gd name="connsiteY5" fmla="*/ 304800 h 1231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57714" h="1231296">
                    <a:moveTo>
                      <a:pt x="2757714" y="0"/>
                    </a:moveTo>
                    <a:cubicBezTo>
                      <a:pt x="2467428" y="462038"/>
                      <a:pt x="2177142" y="924076"/>
                      <a:pt x="1959428" y="1016000"/>
                    </a:cubicBezTo>
                    <a:cubicBezTo>
                      <a:pt x="1741714" y="1107924"/>
                      <a:pt x="1623180" y="522514"/>
                      <a:pt x="1451428" y="551543"/>
                    </a:cubicBezTo>
                    <a:cubicBezTo>
                      <a:pt x="1279676" y="580572"/>
                      <a:pt x="1170819" y="1231296"/>
                      <a:pt x="928914" y="1190172"/>
                    </a:cubicBezTo>
                    <a:cubicBezTo>
                      <a:pt x="687009" y="1149048"/>
                      <a:pt x="0" y="304800"/>
                      <a:pt x="0" y="304800"/>
                    </a:cubicBezTo>
                    <a:lnTo>
                      <a:pt x="0" y="304800"/>
                    </a:lnTo>
                  </a:path>
                </a:pathLst>
              </a:cu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 flipH="1">
                <a:off x="4067944" y="3753036"/>
                <a:ext cx="83142" cy="36004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/>
            <p:cNvCxnSpPr/>
            <p:nvPr/>
          </p:nvCxnSpPr>
          <p:spPr>
            <a:xfrm>
              <a:off x="4151086" y="3753036"/>
              <a:ext cx="420914" cy="9969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 rot="14874531">
            <a:off x="3601458" y="3117216"/>
            <a:ext cx="627733" cy="892343"/>
            <a:chOff x="4067944" y="2708920"/>
            <a:chExt cx="720080" cy="1224136"/>
          </a:xfrm>
        </p:grpSpPr>
        <p:cxnSp>
          <p:nvCxnSpPr>
            <p:cNvPr id="36" name="Straight Connector 35"/>
            <p:cNvCxnSpPr/>
            <p:nvPr/>
          </p:nvCxnSpPr>
          <p:spPr>
            <a:xfrm flipV="1">
              <a:off x="4067944" y="2708920"/>
              <a:ext cx="0" cy="86409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4067944" y="3140968"/>
              <a:ext cx="504056" cy="43204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4067944" y="3573016"/>
              <a:ext cx="720080" cy="360040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Freeform 40"/>
          <p:cNvSpPr/>
          <p:nvPr/>
        </p:nvSpPr>
        <p:spPr>
          <a:xfrm>
            <a:off x="2587578" y="2747506"/>
            <a:ext cx="1557702" cy="948194"/>
          </a:xfrm>
          <a:custGeom>
            <a:avLst/>
            <a:gdLst>
              <a:gd name="connsiteX0" fmla="*/ 0 w 1592580"/>
              <a:gd name="connsiteY0" fmla="*/ 6350 h 958850"/>
              <a:gd name="connsiteX1" fmla="*/ 899160 w 1592580"/>
              <a:gd name="connsiteY1" fmla="*/ 158750 h 958850"/>
              <a:gd name="connsiteX2" fmla="*/ 1592580 w 1592580"/>
              <a:gd name="connsiteY2" fmla="*/ 958850 h 95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92580" h="958850">
                <a:moveTo>
                  <a:pt x="0" y="6350"/>
                </a:moveTo>
                <a:cubicBezTo>
                  <a:pt x="316865" y="3175"/>
                  <a:pt x="633730" y="0"/>
                  <a:pt x="899160" y="158750"/>
                </a:cubicBezTo>
                <a:cubicBezTo>
                  <a:pt x="1164590" y="317500"/>
                  <a:pt x="1378585" y="638175"/>
                  <a:pt x="1592580" y="958850"/>
                </a:cubicBezTo>
              </a:path>
            </a:pathLst>
          </a:cu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2051720" y="1855207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Person</a:t>
            </a:r>
            <a:endParaRPr lang="en-US" dirty="0">
              <a:latin typeface="+mn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616465" y="1624375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+mn-lt"/>
              </a:rPr>
              <a:t>Base_link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Simulated Tracking of </a:t>
            </a:r>
            <a:r>
              <a:rPr lang="en-US" dirty="0" err="1" smtClean="0"/>
              <a:t>Quadcopter</a:t>
            </a:r>
            <a:endParaRPr lang="en-US" dirty="0"/>
          </a:p>
        </p:txBody>
      </p:sp>
      <p:pic>
        <p:nvPicPr>
          <p:cNvPr id="16" name="lab_tracking_converted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095375" y="1166813"/>
            <a:ext cx="6953250" cy="5391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Joint Movement Prediction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Prediction of joints movement based on accumulated knowledge about their trajectories</a:t>
            </a:r>
          </a:p>
          <a:p>
            <a:r>
              <a:rPr lang="en-US" sz="2400" dirty="0" smtClean="0"/>
              <a:t>Exponentially weighted moving average on average velocities </a:t>
            </a:r>
          </a:p>
          <a:p>
            <a:r>
              <a:rPr lang="en-US" sz="2400" dirty="0" smtClean="0"/>
              <a:t>Advantageous for occluded scenarios when joints confidence is less than the threshold</a:t>
            </a:r>
          </a:p>
          <a:p>
            <a:r>
              <a:rPr lang="en-US" sz="2400" dirty="0" smtClean="0">
                <a:latin typeface="Times New Roman"/>
                <a:cs typeface="Times New Roman"/>
              </a:rPr>
              <a:t>α  </a:t>
            </a:r>
            <a:r>
              <a:rPr lang="en-US" sz="2400" dirty="0" smtClean="0">
                <a:cs typeface="Times New Roman"/>
              </a:rPr>
              <a:t>values close to zero indicate that past values will have lingering </a:t>
            </a:r>
            <a:r>
              <a:rPr lang="en-US" sz="2400" dirty="0" smtClean="0">
                <a:cs typeface="Times New Roman"/>
              </a:rPr>
              <a:t>effect </a:t>
            </a:r>
            <a:endParaRPr lang="en-US" sz="2400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979712" y="4731959"/>
          <a:ext cx="4828678" cy="706450"/>
        </p:xfrm>
        <a:graphic>
          <a:graphicData uri="http://schemas.openxmlformats.org/presentationml/2006/ole">
            <p:oleObj spid="_x0000_s26626" name="Equation" r:id="rId3" imgW="1193760" imgH="215640" progId="Equation.3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7282770" y="4870765"/>
          <a:ext cx="1360488" cy="509588"/>
        </p:xfrm>
        <a:graphic>
          <a:graphicData uri="http://schemas.openxmlformats.org/presentationml/2006/ole">
            <p:oleObj spid="_x0000_s26627" name="Equation" r:id="rId4" imgW="609480" imgH="228600" progId="Equation.3">
              <p:embed/>
            </p:oleObj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Joint Movement Prediction</a:t>
            </a:r>
            <a:endParaRPr lang="en-US" dirty="0"/>
          </a:p>
        </p:txBody>
      </p:sp>
      <p:pic>
        <p:nvPicPr>
          <p:cNvPr id="4" name="motion_prediction.mpe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79512" y="1844824"/>
            <a:ext cx="8778627" cy="4608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dirty="0" smtClean="0"/>
              <a:t>Summary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400" dirty="0" smtClean="0"/>
              <a:t>Sensor Limitations</a:t>
            </a:r>
          </a:p>
          <a:p>
            <a:pPr eaLnBrk="1" hangingPunct="1"/>
            <a:r>
              <a:rPr lang="en-US" sz="2400" dirty="0" smtClean="0"/>
              <a:t>Motion capture</a:t>
            </a:r>
          </a:p>
          <a:p>
            <a:pPr eaLnBrk="1" hangingPunct="1"/>
            <a:r>
              <a:rPr lang="en-US" sz="2400" dirty="0" smtClean="0"/>
              <a:t>Coping with background subtraction issue </a:t>
            </a:r>
          </a:p>
          <a:p>
            <a:pPr eaLnBrk="1" hangingPunct="1"/>
            <a:r>
              <a:rPr lang="en-US" sz="2400" dirty="0" smtClean="0"/>
              <a:t>Preliminary results of tracking with warped images</a:t>
            </a:r>
          </a:p>
          <a:p>
            <a:pPr eaLnBrk="1" hangingPunct="1"/>
            <a:r>
              <a:rPr lang="en-US" sz="2400" dirty="0" smtClean="0"/>
              <a:t> Simulated results of trajectory control </a:t>
            </a:r>
          </a:p>
          <a:p>
            <a:pPr eaLnBrk="1" hangingPunct="1"/>
            <a:endParaRPr lang="en-US" sz="2400" dirty="0" smtClean="0"/>
          </a:p>
          <a:p>
            <a:pPr eaLnBrk="1" hangingPunct="1">
              <a:buNone/>
            </a:pPr>
            <a:r>
              <a:rPr lang="en-US" sz="2400" dirty="0" smtClean="0"/>
              <a:t>Next steps:</a:t>
            </a:r>
          </a:p>
          <a:p>
            <a:pPr eaLnBrk="1" hangingPunct="1"/>
            <a:r>
              <a:rPr lang="en-US" sz="2400" dirty="0" smtClean="0"/>
              <a:t>Running the tracker on the </a:t>
            </a:r>
            <a:r>
              <a:rPr lang="en-US" sz="2400" dirty="0" err="1" smtClean="0"/>
              <a:t>quadrocopter</a:t>
            </a:r>
            <a:endParaRPr lang="en-US" sz="2400" dirty="0" smtClean="0"/>
          </a:p>
          <a:p>
            <a:pPr eaLnBrk="1" hangingPunct="1"/>
            <a:r>
              <a:rPr lang="en-US" sz="2400" dirty="0" smtClean="0"/>
              <a:t>Trajectory control of the </a:t>
            </a:r>
            <a:r>
              <a:rPr lang="en-US" sz="2400" dirty="0" err="1" smtClean="0"/>
              <a:t>quadrocopter</a:t>
            </a:r>
            <a:endParaRPr lang="en-US" sz="2400" dirty="0" smtClean="0"/>
          </a:p>
          <a:p>
            <a:pPr eaLnBrk="1" hangingPunct="1"/>
            <a:r>
              <a:rPr lang="en-US" sz="2400" dirty="0" smtClean="0"/>
              <a:t>Follow a person in a room </a:t>
            </a:r>
          </a:p>
        </p:txBody>
      </p:sp>
      <p:sp>
        <p:nvSpPr>
          <p:cNvPr id="4" name="Rectangle 3"/>
          <p:cNvSpPr/>
          <p:nvPr/>
        </p:nvSpPr>
        <p:spPr>
          <a:xfrm>
            <a:off x="4393106" y="2967335"/>
            <a:ext cx="35779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Arial" pitchFamily="34" charset="0"/>
              </a:rPr>
              <a:t> </a:t>
            </a:r>
            <a:endParaRPr lang="en-U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Thank you for your attention</a:t>
            </a:r>
          </a:p>
          <a:p>
            <a:r>
              <a:rPr lang="en-US" dirty="0" smtClean="0"/>
              <a:t>Ideas are welcome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External Visual Imagery </a:t>
            </a:r>
            <a:endParaRPr lang="en-US" sz="2400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880"/>
            <a:ext cx="8028384" cy="2850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57200" y="5525998"/>
            <a:ext cx="80283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+mn-lt"/>
              </a:rPr>
              <a:t>Ref</a:t>
            </a:r>
            <a:r>
              <a:rPr lang="en-US" sz="1600" dirty="0" smtClean="0">
                <a:latin typeface="+mn-lt"/>
              </a:rPr>
              <a:t>: Keita Higuchi, Graduate School </a:t>
            </a:r>
            <a:r>
              <a:rPr lang="en-US" sz="1600" dirty="0" smtClean="0">
                <a:latin typeface="+mn-lt"/>
              </a:rPr>
              <a:t>of Interdisciplinary Information Studies</a:t>
            </a:r>
            <a:endParaRPr lang="en-US" sz="1600" dirty="0" smtClean="0">
              <a:latin typeface="+mn-lt"/>
            </a:endParaRPr>
          </a:p>
          <a:p>
            <a:r>
              <a:rPr lang="en-US" sz="1600" dirty="0" smtClean="0">
                <a:latin typeface="+mn-lt"/>
              </a:rPr>
              <a:t>The University of Tokyo </a:t>
            </a:r>
          </a:p>
          <a:p>
            <a:r>
              <a:rPr lang="en-US" sz="1600" dirty="0" smtClean="0">
                <a:latin typeface="+mn-lt"/>
              </a:rPr>
              <a:t>Flying </a:t>
            </a:r>
            <a:r>
              <a:rPr lang="en-US" sz="1600" dirty="0" smtClean="0">
                <a:latin typeface="+mn-lt"/>
              </a:rPr>
              <a:t>Sports Assistant: External Visual </a:t>
            </a:r>
            <a:r>
              <a:rPr lang="en-US" sz="1600" dirty="0" smtClean="0">
                <a:latin typeface="+mn-lt"/>
              </a:rPr>
              <a:t>Imagery Representation </a:t>
            </a:r>
            <a:r>
              <a:rPr lang="en-US" sz="1600" dirty="0" smtClean="0">
                <a:latin typeface="+mn-lt"/>
              </a:rPr>
              <a:t>for Sports </a:t>
            </a:r>
            <a:r>
              <a:rPr lang="en-US" sz="1600" dirty="0" smtClean="0">
                <a:latin typeface="+mn-lt"/>
              </a:rPr>
              <a:t>Training</a:t>
            </a:r>
          </a:p>
          <a:p>
            <a:endParaRPr lang="en-US" sz="1600" dirty="0">
              <a:latin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Objective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Quadrocopter tracks and follows a person </a:t>
            </a:r>
            <a:r>
              <a:rPr lang="en-US" sz="2400" i="1" dirty="0" smtClean="0"/>
              <a:t>robustly</a:t>
            </a:r>
            <a:r>
              <a:rPr lang="en-US" sz="2400" dirty="0" smtClean="0"/>
              <a:t>  </a:t>
            </a:r>
          </a:p>
          <a:p>
            <a:r>
              <a:rPr lang="en-US" sz="2400" dirty="0" smtClean="0"/>
              <a:t>Pose control based on the orientation of the tracked person</a:t>
            </a:r>
          </a:p>
          <a:p>
            <a:r>
              <a:rPr lang="en-US" sz="2400" dirty="0" smtClean="0"/>
              <a:t>Record a video from a third-person perspective</a:t>
            </a:r>
          </a:p>
          <a:p>
            <a:r>
              <a:rPr lang="en-US" sz="2400" dirty="0" smtClean="0"/>
              <a:t>Avoid obstacles based on visual navigation</a:t>
            </a:r>
          </a:p>
          <a:p>
            <a:endParaRPr lang="en-US" sz="2400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Challenges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Existing trackers do not work well on mobile platforms</a:t>
            </a:r>
          </a:p>
          <a:p>
            <a:r>
              <a:rPr lang="en-US" sz="2400" dirty="0" smtClean="0"/>
              <a:t>Jerks in quadrocopter’s motion disturb the tracker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i="1" dirty="0" smtClean="0"/>
              <a:t>- </a:t>
            </a:r>
            <a:r>
              <a:rPr lang="en-US" sz="2400" i="1" dirty="0" smtClean="0">
                <a:solidFill>
                  <a:srgbClr val="0066CC"/>
                </a:solidFill>
              </a:rPr>
              <a:t>Modify an existing tracker to make it more robust</a:t>
            </a:r>
          </a:p>
          <a:p>
            <a:pPr>
              <a:buNone/>
            </a:pPr>
            <a:r>
              <a:rPr lang="en-US" sz="2400" i="1" dirty="0" smtClean="0">
                <a:solidFill>
                  <a:srgbClr val="0066CC"/>
                </a:solidFill>
              </a:rPr>
              <a:t>	- Use human movement prediction models if tracking is lost</a:t>
            </a:r>
          </a:p>
          <a:p>
            <a:r>
              <a:rPr lang="en-US" sz="2400" dirty="0" smtClean="0"/>
              <a:t>Not much existing literature available on person tracking with camera mounted on flying robots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 smtClean="0"/>
              <a:t>	Current (practical) limitations: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Ceiling camera tracks the checkerboard so the movement is restricted to 1mx1m area</a:t>
            </a:r>
          </a:p>
          <a:p>
            <a:pPr lvl="1"/>
            <a:r>
              <a:rPr lang="en-US" sz="2000" dirty="0" smtClean="0">
                <a:solidFill>
                  <a:srgbClr val="0066CC"/>
                </a:solidFill>
              </a:rPr>
              <a:t>Use visual odometry (from Christian)</a:t>
            </a:r>
          </a:p>
          <a:p>
            <a:pPr lvl="1"/>
            <a:r>
              <a:rPr lang="en-US" sz="2000" dirty="0" smtClean="0">
                <a:solidFill>
                  <a:srgbClr val="0066CC"/>
                </a:solidFill>
              </a:rPr>
              <a:t>Use multiple ceiling markers</a:t>
            </a:r>
          </a:p>
          <a:p>
            <a:pPr>
              <a:buFont typeface="Wingdings" pitchFamily="2" charset="2"/>
              <a:buNone/>
            </a:pP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Flow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907704" y="1938536"/>
            <a:ext cx="1584176" cy="936104"/>
          </a:xfrm>
          <a:prstGeom prst="round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220072" y="4026768"/>
            <a:ext cx="1584176" cy="936104"/>
          </a:xfrm>
          <a:prstGeom prst="round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907704" y="4026768"/>
            <a:ext cx="1584176" cy="936104"/>
          </a:xfrm>
          <a:prstGeom prst="round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220072" y="1927684"/>
            <a:ext cx="1584176" cy="936104"/>
          </a:xfrm>
          <a:prstGeom prst="round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123728" y="2032791"/>
            <a:ext cx="116730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Motion </a:t>
            </a:r>
          </a:p>
          <a:p>
            <a:pPr algn="ctr"/>
            <a:r>
              <a:rPr lang="en-US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Capture</a:t>
            </a:r>
            <a:endParaRPr lang="en-US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93237" y="2032791"/>
            <a:ext cx="145302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Trajectory</a:t>
            </a:r>
          </a:p>
          <a:p>
            <a:pPr algn="ctr"/>
            <a:r>
              <a:rPr lang="en-US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Control</a:t>
            </a:r>
            <a:endParaRPr lang="en-US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91481" y="4026768"/>
            <a:ext cx="143180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Visual </a:t>
            </a:r>
          </a:p>
          <a:p>
            <a:pPr algn="ctr"/>
            <a:r>
              <a:rPr lang="en-US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Odometry</a:t>
            </a:r>
            <a:endParaRPr lang="en-US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33883" y="4131875"/>
            <a:ext cx="119295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Position</a:t>
            </a:r>
          </a:p>
          <a:p>
            <a:pPr algn="ctr"/>
            <a:r>
              <a:rPr lang="en-US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Control</a:t>
            </a:r>
            <a:endParaRPr lang="en-US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6" name="Picture 2" descr="C:\Users\Christian Kerl\tmp\IMG_42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2414" y="5640214"/>
            <a:ext cx="1835850" cy="117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9" name="Shape 28"/>
          <p:cNvCxnSpPr>
            <a:endCxn id="6" idx="1"/>
          </p:cNvCxnSpPr>
          <p:nvPr/>
        </p:nvCxnSpPr>
        <p:spPr>
          <a:xfrm rot="5400000" flipH="1" flipV="1">
            <a:off x="1072462" y="5042030"/>
            <a:ext cx="1382452" cy="288032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hape 30"/>
          <p:cNvCxnSpPr>
            <a:endCxn id="4" idx="1"/>
          </p:cNvCxnSpPr>
          <p:nvPr/>
        </p:nvCxnSpPr>
        <p:spPr>
          <a:xfrm rot="5400000" flipH="1" flipV="1">
            <a:off x="28346" y="3997914"/>
            <a:ext cx="3470684" cy="288032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1" idx="0"/>
            <a:endCxn id="9" idx="2"/>
          </p:cNvCxnSpPr>
          <p:nvPr/>
        </p:nvCxnSpPr>
        <p:spPr>
          <a:xfrm flipV="1">
            <a:off x="2707382" y="2863788"/>
            <a:ext cx="0" cy="11629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6" idx="3"/>
            <a:endCxn id="5" idx="1"/>
          </p:cNvCxnSpPr>
          <p:nvPr/>
        </p:nvCxnSpPr>
        <p:spPr>
          <a:xfrm>
            <a:off x="3491880" y="4494820"/>
            <a:ext cx="172819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9305" y="1927684"/>
            <a:ext cx="1878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RGBD-Images</a:t>
            </a:r>
            <a:endParaRPr lang="en-US" dirty="0">
              <a:latin typeface="+mn-lt"/>
            </a:endParaRPr>
          </a:p>
        </p:txBody>
      </p:sp>
      <p:cxnSp>
        <p:nvCxnSpPr>
          <p:cNvPr id="44" name="Straight Arrow Connector 43"/>
          <p:cNvCxnSpPr>
            <a:stCxn id="4" idx="3"/>
          </p:cNvCxnSpPr>
          <p:nvPr/>
        </p:nvCxnSpPr>
        <p:spPr>
          <a:xfrm>
            <a:off x="3491880" y="2406588"/>
            <a:ext cx="172819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endCxn id="5" idx="3"/>
          </p:cNvCxnSpPr>
          <p:nvPr/>
        </p:nvCxnSpPr>
        <p:spPr>
          <a:xfrm flipH="1">
            <a:off x="6804248" y="4494820"/>
            <a:ext cx="72008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948264" y="1800870"/>
            <a:ext cx="1505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Waypoints</a:t>
            </a:r>
            <a:endParaRPr lang="en-US" dirty="0">
              <a:latin typeface="+mn-lt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>
            <a:off x="7524328" y="2406588"/>
            <a:ext cx="0" cy="20882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56" descr="asus-xtion-pro-live.jpg"/>
          <p:cNvPicPr>
            <a:picLocks noChangeAspect="1"/>
          </p:cNvPicPr>
          <p:nvPr/>
        </p:nvPicPr>
        <p:blipFill>
          <a:blip r:embed="rId4" cstate="print"/>
          <a:srcRect t="30600" b="29081"/>
          <a:stretch>
            <a:fillRect/>
          </a:stretch>
        </p:blipFill>
        <p:spPr>
          <a:xfrm>
            <a:off x="757789" y="5877272"/>
            <a:ext cx="1893598" cy="763488"/>
          </a:xfrm>
          <a:prstGeom prst="rect">
            <a:avLst/>
          </a:prstGeom>
        </p:spPr>
      </p:pic>
      <p:cxnSp>
        <p:nvCxnSpPr>
          <p:cNvPr id="61" name="Straight Arrow Connector 60"/>
          <p:cNvCxnSpPr>
            <a:stCxn id="12" idx="2"/>
            <a:endCxn id="26" idx="0"/>
          </p:cNvCxnSpPr>
          <p:nvPr/>
        </p:nvCxnSpPr>
        <p:spPr>
          <a:xfrm flipH="1">
            <a:off x="6030339" y="4962872"/>
            <a:ext cx="22" cy="67734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7" idx="3"/>
          </p:cNvCxnSpPr>
          <p:nvPr/>
        </p:nvCxnSpPr>
        <p:spPr>
          <a:xfrm>
            <a:off x="6804248" y="2395736"/>
            <a:ext cx="720080" cy="1085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Asus Xtion Sensor Limitations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632076" y="6114372"/>
            <a:ext cx="540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175108" y="6149867"/>
            <a:ext cx="808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0.8m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7032676" y="5732628"/>
            <a:ext cx="0" cy="3817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628558" y="6149867"/>
            <a:ext cx="808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3.5m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579226" y="5732628"/>
            <a:ext cx="4453450" cy="38174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7032676" y="6114372"/>
            <a:ext cx="9361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632076" y="5732628"/>
            <a:ext cx="947150" cy="38174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032676" y="5732628"/>
            <a:ext cx="936104" cy="38174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95715" y="1524942"/>
            <a:ext cx="4547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Asus Specifications       58</a:t>
            </a:r>
            <a:r>
              <a:rPr lang="en-US" dirty="0" smtClean="0">
                <a:latin typeface="+mn-lt"/>
                <a:cs typeface="Times New Roman"/>
              </a:rPr>
              <a:t>°</a:t>
            </a:r>
            <a:r>
              <a:rPr lang="en-US" dirty="0" smtClean="0">
                <a:latin typeface="+mn-lt"/>
              </a:rPr>
              <a:t> H, 45</a:t>
            </a:r>
            <a:r>
              <a:rPr lang="en-US" dirty="0" smtClean="0">
                <a:latin typeface="+mn-lt"/>
                <a:cs typeface="Times New Roman"/>
              </a:rPr>
              <a:t>°</a:t>
            </a:r>
            <a:r>
              <a:rPr lang="en-US" dirty="0" smtClean="0">
                <a:latin typeface="+mn-lt"/>
              </a:rPr>
              <a:t> V</a:t>
            </a:r>
            <a:endParaRPr lang="en-US" dirty="0">
              <a:latin typeface="+mn-lt"/>
            </a:endParaRPr>
          </a:p>
        </p:txBody>
      </p:sp>
      <p:pic>
        <p:nvPicPr>
          <p:cNvPr id="20" name="Picture 19" descr="asus-xtion-pro-live.jpg"/>
          <p:cNvPicPr>
            <a:picLocks noChangeAspect="1"/>
          </p:cNvPicPr>
          <p:nvPr/>
        </p:nvPicPr>
        <p:blipFill>
          <a:blip r:embed="rId4" cstate="print"/>
          <a:srcRect t="30600" b="29081"/>
          <a:stretch>
            <a:fillRect/>
          </a:stretch>
        </p:blipFill>
        <p:spPr>
          <a:xfrm>
            <a:off x="411683" y="3976038"/>
            <a:ext cx="1893598" cy="763488"/>
          </a:xfrm>
          <a:prstGeom prst="rect">
            <a:avLst/>
          </a:prstGeom>
        </p:spPr>
      </p:pic>
      <p:cxnSp>
        <p:nvCxnSpPr>
          <p:cNvPr id="22" name="Straight Connector 21"/>
          <p:cNvCxnSpPr>
            <a:stCxn id="20" idx="3"/>
          </p:cNvCxnSpPr>
          <p:nvPr/>
        </p:nvCxnSpPr>
        <p:spPr>
          <a:xfrm flipV="1">
            <a:off x="2305281" y="2494504"/>
            <a:ext cx="4659130" cy="18632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rc 26"/>
          <p:cNvSpPr/>
          <p:nvPr/>
        </p:nvSpPr>
        <p:spPr>
          <a:xfrm>
            <a:off x="1848081" y="3825126"/>
            <a:ext cx="914400" cy="914400"/>
          </a:xfrm>
          <a:prstGeom prst="arc">
            <a:avLst>
              <a:gd name="adj1" fmla="val 19859968"/>
              <a:gd name="adj2" fmla="val 221326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508027" y="3976038"/>
            <a:ext cx="692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45</a:t>
            </a:r>
            <a:r>
              <a:rPr lang="en-US" dirty="0" smtClean="0">
                <a:latin typeface="Times New Roman"/>
                <a:cs typeface="Times New Roman"/>
              </a:rPr>
              <a:t>°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6964411" y="2494504"/>
            <a:ext cx="0" cy="32622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368528" y="4206870"/>
            <a:ext cx="962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2.89m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200845" y="5106462"/>
            <a:ext cx="808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3.5m</a:t>
            </a:r>
            <a:endParaRPr lang="en-US" dirty="0"/>
          </a:p>
        </p:txBody>
      </p:sp>
      <p:pic>
        <p:nvPicPr>
          <p:cNvPr id="35" name="Content Placeholder 5" descr="segmentatino.pn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rcRect l="31779" t="9458" r="36442"/>
          <a:stretch>
            <a:fillRect/>
          </a:stretch>
        </p:blipFill>
        <p:spPr>
          <a:xfrm>
            <a:off x="5324374" y="3340538"/>
            <a:ext cx="1018368" cy="1930425"/>
          </a:xfrm>
        </p:spPr>
      </p:pic>
      <p:sp>
        <p:nvSpPr>
          <p:cNvPr id="36" name="TextBox 35"/>
          <p:cNvSpPr txBox="1"/>
          <p:nvPr/>
        </p:nvSpPr>
        <p:spPr>
          <a:xfrm>
            <a:off x="6316339" y="3479895"/>
            <a:ext cx="808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1.8m</a:t>
            </a:r>
            <a:endParaRPr lang="en-US" dirty="0"/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/>
        </p:nvGraphicFramePr>
        <p:xfrm>
          <a:off x="581026" y="1986607"/>
          <a:ext cx="3208337" cy="338137"/>
        </p:xfrm>
        <a:graphic>
          <a:graphicData uri="http://schemas.openxmlformats.org/presentationml/2006/ole">
            <p:oleObj spid="_x0000_s1026" name="Equation" r:id="rId6" imgW="1930320" imgH="203040" progId="Equation.3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519113" y="2477041"/>
          <a:ext cx="3270250" cy="355600"/>
        </p:xfrm>
        <a:graphic>
          <a:graphicData uri="http://schemas.openxmlformats.org/presentationml/2006/ole">
            <p:oleObj spid="_x0000_s1027" name="Equation" r:id="rId7" imgW="1866600" imgH="203040" progId="Equation.3">
              <p:embed/>
            </p:oleObj>
          </a:graphicData>
        </a:graphic>
      </p:graphicFrame>
      <p:cxnSp>
        <p:nvCxnSpPr>
          <p:cNvPr id="40" name="Straight Connector 39"/>
          <p:cNvCxnSpPr>
            <a:stCxn id="20" idx="3"/>
          </p:cNvCxnSpPr>
          <p:nvPr/>
        </p:nvCxnSpPr>
        <p:spPr>
          <a:xfrm>
            <a:off x="2305281" y="4357782"/>
            <a:ext cx="4659130" cy="13989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7032676" y="5756767"/>
            <a:ext cx="40411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7124574" y="2494504"/>
            <a:ext cx="0" cy="3238124"/>
          </a:xfrm>
          <a:prstGeom prst="straightConnector1">
            <a:avLst/>
          </a:prstGeom>
          <a:ln w="2222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2305281" y="5568127"/>
            <a:ext cx="4659130" cy="0"/>
          </a:xfrm>
          <a:prstGeom prst="straightConnector1">
            <a:avLst/>
          </a:prstGeom>
          <a:ln w="2222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smtClean="0"/>
              <a:t>Hardware – Asctec Pelican</a:t>
            </a:r>
            <a:endParaRPr lang="en-US" smtClean="0"/>
          </a:p>
        </p:txBody>
      </p:sp>
      <p:pic>
        <p:nvPicPr>
          <p:cNvPr id="7171" name="Picture 2" descr="C:\Users\Christian Kerl\tmp\IMG_42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30600" y="1600200"/>
            <a:ext cx="7082799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FSCHWEIG@LDKDIIUS5EWXY5MJ" val="304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25118</TotalTime>
  <Words>490</Words>
  <Application>Microsoft Office PowerPoint</Application>
  <PresentationFormat>On-screen Show (4:3)</PresentationFormat>
  <Paragraphs>168</Paragraphs>
  <Slides>26</Slides>
  <Notes>7</Notes>
  <HiddenSlides>0</HiddenSlides>
  <MMClips>10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Wingdings</vt:lpstr>
      <vt:lpstr>Times New Roman</vt:lpstr>
      <vt:lpstr>Office Theme</vt:lpstr>
      <vt:lpstr>Equation</vt:lpstr>
      <vt:lpstr>Microsoft Equation 3.0</vt:lpstr>
      <vt:lpstr>Robust Person Following  Using a Quadcopter</vt:lpstr>
      <vt:lpstr>Motivation</vt:lpstr>
      <vt:lpstr>Motivation </vt:lpstr>
      <vt:lpstr>Objective</vt:lpstr>
      <vt:lpstr>Challenges</vt:lpstr>
      <vt:lpstr> Current (practical) limitations:</vt:lpstr>
      <vt:lpstr>Work Flow</vt:lpstr>
      <vt:lpstr>Asus Xtion Sensor Limitations</vt:lpstr>
      <vt:lpstr>Hardware – Asctec Pelican</vt:lpstr>
      <vt:lpstr>Coordinate frames</vt:lpstr>
      <vt:lpstr>Motion Capture</vt:lpstr>
      <vt:lpstr>Other Trackers</vt:lpstr>
      <vt:lpstr>OpenNI User Segmentation </vt:lpstr>
      <vt:lpstr>ROS OpenNI Tracker – Transforms Superimposed</vt:lpstr>
      <vt:lpstr>Handling background subtraction</vt:lpstr>
      <vt:lpstr>Slide 16</vt:lpstr>
      <vt:lpstr>Forward Image Warping </vt:lpstr>
      <vt:lpstr>Preliminary Tracking Results</vt:lpstr>
      <vt:lpstr>Performance Analysis</vt:lpstr>
      <vt:lpstr>Visualization in RVIZ</vt:lpstr>
      <vt:lpstr>Trajectory Control</vt:lpstr>
      <vt:lpstr>Simulated Tracking of Quadcopter</vt:lpstr>
      <vt:lpstr>Joint Movement Prediction</vt:lpstr>
      <vt:lpstr>Joint Movement Prediction</vt:lpstr>
      <vt:lpstr>Summary</vt:lpstr>
      <vt:lpstr>Discussion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Ali El Essaili</dc:creator>
  <cp:lastModifiedBy>Naseer</cp:lastModifiedBy>
  <cp:revision>825</cp:revision>
  <cp:lastPrinted>2001-10-04T11:15:19Z</cp:lastPrinted>
  <dcterms:created xsi:type="dcterms:W3CDTF">2011-10-21T08:52:52Z</dcterms:created>
  <dcterms:modified xsi:type="dcterms:W3CDTF">2012-07-24T11:46:38Z</dcterms:modified>
</cp:coreProperties>
</file>