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6034" r:id="rId2"/>
    <p:sldMasterId id="2147486022" r:id="rId3"/>
    <p:sldMasterId id="2147486046" r:id="rId4"/>
    <p:sldMasterId id="2147486058" r:id="rId5"/>
  </p:sldMasterIdLst>
  <p:notesMasterIdLst>
    <p:notesMasterId r:id="rId28"/>
  </p:notesMasterIdLst>
  <p:sldIdLst>
    <p:sldId id="256" r:id="rId6"/>
    <p:sldId id="291" r:id="rId7"/>
    <p:sldId id="303" r:id="rId8"/>
    <p:sldId id="320" r:id="rId9"/>
    <p:sldId id="321" r:id="rId10"/>
    <p:sldId id="325" r:id="rId11"/>
    <p:sldId id="323" r:id="rId12"/>
    <p:sldId id="297" r:id="rId13"/>
    <p:sldId id="289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</p:sldIdLst>
  <p:sldSz cx="9144000" cy="6858000" type="screen4x3"/>
  <p:notesSz cx="7096125" cy="9601200"/>
  <p:custDataLst>
    <p:tags r:id="rId2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45F5"/>
    <a:srgbClr val="C7E4E7"/>
    <a:srgbClr val="DAEDEF"/>
    <a:srgbClr val="FFFFA3"/>
    <a:srgbClr val="FFFFCC"/>
    <a:srgbClr val="90AEC2"/>
    <a:srgbClr val="C1E0FF"/>
    <a:srgbClr val="68886C"/>
    <a:srgbClr val="9AC2A1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411" autoAdjust="0"/>
  </p:normalViewPr>
  <p:slideViewPr>
    <p:cSldViewPr>
      <p:cViewPr>
        <p:scale>
          <a:sx n="120" d="100"/>
          <a:sy n="120" d="100"/>
        </p:scale>
        <p:origin x="-1380" y="-96"/>
      </p:cViewPr>
      <p:guideLst>
        <p:guide orient="horz" pos="2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481013"/>
          </a:xfrm>
          <a:prstGeom prst="rect">
            <a:avLst/>
          </a:prstGeom>
        </p:spPr>
        <p:txBody>
          <a:bodyPr vert="horz" lIns="91471" tIns="45736" rIns="91471" bIns="45736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9550" y="0"/>
            <a:ext cx="3074988" cy="481013"/>
          </a:xfrm>
          <a:prstGeom prst="rect">
            <a:avLst/>
          </a:prstGeom>
        </p:spPr>
        <p:txBody>
          <a:bodyPr vert="horz" lIns="91471" tIns="45736" rIns="91471" bIns="45736" rtlCol="0"/>
          <a:lstStyle>
            <a:lvl1pPr algn="r">
              <a:defRPr sz="1200"/>
            </a:lvl1pPr>
          </a:lstStyle>
          <a:p>
            <a:pPr>
              <a:defRPr/>
            </a:pPr>
            <a:fld id="{FF8C37DF-D803-4FCC-B257-248A55AA5C7F}" type="datetimeFigureOut">
              <a:rPr lang="de-DE"/>
              <a:pPr>
                <a:defRPr/>
              </a:pPr>
              <a:t>24.05.2012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1" tIns="45736" rIns="91471" bIns="45736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560888"/>
            <a:ext cx="5673725" cy="4321175"/>
          </a:xfrm>
          <a:prstGeom prst="rect">
            <a:avLst/>
          </a:prstGeom>
        </p:spPr>
        <p:txBody>
          <a:bodyPr vert="horz" lIns="91471" tIns="45736" rIns="91471" bIns="457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074988" cy="481013"/>
          </a:xfrm>
          <a:prstGeom prst="rect">
            <a:avLst/>
          </a:prstGeom>
        </p:spPr>
        <p:txBody>
          <a:bodyPr vert="horz" lIns="91471" tIns="45736" rIns="91471" bIns="457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9550" y="9118600"/>
            <a:ext cx="3074988" cy="481013"/>
          </a:xfrm>
          <a:prstGeom prst="rect">
            <a:avLst/>
          </a:prstGeom>
        </p:spPr>
        <p:txBody>
          <a:bodyPr vert="horz" lIns="91471" tIns="45736" rIns="91471" bIns="45736" rtlCol="0" anchor="b"/>
          <a:lstStyle>
            <a:lvl1pPr algn="r">
              <a:defRPr sz="1200"/>
            </a:lvl1pPr>
          </a:lstStyle>
          <a:p>
            <a:pPr>
              <a:defRPr/>
            </a:pPr>
            <a:fld id="{AC65235A-7CDA-42FD-AF8B-6CE12D530C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83861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single view reconstruction</a:t>
            </a:r>
          </a:p>
          <a:p>
            <a:pPr>
              <a:buFontTx/>
              <a:buChar char="-"/>
            </a:pPr>
            <a:r>
              <a:rPr lang="de-DE" smtClean="0"/>
              <a:t> easy task for humans</a:t>
            </a:r>
          </a:p>
          <a:p>
            <a:pPr>
              <a:buFontTx/>
              <a:buChar char="-"/>
            </a:pPr>
            <a:r>
              <a:rPr lang="de-DE" smtClean="0"/>
              <a:t> one of the simplest ways to deal with ill-posedness -&gt; user interaction</a:t>
            </a:r>
          </a:p>
          <a:p>
            <a:pPr>
              <a:buFontTx/>
              <a:buChar char="-"/>
            </a:pPr>
            <a:r>
              <a:rPr lang="de-DE" smtClean="0"/>
              <a:t> minimize user interaction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0E51CC-078F-4190-8833-850DA838AB5A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EAFF0-0F55-4BB4-B461-7A137407C3D8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volume constraint leads to natural volume inflation without heuristics, e.g. distance transform, balloon forces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2D1510-1DEB-4E93-BFB2-E8ACAD6524FC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>
                <a:solidFill>
                  <a:schemeClr val="bg1">
                    <a:lumMod val="85000"/>
                  </a:schemeClr>
                </a:solidFill>
              </a:rPr>
              <a:t>planar: use of vanashing points &amp; lines, orthogonality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curved: 1.energy minimization 2. heightmaps 3.,4.curved objects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generally: a lot of user input (except [6]), topology problem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mtClean="0"/>
          </a:p>
          <a:p>
            <a:pPr>
              <a:defRPr/>
            </a:pPr>
            <a:r>
              <a:rPr lang="de-DE" smtClean="0"/>
              <a:t>Focus: </a:t>
            </a:r>
          </a:p>
          <a:p>
            <a:pPr>
              <a:buFontTx/>
              <a:buChar char="-"/>
              <a:defRPr/>
            </a:pPr>
            <a:r>
              <a:rPr lang="en-US" smtClean="0"/>
              <a:t> real world images</a:t>
            </a:r>
          </a:p>
          <a:p>
            <a:pPr>
              <a:buFontTx/>
              <a:buChar char="-"/>
              <a:defRPr/>
            </a:pPr>
            <a:r>
              <a:rPr lang="en-US" smtClean="0"/>
              <a:t> curved objects</a:t>
            </a:r>
          </a:p>
          <a:p>
            <a:pPr>
              <a:buFontTx/>
              <a:buChar char="-"/>
              <a:defRPr/>
            </a:pPr>
            <a:r>
              <a:rPr lang="en-US" smtClean="0"/>
              <a:t> arbitrary topology</a:t>
            </a:r>
          </a:p>
          <a:p>
            <a:pPr>
              <a:buFontTx/>
              <a:buChar char="-"/>
              <a:defRPr/>
            </a:pPr>
            <a:r>
              <a:rPr lang="en-US" smtClean="0"/>
              <a:t> simple and intuitive editing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A52858-D659-4EA7-A020-34DD25790873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Non-parametric: numerical stability, complicated remeshing</a:t>
            </a:r>
          </a:p>
          <a:p>
            <a:r>
              <a:rPr lang="de-DE" smtClean="0"/>
              <a:t>Inflation technique: all previous works explicitly define depth values or have inflation heuristics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9C37C1-61CF-4DBB-BCD0-DDB2679CBD12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" Target="../slides/slid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" Target="../slides/slid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62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08925" y="40798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Results</a:t>
            </a:r>
          </a:p>
        </p:txBody>
      </p:sp>
      <p:sp>
        <p:nvSpPr>
          <p:cNvPr id="5159" name="Rectangle 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07338" y="1588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C1E0FF"/>
                </a:solidFill>
                <a:latin typeface="Verdana" pitchFamily="34" charset="0"/>
                <a:cs typeface="+mn-cs"/>
              </a:rPr>
              <a:t>Introduction</a:t>
            </a:r>
          </a:p>
        </p:txBody>
      </p:sp>
      <p:sp>
        <p:nvSpPr>
          <p:cNvPr id="5160" name="Rectangle 4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07338" y="138113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Variational </a:t>
            </a: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Model</a:t>
            </a:r>
          </a:p>
        </p:txBody>
      </p:sp>
      <p:sp>
        <p:nvSpPr>
          <p:cNvPr id="5161" name="Rectangl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10513" y="280988"/>
            <a:ext cx="1231900" cy="12382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Optimization</a:t>
            </a:r>
            <a:endParaRPr lang="de-DE" sz="900">
              <a:solidFill>
                <a:srgbClr val="90AEC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07338" y="54133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Summary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886700" y="620713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886700" y="482600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877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Verdana" pitchFamily="34" charset="0"/>
              </a:rPr>
              <a:t>Töppe, Oswald, Cremers, Rother: </a:t>
            </a:r>
            <a:r>
              <a:rPr lang="en-US" sz="900" i="1">
                <a:solidFill>
                  <a:schemeClr val="bg1"/>
                </a:solidFill>
                <a:latin typeface="Verdana" pitchFamily="34" charset="0"/>
              </a:rPr>
              <a:t>Image-based 3D Modeling via Cheeger Sets</a:t>
            </a:r>
            <a:endParaRPr lang="de-DE" sz="900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86700" y="6637338"/>
            <a:ext cx="385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40C75A-8E6B-46ED-9CC1-90DA9F38126B}" type="slidenum">
              <a:rPr lang="de-DE" sz="900">
                <a:solidFill>
                  <a:schemeClr val="bg1"/>
                </a:solidFill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de-DE" sz="90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7886700" y="88900"/>
            <a:ext cx="76200" cy="0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7886700" y="2286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7886700" y="365125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7886700" y="50165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886700" y="363538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886700" y="220663"/>
            <a:ext cx="0" cy="141287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886700" y="82550"/>
            <a:ext cx="0" cy="141288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886700" y="0"/>
            <a:ext cx="0" cy="87313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072" name="Picture 25" descr="D:\Study\PhD\Presentations\logo_data\auge_blau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745538" y="6630988"/>
            <a:ext cx="3984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D:\Study\PhD\Presentations\logo_data\tumlogo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18500" y="6637338"/>
            <a:ext cx="414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11" r:id="rId2"/>
    <p:sldLayoutId id="2147486012" r:id="rId3"/>
    <p:sldLayoutId id="2147486013" r:id="rId4"/>
    <p:sldLayoutId id="2147486014" r:id="rId5"/>
    <p:sldLayoutId id="2147486015" r:id="rId6"/>
    <p:sldLayoutId id="2147486016" r:id="rId7"/>
    <p:sldLayoutId id="2147486017" r:id="rId8"/>
    <p:sldLayoutId id="2147486018" r:id="rId9"/>
    <p:sldLayoutId id="2147486019" r:id="rId10"/>
    <p:sldLayoutId id="214748602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62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08925" y="40798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Results</a:t>
            </a:r>
          </a:p>
        </p:txBody>
      </p:sp>
      <p:sp>
        <p:nvSpPr>
          <p:cNvPr id="5159" name="Rectangle 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07338" y="1588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Introduction</a:t>
            </a:r>
          </a:p>
        </p:txBody>
      </p:sp>
      <p:sp>
        <p:nvSpPr>
          <p:cNvPr id="5160" name="Rectangle 4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07338" y="138113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C1E0FF"/>
                </a:solidFill>
                <a:latin typeface="Verdana" pitchFamily="34" charset="0"/>
                <a:cs typeface="+mn-cs"/>
              </a:rPr>
              <a:t>Variational </a:t>
            </a:r>
            <a:r>
              <a:rPr lang="de-DE" sz="900">
                <a:solidFill>
                  <a:srgbClr val="C1E0FF"/>
                </a:solidFill>
                <a:latin typeface="Verdana" pitchFamily="34" charset="0"/>
                <a:cs typeface="+mn-cs"/>
              </a:rPr>
              <a:t>Model</a:t>
            </a:r>
          </a:p>
        </p:txBody>
      </p:sp>
      <p:sp>
        <p:nvSpPr>
          <p:cNvPr id="5161" name="Rectangl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10513" y="280988"/>
            <a:ext cx="1231900" cy="12382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Optimization</a:t>
            </a:r>
            <a:endParaRPr lang="de-DE" sz="900">
              <a:solidFill>
                <a:srgbClr val="90AEC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07338" y="54133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Summary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886700" y="620713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886700" y="482600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877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Verdana" pitchFamily="34" charset="0"/>
              </a:rPr>
              <a:t>Töppe, Oswald, Cremers, Rother: </a:t>
            </a:r>
            <a:r>
              <a:rPr lang="en-US" sz="900" i="1">
                <a:solidFill>
                  <a:schemeClr val="bg1"/>
                </a:solidFill>
                <a:latin typeface="Verdana" pitchFamily="34" charset="0"/>
              </a:rPr>
              <a:t>Image-based 3D Modeling via Cheeger Sets</a:t>
            </a:r>
            <a:endParaRPr lang="de-DE" sz="900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86700" y="6637338"/>
            <a:ext cx="385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40C75A-8E6B-46ED-9CC1-90DA9F38126B}" type="slidenum">
              <a:rPr lang="de-DE" sz="900">
                <a:solidFill>
                  <a:schemeClr val="bg1"/>
                </a:solidFill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de-DE" sz="90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7886700" y="889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7886700" y="228600"/>
            <a:ext cx="76200" cy="0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7886700" y="365125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7886700" y="50165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886700" y="363538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886700" y="220663"/>
            <a:ext cx="0" cy="141287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886700" y="82550"/>
            <a:ext cx="0" cy="141288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886700" y="0"/>
            <a:ext cx="0" cy="87313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072" name="Picture 25" descr="D:\Study\PhD\Presentations\logo_data\auge_blau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745538" y="6630988"/>
            <a:ext cx="3984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D:\Study\PhD\Presentations\logo_data\tumlogo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18500" y="6637338"/>
            <a:ext cx="414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5" r:id="rId1"/>
    <p:sldLayoutId id="2147486036" r:id="rId2"/>
    <p:sldLayoutId id="2147486037" r:id="rId3"/>
    <p:sldLayoutId id="2147486038" r:id="rId4"/>
    <p:sldLayoutId id="2147486039" r:id="rId5"/>
    <p:sldLayoutId id="2147486040" r:id="rId6"/>
    <p:sldLayoutId id="2147486041" r:id="rId7"/>
    <p:sldLayoutId id="2147486042" r:id="rId8"/>
    <p:sldLayoutId id="2147486043" r:id="rId9"/>
    <p:sldLayoutId id="2147486044" r:id="rId10"/>
    <p:sldLayoutId id="21474860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62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08925" y="40798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Results</a:t>
            </a:r>
          </a:p>
        </p:txBody>
      </p:sp>
      <p:sp>
        <p:nvSpPr>
          <p:cNvPr id="5159" name="Rectangle 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07338" y="1588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Introduction</a:t>
            </a:r>
          </a:p>
        </p:txBody>
      </p:sp>
      <p:sp>
        <p:nvSpPr>
          <p:cNvPr id="5160" name="Rectangle 4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07338" y="138113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Variational </a:t>
            </a: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Model</a:t>
            </a:r>
          </a:p>
        </p:txBody>
      </p:sp>
      <p:sp>
        <p:nvSpPr>
          <p:cNvPr id="5161" name="Rectangl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10513" y="280988"/>
            <a:ext cx="1231900" cy="12382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C1E0FF"/>
                </a:solidFill>
                <a:latin typeface="Verdana" pitchFamily="34" charset="0"/>
                <a:cs typeface="+mn-cs"/>
              </a:rPr>
              <a:t>Optimization</a:t>
            </a:r>
            <a:endParaRPr lang="de-DE" sz="900">
              <a:solidFill>
                <a:srgbClr val="C1E0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07338" y="54133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Summary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886700" y="620713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886700" y="482600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877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Verdana" pitchFamily="34" charset="0"/>
              </a:rPr>
              <a:t>Töppe, Oswald, Cremers, Rother: </a:t>
            </a:r>
            <a:r>
              <a:rPr lang="en-US" sz="900" i="1">
                <a:solidFill>
                  <a:schemeClr val="bg1"/>
                </a:solidFill>
                <a:latin typeface="Verdana" pitchFamily="34" charset="0"/>
              </a:rPr>
              <a:t>Image-based 3D Modeling via Cheeger Sets</a:t>
            </a:r>
            <a:endParaRPr lang="de-DE" sz="900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86700" y="6637338"/>
            <a:ext cx="385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40C75A-8E6B-46ED-9CC1-90DA9F38126B}" type="slidenum">
              <a:rPr lang="de-DE" sz="900">
                <a:solidFill>
                  <a:schemeClr val="bg1"/>
                </a:solidFill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de-DE" sz="90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7886700" y="889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7886700" y="2286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7886700" y="365125"/>
            <a:ext cx="76200" cy="0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7886700" y="50165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886700" y="363538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886700" y="220663"/>
            <a:ext cx="0" cy="141287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886700" y="82550"/>
            <a:ext cx="0" cy="141288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886700" y="0"/>
            <a:ext cx="0" cy="87313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072" name="Picture 25" descr="D:\Study\PhD\Presentations\logo_data\auge_blau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745538" y="6630988"/>
            <a:ext cx="3984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D:\Study\PhD\Presentations\logo_data\tumlogo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18500" y="6637338"/>
            <a:ext cx="414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3" r:id="rId1"/>
    <p:sldLayoutId id="2147486024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62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08925" y="40798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C1E0FF"/>
                </a:solidFill>
                <a:latin typeface="Verdana" pitchFamily="34" charset="0"/>
                <a:cs typeface="+mn-cs"/>
              </a:rPr>
              <a:t>Results</a:t>
            </a:r>
          </a:p>
        </p:txBody>
      </p:sp>
      <p:sp>
        <p:nvSpPr>
          <p:cNvPr id="5159" name="Rectangle 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07338" y="1588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Introduction</a:t>
            </a:r>
          </a:p>
        </p:txBody>
      </p:sp>
      <p:sp>
        <p:nvSpPr>
          <p:cNvPr id="5160" name="Rectangle 4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07338" y="138113"/>
            <a:ext cx="1231900" cy="14605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Variational </a:t>
            </a: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Model</a:t>
            </a:r>
          </a:p>
        </p:txBody>
      </p:sp>
      <p:sp>
        <p:nvSpPr>
          <p:cNvPr id="5161" name="Rectangl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10513" y="280988"/>
            <a:ext cx="1231900" cy="12382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 smtClean="0">
                <a:solidFill>
                  <a:srgbClr val="90AEC2"/>
                </a:solidFill>
                <a:latin typeface="Verdana" pitchFamily="34" charset="0"/>
                <a:cs typeface="+mn-cs"/>
              </a:rPr>
              <a:t>Optimization</a:t>
            </a:r>
            <a:endParaRPr lang="de-DE" sz="900">
              <a:solidFill>
                <a:srgbClr val="90AEC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07338" y="541338"/>
            <a:ext cx="1231900" cy="139700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900">
                <a:solidFill>
                  <a:srgbClr val="90AEC2"/>
                </a:solidFill>
                <a:latin typeface="Verdana" pitchFamily="34" charset="0"/>
                <a:cs typeface="+mn-cs"/>
              </a:rPr>
              <a:t>Summary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886700" y="620713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886700" y="482600"/>
            <a:ext cx="0" cy="136525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877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Verdana" pitchFamily="34" charset="0"/>
              </a:rPr>
              <a:t>Töppe, Oswald, Cremers, Rother: </a:t>
            </a:r>
            <a:r>
              <a:rPr lang="en-US" sz="900" i="1">
                <a:solidFill>
                  <a:schemeClr val="bg1"/>
                </a:solidFill>
                <a:latin typeface="Verdana" pitchFamily="34" charset="0"/>
              </a:rPr>
              <a:t>Image-based 3D Modeling via Cheeger Sets</a:t>
            </a:r>
            <a:endParaRPr lang="de-DE" sz="900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86700" y="6637338"/>
            <a:ext cx="385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40C75A-8E6B-46ED-9CC1-90DA9F38126B}" type="slidenum">
              <a:rPr lang="de-DE" sz="900">
                <a:solidFill>
                  <a:schemeClr val="bg1"/>
                </a:solidFill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de-DE" sz="90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7886700" y="889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7886700" y="228600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7886700" y="365125"/>
            <a:ext cx="76200" cy="0"/>
          </a:xfrm>
          <a:prstGeom prst="line">
            <a:avLst/>
          </a:prstGeom>
          <a:noFill/>
          <a:ln w="9525">
            <a:solidFill>
              <a:srgbClr val="90AEC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7886700" y="501650"/>
            <a:ext cx="76200" cy="0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886700" y="363538"/>
            <a:ext cx="0" cy="136525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886700" y="220663"/>
            <a:ext cx="0" cy="141287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886700" y="82550"/>
            <a:ext cx="0" cy="141288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886700" y="0"/>
            <a:ext cx="0" cy="87313"/>
          </a:xfrm>
          <a:prstGeom prst="line">
            <a:avLst/>
          </a:prstGeom>
          <a:noFill/>
          <a:ln w="9525">
            <a:solidFill>
              <a:srgbClr val="C1E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072" name="Picture 25" descr="D:\Study\PhD\Presentations\logo_data\auge_blau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745538" y="6630988"/>
            <a:ext cx="3984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D:\Study\PhD\Presentations\logo_data\tumlogo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18500" y="6637338"/>
            <a:ext cx="414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22313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6630988"/>
            <a:ext cx="9144000" cy="231775"/>
          </a:xfrm>
          <a:prstGeom prst="rect">
            <a:avLst/>
          </a:prstGeom>
          <a:solidFill>
            <a:srgbClr val="008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0" y="64801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4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877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 dirty="0">
                <a:solidFill>
                  <a:schemeClr val="bg1"/>
                </a:solidFill>
                <a:latin typeface="Verdana" pitchFamily="34" charset="0"/>
              </a:rPr>
              <a:t>Töppe</a:t>
            </a:r>
            <a:r>
              <a:rPr lang="de-DE" sz="900" dirty="0" smtClean="0">
                <a:solidFill>
                  <a:schemeClr val="bg1"/>
                </a:solidFill>
                <a:latin typeface="Verdana" pitchFamily="34" charset="0"/>
              </a:rPr>
              <a:t>,</a:t>
            </a:r>
            <a:r>
              <a:rPr lang="de-DE" sz="900" baseline="0" dirty="0" smtClean="0">
                <a:solidFill>
                  <a:schemeClr val="bg1"/>
                </a:solidFill>
                <a:latin typeface="Verdana" pitchFamily="34" charset="0"/>
              </a:rPr>
              <a:t> Nieuwenhuis</a:t>
            </a:r>
            <a:r>
              <a:rPr lang="de-DE" sz="900" dirty="0" smtClean="0">
                <a:solidFill>
                  <a:schemeClr val="bg1"/>
                </a:solidFill>
                <a:latin typeface="Verdana" pitchFamily="34" charset="0"/>
              </a:rPr>
              <a:t>, Cremers:</a:t>
            </a:r>
            <a:r>
              <a:rPr lang="de-DE" sz="900" baseline="0" dirty="0" smtClean="0">
                <a:solidFill>
                  <a:schemeClr val="bg1"/>
                </a:solidFill>
                <a:latin typeface="Verdana" pitchFamily="34" charset="0"/>
              </a:rPr>
              <a:t> Relative Volume Constraints for </a:t>
            </a:r>
            <a:r>
              <a:rPr lang="de-DE" sz="900" dirty="0" smtClean="0">
                <a:solidFill>
                  <a:schemeClr val="bg1"/>
                </a:solidFill>
                <a:latin typeface="Verdana" pitchFamily="34" charset="0"/>
              </a:rPr>
              <a:t>3D Image Editing </a:t>
            </a:r>
            <a:endParaRPr lang="de-DE" sz="9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86700" y="6637338"/>
            <a:ext cx="385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40C75A-8E6B-46ED-9CC1-90DA9F38126B}" type="slidenum">
              <a:rPr lang="de-DE" sz="900">
                <a:solidFill>
                  <a:schemeClr val="bg1"/>
                </a:solidFill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de-DE" sz="9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008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617511" y="2232025"/>
            <a:ext cx="59089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</a:rPr>
              <a:t>Relative Volume Constraints</a:t>
            </a:r>
          </a:p>
          <a:p>
            <a:pPr algn="ctr"/>
            <a:r>
              <a:rPr lang="en-US" sz="2800" b="1" dirty="0">
                <a:latin typeface="Verdana" pitchFamily="34" charset="0"/>
              </a:rPr>
              <a:t>f</a:t>
            </a:r>
            <a:r>
              <a:rPr lang="en-US" sz="2800" b="1" dirty="0" smtClean="0">
                <a:latin typeface="Verdana" pitchFamily="34" charset="0"/>
              </a:rPr>
              <a:t>or 3D Image Editing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10498" y="4991100"/>
            <a:ext cx="39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600" baseline="30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sz="1600" dirty="0">
                <a:latin typeface="Verdana" pitchFamily="34" charset="0"/>
              </a:rPr>
              <a:t>Computer Vision </a:t>
            </a:r>
            <a:r>
              <a:rPr lang="de-DE" sz="1600" dirty="0" smtClean="0">
                <a:latin typeface="Verdana" pitchFamily="34" charset="0"/>
              </a:rPr>
              <a:t>Group TU </a:t>
            </a:r>
            <a:r>
              <a:rPr lang="de-DE" sz="1600" dirty="0" err="1">
                <a:latin typeface="Verdana" pitchFamily="34" charset="0"/>
              </a:rPr>
              <a:t>Munich</a:t>
            </a:r>
            <a:endParaRPr lang="de-DE" sz="1600" dirty="0">
              <a:latin typeface="Verdana" pitchFamily="34" charset="0"/>
            </a:endParaRPr>
          </a:p>
          <a:p>
            <a:pPr algn="ctr"/>
            <a:endParaRPr lang="de-DE" sz="1200" dirty="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45087" y="3797399"/>
            <a:ext cx="4653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400" dirty="0">
                <a:latin typeface="Verdana" pitchFamily="34" charset="0"/>
              </a:rPr>
              <a:t>Eno </a:t>
            </a:r>
            <a:r>
              <a:rPr lang="de-DE" sz="1400" dirty="0" err="1" smtClean="0">
                <a:latin typeface="Verdana" pitchFamily="34" charset="0"/>
              </a:rPr>
              <a:t>Töppe</a:t>
            </a:r>
            <a:r>
              <a:rPr lang="de-DE" sz="1400" dirty="0" smtClean="0">
                <a:latin typeface="Verdana" pitchFamily="34" charset="0"/>
              </a:rPr>
              <a:t>, Claudia </a:t>
            </a:r>
            <a:r>
              <a:rPr lang="de-DE" sz="1400" dirty="0" err="1" smtClean="0">
                <a:latin typeface="Verdana" pitchFamily="34" charset="0"/>
              </a:rPr>
              <a:t>Nieuwenhuis</a:t>
            </a:r>
            <a:r>
              <a:rPr lang="de-DE" sz="1400" dirty="0" smtClean="0">
                <a:latin typeface="Verdana" pitchFamily="34" charset="0"/>
              </a:rPr>
              <a:t>, </a:t>
            </a:r>
            <a:r>
              <a:rPr lang="de-DE" sz="1400" dirty="0">
                <a:latin typeface="Verdana" pitchFamily="34" charset="0"/>
              </a:rPr>
              <a:t>Daniel </a:t>
            </a:r>
            <a:r>
              <a:rPr lang="de-DE" sz="1400" dirty="0" smtClean="0">
                <a:latin typeface="Verdana" pitchFamily="34" charset="0"/>
              </a:rPr>
              <a:t>Cremers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719513" y="4349750"/>
            <a:ext cx="1408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Verdana" pitchFamily="34" charset="0"/>
              </a:rPr>
              <a:t>May 25th</a:t>
            </a:r>
            <a:r>
              <a:rPr lang="de-DE" sz="1200" dirty="0">
                <a:latin typeface="Verdana" pitchFamily="34" charset="0"/>
              </a:rPr>
              <a:t>, </a:t>
            </a:r>
            <a:r>
              <a:rPr lang="de-DE" sz="1200" dirty="0" smtClean="0">
                <a:latin typeface="Verdana" pitchFamily="34" charset="0"/>
              </a:rPr>
              <a:t>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Subvolume Ratios</a:t>
            </a:r>
            <a:endParaRPr lang="en-US" dirty="0"/>
          </a:p>
        </p:txBody>
      </p:sp>
      <p:pic>
        <p:nvPicPr>
          <p:cNvPr id="3" name="Picture 3" descr="C:\Documents and Settings\admin\Desktop\svr_relvolume_pics\wateringca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707" y="2331732"/>
            <a:ext cx="2328863" cy="3741738"/>
          </a:xfrm>
          <a:prstGeom prst="rect">
            <a:avLst/>
          </a:prstGeom>
          <a:noFill/>
        </p:spPr>
      </p:pic>
      <p:pic>
        <p:nvPicPr>
          <p:cNvPr id="4" name="Picture 5" descr="C:\Documents and Settings\admin\Desktop\svr_relvolume_pics\wateringcansubvol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96" y="2514610"/>
            <a:ext cx="2809618" cy="3214061"/>
          </a:xfrm>
          <a:prstGeom prst="rect">
            <a:avLst/>
          </a:prstGeom>
          <a:noFill/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577829" y="960147"/>
            <a:ext cx="2710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Relative Depth Profile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and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Subvolume Ratio</a:t>
            </a:r>
            <a:endParaRPr lang="de-DE" sz="1600" b="1" dirty="0">
              <a:latin typeface="+mj-lt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88191" y="1325903"/>
            <a:ext cx="3897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User Drawn Area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Indicating Projected Subvolume</a:t>
            </a:r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pic>
        <p:nvPicPr>
          <p:cNvPr id="72708" name="Picture 4" descr="C:\Documents and Settings\admin\Desktop\svr_relvolume_pics\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84" y="1325903"/>
            <a:ext cx="3436639" cy="2577479"/>
          </a:xfrm>
          <a:prstGeom prst="rect">
            <a:avLst/>
          </a:prstGeom>
          <a:noFill/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63074" y="4160512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pic>
        <p:nvPicPr>
          <p:cNvPr id="10" name="Picture 5" descr="C:\Documents and Settings\admin\Desktop\svr_relvolume_pics\caracc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7342"/>
            <a:ext cx="4319570" cy="2699731"/>
          </a:xfrm>
          <a:prstGeom prst="rect">
            <a:avLst/>
          </a:prstGeom>
          <a:noFill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80166" y="4069073"/>
            <a:ext cx="2573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Constant Volume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+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Local Smoothness</a:t>
            </a:r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pic>
        <p:nvPicPr>
          <p:cNvPr id="3" name="Picture 2" descr="C:\Documents and Settings\admin\Desktop\svr_relvolume_pics\c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671" y="1143025"/>
            <a:ext cx="4215329" cy="3242934"/>
          </a:xfrm>
          <a:prstGeom prst="rect">
            <a:avLst/>
          </a:prstGeom>
          <a:noFill/>
        </p:spPr>
      </p:pic>
      <p:pic>
        <p:nvPicPr>
          <p:cNvPr id="4" name="Picture 3" descr="C:\Documents and Settings\admin\Desktop\svr_relvolume_pics\ca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123" y="3550312"/>
            <a:ext cx="4389072" cy="2911497"/>
          </a:xfrm>
          <a:prstGeom prst="rect">
            <a:avLst/>
          </a:prstGeom>
          <a:noFill/>
        </p:spPr>
      </p:pic>
      <p:pic>
        <p:nvPicPr>
          <p:cNvPr id="7" name="Picture 7" descr="C:\Documents and Settings\admin\Desktop\svr_relvolume_pics\ca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67" y="960147"/>
            <a:ext cx="4297633" cy="3246343"/>
          </a:xfrm>
          <a:prstGeom prst="rect">
            <a:avLst/>
          </a:prstGeom>
          <a:noFill/>
        </p:spPr>
      </p:pic>
      <p:sp>
        <p:nvSpPr>
          <p:cNvPr id="8" name="Line Callout 1 7"/>
          <p:cNvSpPr/>
          <p:nvPr/>
        </p:nvSpPr>
        <p:spPr>
          <a:xfrm>
            <a:off x="5577829" y="4069073"/>
            <a:ext cx="3383243" cy="2011658"/>
          </a:xfrm>
          <a:prstGeom prst="borderCallout1">
            <a:avLst>
              <a:gd name="adj1" fmla="val 13459"/>
              <a:gd name="adj2" fmla="val -182"/>
              <a:gd name="adj3" fmla="val -13730"/>
              <a:gd name="adj4" fmla="val -28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C:\Documents and Settings\admin\Desktop\svr_relvolume_pics\carscribb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0707" y="4343390"/>
            <a:ext cx="3108926" cy="1406230"/>
          </a:xfrm>
          <a:prstGeom prst="rect">
            <a:avLst/>
          </a:prstGeom>
          <a:noFill/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217902" y="5714975"/>
            <a:ext cx="2064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dirty="0" smtClean="0">
                <a:latin typeface="+mj-lt"/>
              </a:rPr>
              <a:t>Local </a:t>
            </a:r>
            <a:r>
              <a:rPr lang="de-DE" sz="1400" b="1" dirty="0" smtClean="0">
                <a:latin typeface="+mj-lt"/>
              </a:rPr>
              <a:t>Smoothness</a:t>
            </a:r>
            <a:endParaRPr lang="de-DE" sz="1400" b="1" dirty="0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030817" y="1884459"/>
            <a:ext cx="319378" cy="1359673"/>
          </a:xfrm>
          <a:custGeom>
            <a:avLst/>
            <a:gdLst>
              <a:gd name="connsiteX0" fmla="*/ 0 w 319378"/>
              <a:gd name="connsiteY0" fmla="*/ 0 h 1359673"/>
              <a:gd name="connsiteX1" fmla="*/ 119270 w 319378"/>
              <a:gd name="connsiteY1" fmla="*/ 413468 h 1359673"/>
              <a:gd name="connsiteX2" fmla="*/ 206734 w 319378"/>
              <a:gd name="connsiteY2" fmla="*/ 532738 h 1359673"/>
              <a:gd name="connsiteX3" fmla="*/ 294199 w 319378"/>
              <a:gd name="connsiteY3" fmla="*/ 771277 h 1359673"/>
              <a:gd name="connsiteX4" fmla="*/ 310101 w 319378"/>
              <a:gd name="connsiteY4" fmla="*/ 1168842 h 1359673"/>
              <a:gd name="connsiteX5" fmla="*/ 238540 w 319378"/>
              <a:gd name="connsiteY5" fmla="*/ 1359673 h 13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78" h="1359673">
                <a:moveTo>
                  <a:pt x="0" y="0"/>
                </a:moveTo>
                <a:cubicBezTo>
                  <a:pt x="42407" y="162339"/>
                  <a:pt x="84814" y="324678"/>
                  <a:pt x="119270" y="413468"/>
                </a:cubicBezTo>
                <a:cubicBezTo>
                  <a:pt x="153726" y="502258"/>
                  <a:pt x="177579" y="473103"/>
                  <a:pt x="206734" y="532738"/>
                </a:cubicBezTo>
                <a:cubicBezTo>
                  <a:pt x="235889" y="592373"/>
                  <a:pt x="276971" y="665260"/>
                  <a:pt x="294199" y="771277"/>
                </a:cubicBezTo>
                <a:cubicBezTo>
                  <a:pt x="311427" y="877294"/>
                  <a:pt x="319378" y="1070776"/>
                  <a:pt x="310101" y="1168842"/>
                </a:cubicBezTo>
                <a:cubicBezTo>
                  <a:pt x="300824" y="1266908"/>
                  <a:pt x="238540" y="1359673"/>
                  <a:pt x="238540" y="1359673"/>
                </a:cubicBezTo>
              </a:path>
            </a:pathLst>
          </a:cu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63074" y="4160512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80166" y="4069073"/>
            <a:ext cx="2573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Constant Volume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+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Local Smoothness</a:t>
            </a:r>
            <a:endParaRPr lang="de-DE" sz="1600" b="1" dirty="0">
              <a:latin typeface="+mj-lt"/>
            </a:endParaRPr>
          </a:p>
        </p:txBody>
      </p:sp>
      <p:pic>
        <p:nvPicPr>
          <p:cNvPr id="73734" name="Picture 6" descr="C:\Documents and Settings\admin\Desktop\svr_relvolume_pics\p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84" y="2240293"/>
            <a:ext cx="3542662" cy="1615454"/>
          </a:xfrm>
          <a:prstGeom prst="rect">
            <a:avLst/>
          </a:prstGeom>
          <a:noFill/>
        </p:spPr>
      </p:pic>
      <p:pic>
        <p:nvPicPr>
          <p:cNvPr id="73735" name="Picture 7" descr="C:\Documents and Settings\admin\Desktop\svr_relvolume_pics\planeacc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634" y="1508781"/>
            <a:ext cx="3566121" cy="261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admin\Desktop\svr_relvolume_pics\plan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781" y="3063244"/>
            <a:ext cx="4572300" cy="3425947"/>
          </a:xfrm>
          <a:prstGeom prst="rect">
            <a:avLst/>
          </a:prstGeom>
          <a:noFill/>
        </p:spPr>
      </p:pic>
      <p:pic>
        <p:nvPicPr>
          <p:cNvPr id="12" name="Picture 3" descr="C:\Documents and Settings\admin\Desktop\svr_relvolume_pics\plan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244" y="1143025"/>
            <a:ext cx="4700076" cy="29407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pic>
        <p:nvPicPr>
          <p:cNvPr id="14" name="Picture 5" descr="C:\Documents and Settings\admin\Desktop\svr_relvolume_pics\plan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34464"/>
            <a:ext cx="4225672" cy="264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63074" y="4160512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80166" y="4069073"/>
            <a:ext cx="2573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Constant Volume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+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Local Smoothness</a:t>
            </a:r>
            <a:endParaRPr lang="de-DE" sz="1600" b="1" dirty="0">
              <a:latin typeface="+mj-lt"/>
            </a:endParaRPr>
          </a:p>
        </p:txBody>
      </p:sp>
      <p:pic>
        <p:nvPicPr>
          <p:cNvPr id="74758" name="Picture 6" descr="C:\Documents and Settings\admin\Desktop\svr_relvolume_pics\pyra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62" y="1417342"/>
            <a:ext cx="3173970" cy="2377414"/>
          </a:xfrm>
          <a:prstGeom prst="rect">
            <a:avLst/>
          </a:prstGeom>
          <a:noFill/>
        </p:spPr>
      </p:pic>
      <p:pic>
        <p:nvPicPr>
          <p:cNvPr id="74759" name="Picture 7" descr="C:\Documents and Settings\admin\Desktop\svr_relvolume_pics\pyramidacc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756" y="1325903"/>
            <a:ext cx="3917508" cy="279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pic>
        <p:nvPicPr>
          <p:cNvPr id="12" name="Picture 3" descr="C:\Documents and Settings\admin\Desktop\svr_relvolume_pics\pyramid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67" y="1051586"/>
            <a:ext cx="3551143" cy="3366156"/>
          </a:xfrm>
          <a:prstGeom prst="rect">
            <a:avLst/>
          </a:prstGeom>
          <a:noFill/>
        </p:spPr>
      </p:pic>
      <p:pic>
        <p:nvPicPr>
          <p:cNvPr id="13" name="Picture 4" descr="C:\Documents and Settings\admin\Desktop\svr_relvolume_pics\pyramid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464" y="3246122"/>
            <a:ext cx="3383243" cy="3383243"/>
          </a:xfrm>
          <a:prstGeom prst="rect">
            <a:avLst/>
          </a:prstGeom>
          <a:noFill/>
        </p:spPr>
      </p:pic>
      <p:pic>
        <p:nvPicPr>
          <p:cNvPr id="14" name="Picture 5" descr="C:\Documents and Settings\admin\Desktop\svr_relvolume_pics\pyrami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0702" y="1143025"/>
            <a:ext cx="3793298" cy="3533093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103147" y="1508781"/>
            <a:ext cx="1280146" cy="1737341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5852146" y="4251951"/>
            <a:ext cx="2834609" cy="2103097"/>
          </a:xfrm>
          <a:prstGeom prst="borderCallout1">
            <a:avLst>
              <a:gd name="adj1" fmla="val 13459"/>
              <a:gd name="adj2" fmla="val -182"/>
              <a:gd name="adj3" fmla="val -13730"/>
              <a:gd name="adj4" fmla="val -28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6" name="Picture 2" descr="C:\Documents and Settings\admin\Desktop\svr_relvolume_pics\pyramidscribb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7902" y="4343390"/>
            <a:ext cx="2103097" cy="1754431"/>
          </a:xfrm>
          <a:prstGeom prst="rect">
            <a:avLst/>
          </a:prstGeom>
          <a:noFill/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378202" y="6080731"/>
            <a:ext cx="1744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200" b="1" dirty="0" smtClean="0">
                <a:latin typeface="+mj-lt"/>
              </a:rPr>
              <a:t>Local </a:t>
            </a:r>
            <a:r>
              <a:rPr lang="de-DE" sz="1200" b="1" dirty="0" smtClean="0">
                <a:latin typeface="+mj-lt"/>
              </a:rPr>
              <a:t>Smoothness</a:t>
            </a:r>
            <a:endParaRPr lang="de-DE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749049" y="3977634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pic>
        <p:nvPicPr>
          <p:cNvPr id="75779" name="Picture 3" descr="C:\Documents and Settings\admin\Desktop\svr_relvolume_pics\sh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20" y="1234464"/>
            <a:ext cx="4114755" cy="274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5486390" y="4434829"/>
            <a:ext cx="3383243" cy="2011658"/>
          </a:xfrm>
          <a:prstGeom prst="borderCallout1">
            <a:avLst>
              <a:gd name="adj1" fmla="val 13459"/>
              <a:gd name="adj2" fmla="val -182"/>
              <a:gd name="adj3" fmla="val -13730"/>
              <a:gd name="adj4" fmla="val -28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486390" y="6080731"/>
            <a:ext cx="3342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dirty="0" smtClean="0">
                <a:latin typeface="+mj-lt"/>
              </a:rPr>
              <a:t>Local Smoothness (User Input)</a:t>
            </a:r>
            <a:endParaRPr lang="de-DE" sz="1400" b="1" dirty="0">
              <a:latin typeface="+mj-lt"/>
            </a:endParaRPr>
          </a:p>
        </p:txBody>
      </p:sp>
      <p:pic>
        <p:nvPicPr>
          <p:cNvPr id="12" name="Picture 4" descr="C:\Documents and Settings\admin\Desktop\svr_relvolume_pics\shoescrib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829" y="4526268"/>
            <a:ext cx="3089212" cy="1521182"/>
          </a:xfrm>
          <a:prstGeom prst="rect">
            <a:avLst/>
          </a:prstGeom>
          <a:noFill/>
        </p:spPr>
      </p:pic>
      <p:pic>
        <p:nvPicPr>
          <p:cNvPr id="13" name="Picture 5" descr="C:\Documents and Settings\admin\Desktop\svr_relvolume_pics\sho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4464"/>
            <a:ext cx="4710822" cy="3200365"/>
          </a:xfrm>
          <a:prstGeom prst="rect">
            <a:avLst/>
          </a:prstGeom>
          <a:noFill/>
        </p:spPr>
      </p:pic>
      <p:pic>
        <p:nvPicPr>
          <p:cNvPr id="14" name="Picture 6" descr="C:\Documents and Settings\admin\Desktop\svr_relvolume_pics\sho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195" y="1325903"/>
            <a:ext cx="3610737" cy="2963246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5367130" y="1725433"/>
            <a:ext cx="3093058" cy="1863256"/>
          </a:xfrm>
          <a:custGeom>
            <a:avLst/>
            <a:gdLst>
              <a:gd name="connsiteX0" fmla="*/ 0 w 3093058"/>
              <a:gd name="connsiteY0" fmla="*/ 1828800 h 1863256"/>
              <a:gd name="connsiteX1" fmla="*/ 238540 w 3093058"/>
              <a:gd name="connsiteY1" fmla="*/ 1860605 h 1863256"/>
              <a:gd name="connsiteX2" fmla="*/ 548640 w 3093058"/>
              <a:gd name="connsiteY2" fmla="*/ 1812897 h 1863256"/>
              <a:gd name="connsiteX3" fmla="*/ 1041621 w 3093058"/>
              <a:gd name="connsiteY3" fmla="*/ 1622066 h 1863256"/>
              <a:gd name="connsiteX4" fmla="*/ 1542553 w 3093058"/>
              <a:gd name="connsiteY4" fmla="*/ 1288111 h 1863256"/>
              <a:gd name="connsiteX5" fmla="*/ 1932167 w 3093058"/>
              <a:gd name="connsiteY5" fmla="*/ 938254 h 1863256"/>
              <a:gd name="connsiteX6" fmla="*/ 2282025 w 3093058"/>
              <a:gd name="connsiteY6" fmla="*/ 795130 h 1863256"/>
              <a:gd name="connsiteX7" fmla="*/ 2600077 w 3093058"/>
              <a:gd name="connsiteY7" fmla="*/ 707666 h 1863256"/>
              <a:gd name="connsiteX8" fmla="*/ 2934032 w 3093058"/>
              <a:gd name="connsiteY8" fmla="*/ 461176 h 1863256"/>
              <a:gd name="connsiteX9" fmla="*/ 3093058 w 3093058"/>
              <a:gd name="connsiteY9" fmla="*/ 0 h 18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058" h="1863256">
                <a:moveTo>
                  <a:pt x="0" y="1828800"/>
                </a:moveTo>
                <a:cubicBezTo>
                  <a:pt x="73550" y="1846028"/>
                  <a:pt x="147100" y="1863256"/>
                  <a:pt x="238540" y="1860605"/>
                </a:cubicBezTo>
                <a:cubicBezTo>
                  <a:pt x="329980" y="1857955"/>
                  <a:pt x="414793" y="1852654"/>
                  <a:pt x="548640" y="1812897"/>
                </a:cubicBezTo>
                <a:cubicBezTo>
                  <a:pt x="682487" y="1773140"/>
                  <a:pt x="875969" y="1709530"/>
                  <a:pt x="1041621" y="1622066"/>
                </a:cubicBezTo>
                <a:cubicBezTo>
                  <a:pt x="1207273" y="1534602"/>
                  <a:pt x="1394129" y="1402080"/>
                  <a:pt x="1542553" y="1288111"/>
                </a:cubicBezTo>
                <a:cubicBezTo>
                  <a:pt x="1690977" y="1174142"/>
                  <a:pt x="1808922" y="1020417"/>
                  <a:pt x="1932167" y="938254"/>
                </a:cubicBezTo>
                <a:cubicBezTo>
                  <a:pt x="2055412" y="856091"/>
                  <a:pt x="2170707" y="833561"/>
                  <a:pt x="2282025" y="795130"/>
                </a:cubicBezTo>
                <a:cubicBezTo>
                  <a:pt x="2393343" y="756699"/>
                  <a:pt x="2491409" y="763325"/>
                  <a:pt x="2600077" y="707666"/>
                </a:cubicBezTo>
                <a:cubicBezTo>
                  <a:pt x="2708745" y="652007"/>
                  <a:pt x="2851869" y="579120"/>
                  <a:pt x="2934032" y="461176"/>
                </a:cubicBezTo>
                <a:cubicBezTo>
                  <a:pt x="3016195" y="343232"/>
                  <a:pt x="3057277" y="41082"/>
                  <a:pt x="3093058" y="0"/>
                </a:cubicBezTo>
              </a:path>
            </a:pathLst>
          </a:cu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657610" y="5623536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pic>
        <p:nvPicPr>
          <p:cNvPr id="76805" name="Picture 5" descr="C:\Documents and Settings\admin\Desktop\svr_relvolume_pics\tu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32" y="868708"/>
            <a:ext cx="2642272" cy="457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laudia Nieuwenhuis\Documents\eccv12 images\obstschalebana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1610">
            <a:off x="3956312" y="1051586"/>
            <a:ext cx="3009122" cy="2330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858000" cy="457200"/>
          </a:xfrm>
        </p:spPr>
        <p:txBody>
          <a:bodyPr/>
          <a:lstStyle/>
          <a:p>
            <a:r>
              <a:rPr lang="de-DE" dirty="0" smtClean="0"/>
              <a:t>Single View </a:t>
            </a:r>
            <a:r>
              <a:rPr lang="de-DE" dirty="0" err="1" smtClean="0"/>
              <a:t>Reconstruction</a:t>
            </a:r>
            <a:endParaRPr lang="de-DE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0415" y="2331732"/>
            <a:ext cx="1012825" cy="1588"/>
          </a:xfrm>
          <a:prstGeom prst="straightConnector1">
            <a:avLst/>
          </a:prstGeom>
          <a:ln w="1016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280196" y="826055"/>
            <a:ext cx="1715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+mj-lt"/>
              </a:rPr>
              <a:t>Single </a:t>
            </a:r>
            <a:r>
              <a:rPr lang="de-DE" sz="1600" b="1" dirty="0">
                <a:latin typeface="+mj-lt"/>
              </a:rPr>
              <a:t>I</a:t>
            </a:r>
            <a:r>
              <a:rPr lang="de-DE" sz="1600" b="1" dirty="0" smtClean="0">
                <a:latin typeface="+mj-lt"/>
              </a:rPr>
              <a:t>mage</a:t>
            </a:r>
            <a:endParaRPr lang="de-DE" sz="1600" b="1" dirty="0">
              <a:latin typeface="+mj-lt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749049" y="868708"/>
            <a:ext cx="23358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latin typeface="+mj-lt"/>
              </a:rPr>
              <a:t>3D </a:t>
            </a:r>
            <a:r>
              <a:rPr lang="de-DE" sz="1600" b="1" dirty="0" err="1" smtClean="0">
                <a:latin typeface="+mj-lt"/>
              </a:rPr>
              <a:t>Representation</a:t>
            </a:r>
            <a:endParaRPr lang="de-DE" sz="1600" b="1" dirty="0">
              <a:latin typeface="+mj-lt"/>
            </a:endParaRPr>
          </a:p>
        </p:txBody>
      </p:sp>
      <p:pic>
        <p:nvPicPr>
          <p:cNvPr id="2050" name="Picture 2" descr="C:\Users\Claudia Nieuwenhuis\Documents\eccv12 images\ban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48" y="1216673"/>
            <a:ext cx="1921302" cy="2198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udia Nieuwenhuis\Documents\eccv12 images\obstsch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68" y="3337561"/>
            <a:ext cx="3112365" cy="3112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7"/>
          <p:cNvCxnSpPr/>
          <p:nvPr/>
        </p:nvCxnSpPr>
        <p:spPr>
          <a:xfrm>
            <a:off x="6126463" y="2606049"/>
            <a:ext cx="640073" cy="567484"/>
          </a:xfrm>
          <a:prstGeom prst="straightConnector1">
            <a:avLst/>
          </a:prstGeom>
          <a:ln w="1016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857975" y="2606049"/>
            <a:ext cx="17812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+mj-lt"/>
              </a:rPr>
              <a:t>New </a:t>
            </a:r>
            <a:r>
              <a:rPr lang="de-DE" sz="1600" b="1" dirty="0">
                <a:latin typeface="+mj-lt"/>
              </a:rPr>
              <a:t>L</a:t>
            </a:r>
            <a:r>
              <a:rPr lang="de-DE" sz="1600" b="1" dirty="0" smtClean="0">
                <a:latin typeface="+mj-lt"/>
              </a:rPr>
              <a:t>ighting </a:t>
            </a:r>
            <a:endParaRPr lang="de-DE" sz="1600" b="1" dirty="0" smtClean="0">
              <a:latin typeface="+mj-lt"/>
            </a:endParaRPr>
          </a:p>
          <a:p>
            <a:pPr>
              <a:defRPr/>
            </a:pPr>
            <a:r>
              <a:rPr lang="de-DE" sz="1600" b="1" dirty="0" smtClean="0">
                <a:latin typeface="+mj-lt"/>
              </a:rPr>
              <a:t>and </a:t>
            </a:r>
            <a:r>
              <a:rPr lang="de-DE" sz="1600" b="1" dirty="0" smtClean="0">
                <a:latin typeface="+mj-lt"/>
              </a:rPr>
              <a:t>Material</a:t>
            </a:r>
            <a:endParaRPr lang="de-DE" sz="1600" b="1" dirty="0">
              <a:latin typeface="+mj-lt"/>
            </a:endParaRPr>
          </a:p>
        </p:txBody>
      </p:sp>
      <p:pic>
        <p:nvPicPr>
          <p:cNvPr id="12" name="Picture 18" descr="C:\Documents and Settings\admin\Desktop\svr_relvolume_pics\obstschale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84" y="3611878"/>
            <a:ext cx="2834609" cy="2834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admin\Desktop\svr_relvolume_pics\tub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001" y="3611878"/>
            <a:ext cx="3904804" cy="2872404"/>
          </a:xfrm>
          <a:prstGeom prst="rect">
            <a:avLst/>
          </a:prstGeom>
          <a:noFill/>
        </p:spPr>
      </p:pic>
      <p:pic>
        <p:nvPicPr>
          <p:cNvPr id="12" name="Picture 3" descr="C:\Documents and Settings\admin\Desktop\svr_relvolume_pics\tuba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67" y="868708"/>
            <a:ext cx="4721946" cy="2947867"/>
          </a:xfrm>
          <a:prstGeom prst="rect">
            <a:avLst/>
          </a:prstGeom>
          <a:noFill/>
        </p:spPr>
      </p:pic>
      <p:pic>
        <p:nvPicPr>
          <p:cNvPr id="11" name="Picture 2" descr="C:\Documents and Settings\admin\Desktop\svr_relvolume_pics\tuba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171" y="1234464"/>
            <a:ext cx="4862908" cy="30417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7170500" y="2880365"/>
            <a:ext cx="1920169" cy="3566121"/>
          </a:xfrm>
          <a:prstGeom prst="borderCallout1">
            <a:avLst>
              <a:gd name="adj1" fmla="val 92011"/>
              <a:gd name="adj2" fmla="val -937"/>
              <a:gd name="adj3" fmla="val 56275"/>
              <a:gd name="adj4" fmla="val -130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9011" y="5714975"/>
            <a:ext cx="2064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dirty="0" smtClean="0">
                <a:latin typeface="+mj-lt"/>
              </a:rPr>
              <a:t>Local Smoothness </a:t>
            </a:r>
          </a:p>
          <a:p>
            <a:pPr algn="ctr">
              <a:defRPr/>
            </a:pPr>
            <a:r>
              <a:rPr lang="de-DE" sz="1400" b="1" dirty="0" smtClean="0">
                <a:latin typeface="+mj-lt"/>
              </a:rPr>
              <a:t>(User Input)</a:t>
            </a:r>
            <a:endParaRPr lang="de-DE" sz="1400" b="1" dirty="0">
              <a:latin typeface="+mj-lt"/>
            </a:endParaRPr>
          </a:p>
        </p:txBody>
      </p:sp>
      <p:pic>
        <p:nvPicPr>
          <p:cNvPr id="14" name="Picture 6" descr="C:\Documents and Settings\admin\Desktop\svr_relvolume_pics\tubascribb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328" y="2971805"/>
            <a:ext cx="1645902" cy="267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63074" y="4160512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80166" y="4069073"/>
            <a:ext cx="2573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Constant Volume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+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Local Smoothness</a:t>
            </a:r>
            <a:endParaRPr lang="de-DE" sz="1600" b="1" dirty="0">
              <a:latin typeface="+mj-lt"/>
            </a:endParaRPr>
          </a:p>
        </p:txBody>
      </p:sp>
      <p:pic>
        <p:nvPicPr>
          <p:cNvPr id="77826" name="Picture 2" descr="C:\Documents and Settings\admin\Desktop\svr_relvolume_pics\water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84" y="1051586"/>
            <a:ext cx="3108926" cy="3108926"/>
          </a:xfrm>
          <a:prstGeom prst="rect">
            <a:avLst/>
          </a:prstGeom>
          <a:noFill/>
        </p:spPr>
      </p:pic>
      <p:pic>
        <p:nvPicPr>
          <p:cNvPr id="77831" name="Picture 7" descr="C:\Documents and Settings\admin\Desktop\svr_relvolume_pics\wateringcanacc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634" y="1325903"/>
            <a:ext cx="3108926" cy="280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77464" y="868708"/>
            <a:ext cx="4597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Reconstructions with New Constraints</a:t>
            </a:r>
            <a:endParaRPr lang="de-DE" sz="1600" b="1" dirty="0">
              <a:latin typeface="+mj-lt"/>
            </a:endParaRPr>
          </a:p>
        </p:txBody>
      </p:sp>
      <p:pic>
        <p:nvPicPr>
          <p:cNvPr id="11" name="Picture 3" descr="C:\Documents and Settings\admin\Desktop\svr_relvolume_pics\wateringcan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171" y="2057415"/>
            <a:ext cx="2328863" cy="3741738"/>
          </a:xfrm>
          <a:prstGeom prst="rect">
            <a:avLst/>
          </a:prstGeom>
          <a:noFill/>
        </p:spPr>
      </p:pic>
      <p:pic>
        <p:nvPicPr>
          <p:cNvPr id="12" name="Picture 4" descr="C:\Documents and Settings\admin\Desktop\svr_relvolume_pics\wateringca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1659"/>
            <a:ext cx="3590168" cy="3506170"/>
          </a:xfrm>
          <a:prstGeom prst="rect">
            <a:avLst/>
          </a:prstGeom>
          <a:noFill/>
        </p:spPr>
      </p:pic>
      <p:pic>
        <p:nvPicPr>
          <p:cNvPr id="13" name="Picture 5" descr="C:\Documents and Settings\admin\Desktop\svr_relvolume_pics\wateringcan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2563" y="2331732"/>
            <a:ext cx="3081437" cy="283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tudy\PhD\Projects\SingleViewReconstruction\presentations\Dagstuhl_Presentation\pics\teap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1219200"/>
            <a:ext cx="2067197" cy="250825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1165225" y="3613150"/>
            <a:ext cx="2393950" cy="1104900"/>
          </a:xfrm>
          <a:prstGeom prst="roundRect">
            <a:avLst/>
          </a:prstGeom>
          <a:solidFill>
            <a:srgbClr val="BBFF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Workflow</a:t>
            </a:r>
          </a:p>
        </p:txBody>
      </p:sp>
      <p:pic>
        <p:nvPicPr>
          <p:cNvPr id="65539" name="Picture 3" descr="D:\Study\PhD\SingleViewReconstruction\LaTeX\Pictures\teapot_se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8425" y="1827213"/>
            <a:ext cx="17494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387850" y="2692400"/>
            <a:ext cx="55245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8050" y="2692400"/>
            <a:ext cx="55245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085975" y="379730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720725" algn="l"/>
              </a:tabLst>
              <a:defRPr/>
            </a:pPr>
            <a:r>
              <a:rPr lang="de-DE" sz="1200">
                <a:latin typeface="+mj-lt"/>
              </a:rPr>
              <a:t>Graphcut-based</a:t>
            </a:r>
          </a:p>
          <a:p>
            <a:pPr>
              <a:tabLst>
                <a:tab pos="720725" algn="l"/>
              </a:tabLst>
              <a:defRPr/>
            </a:pPr>
            <a:r>
              <a:rPr lang="de-DE" sz="1200">
                <a:latin typeface="+mj-lt"/>
              </a:rPr>
              <a:t>segmentation</a:t>
            </a:r>
            <a:r>
              <a:rPr lang="de-DE" sz="1200" baseline="30000"/>
              <a:t>1</a:t>
            </a:r>
            <a:endParaRPr lang="de-DE" sz="1200">
              <a:latin typeface="+mj-lt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36550" y="6007100"/>
            <a:ext cx="532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aseline="30000" dirty="0"/>
              <a:t>1 </a:t>
            </a:r>
            <a:r>
              <a:rPr lang="en-US" sz="1200" dirty="0" err="1">
                <a:latin typeface="+mj-lt"/>
              </a:rPr>
              <a:t>Boykov</a:t>
            </a:r>
            <a:r>
              <a:rPr lang="en-US" sz="1200" dirty="0">
                <a:latin typeface="+mj-lt"/>
              </a:rPr>
              <a:t>, Jolly: </a:t>
            </a:r>
            <a:r>
              <a:rPr lang="en-US" sz="1200" i="1" dirty="0">
                <a:latin typeface="+mj-lt"/>
              </a:rPr>
              <a:t>Interactive graph cuts for optimal boundary region</a:t>
            </a:r>
          </a:p>
          <a:p>
            <a:pPr>
              <a:defRPr/>
            </a:pPr>
            <a:r>
              <a:rPr lang="en-US" sz="1200" i="1" dirty="0">
                <a:latin typeface="+mj-lt"/>
              </a:rPr>
              <a:t>  segmentation of objects in n-d images</a:t>
            </a:r>
            <a:r>
              <a:rPr lang="en-US" sz="1200" dirty="0">
                <a:latin typeface="+mj-lt"/>
              </a:rPr>
              <a:t>.</a:t>
            </a:r>
            <a:r>
              <a:rPr lang="de-DE" sz="1200" i="1" dirty="0">
                <a:latin typeface="+mj-lt"/>
              </a:rPr>
              <a:t> </a:t>
            </a:r>
            <a:r>
              <a:rPr lang="de-DE" sz="1200" dirty="0">
                <a:latin typeface="+mj-lt"/>
              </a:rPr>
              <a:t>ICCV ‘01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4475" y="6007100"/>
            <a:ext cx="2117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0"/>
          </p:cNvCxnSpPr>
          <p:nvPr/>
        </p:nvCxnSpPr>
        <p:spPr>
          <a:xfrm rot="5400000">
            <a:off x="1902619" y="3151981"/>
            <a:ext cx="920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28625" y="1404938"/>
            <a:ext cx="121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720725" algn="l"/>
              </a:tabLst>
              <a:defRPr/>
            </a:pPr>
            <a:r>
              <a:rPr lang="de-DE" sz="1200" b="1">
                <a:latin typeface="+mj-lt"/>
              </a:rPr>
              <a:t>input image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730500" y="1404938"/>
            <a:ext cx="137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720725" algn="l"/>
              </a:tabLst>
              <a:defRPr/>
            </a:pPr>
            <a:r>
              <a:rPr lang="de-DE" sz="1200" b="1">
                <a:latin typeface="+mj-lt"/>
              </a:rPr>
              <a:t>segmentation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24450" y="1404938"/>
            <a:ext cx="1444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720725" algn="l"/>
              </a:tabLst>
              <a:defRPr/>
            </a:pPr>
            <a:r>
              <a:rPr lang="de-DE" sz="1200" b="1">
                <a:latin typeface="+mj-lt"/>
              </a:rPr>
              <a:t>reconstruction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426325" y="1403350"/>
            <a:ext cx="112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tabLst>
                <a:tab pos="720725" algn="l"/>
              </a:tabLst>
              <a:defRPr/>
            </a:pPr>
            <a:r>
              <a:rPr lang="de-DE" sz="1200" b="1">
                <a:latin typeface="+mj-lt"/>
              </a:rPr>
              <a:t>final result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82613" y="3244850"/>
            <a:ext cx="1135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720725" algn="l"/>
              </a:tabLst>
              <a:defRPr/>
            </a:pPr>
            <a:r>
              <a:rPr lang="de-DE" sz="1200">
                <a:latin typeface="+mj-lt"/>
              </a:rPr>
              <a:t>user strokes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40300" y="3613150"/>
            <a:ext cx="1565275" cy="1104900"/>
          </a:xfrm>
          <a:prstGeom prst="roundRect">
            <a:avLst/>
          </a:prstGeom>
          <a:solidFill>
            <a:srgbClr val="D2E6D2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3883025" y="3475038"/>
            <a:ext cx="1379537" cy="1588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1"/>
          </p:cNvCxnSpPr>
          <p:nvPr/>
        </p:nvCxnSpPr>
        <p:spPr>
          <a:xfrm>
            <a:off x="4572000" y="4165600"/>
            <a:ext cx="368300" cy="1588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505575" y="4164013"/>
            <a:ext cx="368300" cy="158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6138863" y="3429000"/>
            <a:ext cx="1471612" cy="1588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124450" y="3671888"/>
            <a:ext cx="1225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tabLst>
                <a:tab pos="720725" algn="l"/>
              </a:tabLst>
              <a:defRPr/>
            </a:pPr>
            <a:r>
              <a:rPr lang="de-DE" sz="120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interactive</a:t>
            </a:r>
          </a:p>
          <a:p>
            <a:pPr algn="ctr">
              <a:tabLst>
                <a:tab pos="720725" algn="l"/>
              </a:tabLst>
              <a:defRPr/>
            </a:pPr>
            <a:r>
              <a:rPr lang="de-DE" sz="1200">
                <a:solidFill>
                  <a:schemeClr val="bg2">
                    <a:lumMod val="75000"/>
                  </a:schemeClr>
                </a:solidFill>
                <a:latin typeface="+mj-lt"/>
              </a:rPr>
              <a:t>adaption of</a:t>
            </a:r>
          </a:p>
          <a:p>
            <a:pPr algn="ctr">
              <a:tabLst>
                <a:tab pos="720725" algn="l"/>
              </a:tabLst>
              <a:defRPr/>
            </a:pPr>
            <a:endParaRPr lang="de-DE" sz="80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>
              <a:tabLst>
                <a:tab pos="720725" algn="l"/>
              </a:tabLst>
              <a:defRPr/>
            </a:pPr>
            <a:r>
              <a:rPr lang="de-DE" sz="1200" b="1">
                <a:solidFill>
                  <a:schemeClr val="bg2">
                    <a:lumMod val="75000"/>
                  </a:schemeClr>
                </a:solidFill>
                <a:latin typeface="+mj-lt"/>
              </a:rPr>
              <a:t>volume /</a:t>
            </a:r>
          </a:p>
          <a:p>
            <a:pPr algn="ctr">
              <a:tabLst>
                <a:tab pos="720725" algn="l"/>
              </a:tabLst>
              <a:defRPr/>
            </a:pPr>
            <a:r>
              <a:rPr lang="de-DE" sz="1200" b="1">
                <a:solidFill>
                  <a:schemeClr val="bg2">
                    <a:lumMod val="75000"/>
                  </a:schemeClr>
                </a:solidFill>
                <a:latin typeface="+mj-lt"/>
              </a:rPr>
              <a:t>smoothness</a:t>
            </a:r>
          </a:p>
        </p:txBody>
      </p:sp>
      <p:graphicFrame>
        <p:nvGraphicFramePr>
          <p:cNvPr id="39975" name="Object 2"/>
          <p:cNvGraphicFramePr>
            <a:graphicFrameLocks noChangeAspect="1"/>
          </p:cNvGraphicFramePr>
          <p:nvPr/>
        </p:nvGraphicFramePr>
        <p:xfrm>
          <a:off x="1208088" y="3730625"/>
          <a:ext cx="1058862" cy="987425"/>
        </p:xfrm>
        <a:graphic>
          <a:graphicData uri="http://schemas.openxmlformats.org/presentationml/2006/ole">
            <p:oleObj spid="_x0000_s1041" name="Visio" r:id="rId6" imgW="7860603" imgH="7334926" progId="">
              <p:embed/>
            </p:oleObj>
          </a:graphicData>
        </a:graphic>
      </p:graphicFrame>
      <p:pic>
        <p:nvPicPr>
          <p:cNvPr id="1048" name="Picture 30" descr="D:\Study\PhD\Projects\SingleViewReconstruction\Programming\Data\SingleViewPics\teapo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475" y="1857375"/>
            <a:ext cx="17494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 descr="D:\Study\PhD\Projects\SingleViewReconstruction\Dagstuhl_Presentation\pics\teapot_scribbel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475" y="1857375"/>
            <a:ext cx="17462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689725" y="2692400"/>
            <a:ext cx="55245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28" descr="D:\Study\PhD\Projects\SingleViewReconstruction\Programming\Pictures\svrscreensnew\c_teapot_model_tex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2375" y="1912938"/>
            <a:ext cx="15525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8" grpId="0"/>
      <p:bldP spid="27" grpId="0"/>
      <p:bldP spid="28" grpId="0"/>
      <p:bldP spid="29" grpId="0"/>
      <p:bldP spid="30" grpId="0"/>
      <p:bldP spid="31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</a:p>
        </p:txBody>
      </p:sp>
      <p:pic>
        <p:nvPicPr>
          <p:cNvPr id="14339" name="Picture 4" descr="D:\Study\PhD\SingleViewReconstruction\LaTeX\Pictures\fence_gr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600" y="3889375"/>
            <a:ext cx="31623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D:\Study\PhD\SingleViewReconstruction\Programming\svr_standalone\Data\SingleViewPics\f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3889375"/>
            <a:ext cx="34369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C:\Users\toeppe\Desktop\Dagstuhl_Presentation\accv10tex\figures\ballo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9075" y="942975"/>
            <a:ext cx="2070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C:\Users\toeppe\Desktop\Dagstuhl_Presentation\accv10tex\figures\ballon_texture_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7688" y="850900"/>
            <a:ext cx="12652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C:\Users\toeppe\Desktop\Dagstuhl_Presentation\accv10tex\figures\ballon_geometry_ima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9475" y="850900"/>
            <a:ext cx="12636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svrscreens\bird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1127125"/>
            <a:ext cx="52419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D:\Study\PhD\SingleViewReconstruction\DAGM_Presentation\Pics\bird_s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3398838"/>
            <a:ext cx="3375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</a:p>
        </p:txBody>
      </p:sp>
      <p:pic>
        <p:nvPicPr>
          <p:cNvPr id="21509" name="Picture 3" descr="D:\Study\PhD\SingleViewReconstruction\Programming\Data\SingleViewPics\bir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942975"/>
            <a:ext cx="16256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D:\Study\PhD\SingleViewReconstruction\DAGM_Presentation\Pics\bird_s_geo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1425" y="942975"/>
            <a:ext cx="1919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D:\Study\PhD\SingleViewReconstruction\DAGM_Presentation\Pics\bird_s_imag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550" y="3429000"/>
            <a:ext cx="1524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laudia Nieuwenhuis\Documents\eccv12 images\watercan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6" y="1428841"/>
            <a:ext cx="2612481" cy="3691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1 2"/>
          <p:cNvSpPr/>
          <p:nvPr/>
        </p:nvSpPr>
        <p:spPr>
          <a:xfrm>
            <a:off x="5721428" y="3520439"/>
            <a:ext cx="3237586" cy="2834609"/>
          </a:xfrm>
          <a:prstGeom prst="borderCallout1">
            <a:avLst>
              <a:gd name="adj1" fmla="val 63810"/>
              <a:gd name="adj2" fmla="val 173"/>
              <a:gd name="adj3" fmla="val 50544"/>
              <a:gd name="adj4" fmla="val -17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Sharp </a:t>
            </a:r>
            <a:r>
              <a:rPr lang="de-DE" dirty="0" err="1" smtClean="0"/>
              <a:t>Edges</a:t>
            </a:r>
            <a:endParaRPr lang="de-DE" dirty="0" smtClean="0"/>
          </a:p>
        </p:txBody>
      </p:sp>
      <p:pic>
        <p:nvPicPr>
          <p:cNvPr id="3074" name="Picture 2" descr="C:\Users\Claudia Nieuwenhuis\Documents\eccv12 images\watercan_inpu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07" y="3703317"/>
            <a:ext cx="3015428" cy="235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laudia Nieuwenhuis\Documents\eccv12 images\waterca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81"/>
            <a:ext cx="2834609" cy="3531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65806" y="917852"/>
            <a:ext cx="232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Minimal </a:t>
            </a:r>
            <a:r>
              <a:rPr lang="de-DE" sz="1600" b="1" dirty="0" err="1" smtClean="0">
                <a:latin typeface="+mj-lt"/>
              </a:rPr>
              <a:t>Surface</a:t>
            </a:r>
            <a:endParaRPr lang="de-DE" sz="1600" b="1" dirty="0" smtClean="0">
              <a:latin typeface="+mj-lt"/>
            </a:endParaRPr>
          </a:p>
          <a:p>
            <a:pPr algn="ctr">
              <a:defRPr/>
            </a:pPr>
            <a:r>
              <a:rPr lang="de-DE" sz="1600" b="1" dirty="0" err="1" smtClean="0">
                <a:latin typeface="+mj-lt"/>
              </a:rPr>
              <a:t>with</a:t>
            </a:r>
            <a:r>
              <a:rPr lang="de-DE" sz="1600" b="1" dirty="0" smtClean="0">
                <a:latin typeface="+mj-lt"/>
              </a:rPr>
              <a:t> Fixed Volume</a:t>
            </a:r>
            <a:endParaRPr lang="de-DE" sz="1600" b="1" dirty="0">
              <a:latin typeface="+mj-lt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2875087" y="917852"/>
            <a:ext cx="3567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The Same </a:t>
            </a:r>
            <a:r>
              <a:rPr lang="de-DE" sz="1600" b="1" dirty="0" err="1" smtClean="0">
                <a:latin typeface="+mj-lt"/>
              </a:rPr>
              <a:t>with</a:t>
            </a:r>
            <a:endParaRPr lang="de-DE" sz="1600" b="1" dirty="0" smtClean="0">
              <a:latin typeface="+mj-lt"/>
            </a:endParaRPr>
          </a:p>
          <a:p>
            <a:pPr algn="ctr">
              <a:defRPr/>
            </a:pPr>
            <a:r>
              <a:rPr lang="de-DE" sz="1600" b="1" dirty="0" err="1" smtClean="0">
                <a:latin typeface="+mj-lt"/>
              </a:rPr>
              <a:t>Local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Smoothness</a:t>
            </a:r>
            <a:r>
              <a:rPr lang="de-DE" sz="1600" b="1" dirty="0" smtClean="0">
                <a:latin typeface="+mj-lt"/>
              </a:rPr>
              <a:t> Relaxation</a:t>
            </a:r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endParaRPr lang="de-DE" dirty="0" smtClean="0"/>
          </a:p>
        </p:txBody>
      </p:sp>
      <p:pic>
        <p:nvPicPr>
          <p:cNvPr id="2050" name="Picture 2" descr="C:\Users\Claudia Nieuwenhuis\Documents\eccv12 images\teekann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2148854"/>
            <a:ext cx="7627937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937756" y="1600220"/>
            <a:ext cx="640073" cy="4389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463074" y="1307832"/>
            <a:ext cx="250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err="1" smtClean="0">
                <a:latin typeface="+mj-lt"/>
              </a:rPr>
              <a:t>Reconstruction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with</a:t>
            </a:r>
            <a:endParaRPr lang="de-DE" sz="1600" b="1" dirty="0">
              <a:latin typeface="+mj-lt"/>
            </a:endParaRP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Relative </a:t>
            </a:r>
            <a:r>
              <a:rPr lang="de-DE" sz="1600" b="1" dirty="0" err="1" smtClean="0">
                <a:latin typeface="+mj-lt"/>
              </a:rPr>
              <a:t>Depth</a:t>
            </a:r>
            <a:endParaRPr lang="de-DE" sz="1600" b="1" dirty="0">
              <a:latin typeface="+mj-lt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488072" y="1289762"/>
            <a:ext cx="2916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err="1" smtClean="0">
                <a:latin typeface="+mj-lt"/>
              </a:rPr>
              <a:t>Depth</a:t>
            </a:r>
            <a:r>
              <a:rPr lang="de-DE" sz="1600" b="1" dirty="0" smtClean="0">
                <a:latin typeface="+mj-lt"/>
              </a:rPr>
              <a:t> Profile </a:t>
            </a:r>
            <a:r>
              <a:rPr lang="de-DE" sz="1600" b="1" dirty="0" err="1" smtClean="0">
                <a:latin typeface="+mj-lt"/>
              </a:rPr>
              <a:t>indicating</a:t>
            </a:r>
            <a:endParaRPr lang="de-DE" sz="1600" b="1" dirty="0" smtClean="0">
              <a:latin typeface="+mj-lt"/>
            </a:endParaRP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Relative </a:t>
            </a:r>
            <a:r>
              <a:rPr lang="de-DE" sz="1600" b="1" dirty="0" err="1" smtClean="0">
                <a:latin typeface="+mj-lt"/>
              </a:rPr>
              <a:t>Depth</a:t>
            </a:r>
            <a:endParaRPr lang="de-DE" sz="1600" b="1" dirty="0">
              <a:latin typeface="+mj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20490" y="2301269"/>
            <a:ext cx="274317" cy="2895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188757" y="3703318"/>
            <a:ext cx="1188707" cy="182877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7464" y="3703317"/>
            <a:ext cx="914390" cy="457195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1854" y="4160512"/>
            <a:ext cx="548634" cy="0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14440" y="3886195"/>
            <a:ext cx="274317" cy="274317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14440" y="4160512"/>
            <a:ext cx="0" cy="365756"/>
          </a:xfrm>
          <a:prstGeom prst="line">
            <a:avLst/>
          </a:pr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Depth Profiles</a:t>
            </a:r>
          </a:p>
        </p:txBody>
      </p:sp>
      <p:pic>
        <p:nvPicPr>
          <p:cNvPr id="71686" name="Picture 6" descr="C:\Documents and Settings\admin\Desktop\svr_relvolume_pics\wateringcanwithoutconstrai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34" y="1965976"/>
            <a:ext cx="3246437" cy="3113088"/>
          </a:xfrm>
          <a:prstGeom prst="rect">
            <a:avLst/>
          </a:prstGeom>
          <a:noFill/>
        </p:spPr>
      </p:pic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035024" y="1325903"/>
            <a:ext cx="257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Fixed Volume</a:t>
            </a:r>
            <a:endParaRPr lang="de-DE" sz="1600" b="1" dirty="0">
              <a:latin typeface="+mj-lt"/>
            </a:endParaRPr>
          </a:p>
        </p:txBody>
      </p:sp>
      <p:pic>
        <p:nvPicPr>
          <p:cNvPr id="71687" name="Picture 7" descr="C:\Documents and Settings\admin\Desktop\svr_relvolume_pics\water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62" y="1874537"/>
            <a:ext cx="3528727" cy="3528727"/>
          </a:xfrm>
          <a:prstGeom prst="rect">
            <a:avLst/>
          </a:prstGeom>
          <a:noFill/>
        </p:spPr>
      </p:pic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915099" y="1325903"/>
            <a:ext cx="164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Input Image</a:t>
            </a:r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Depth Profiles</a:t>
            </a:r>
            <a:endParaRPr lang="en-US" dirty="0"/>
          </a:p>
        </p:txBody>
      </p:sp>
      <p:pic>
        <p:nvPicPr>
          <p:cNvPr id="37" name="Picture 2" descr="C:\Documents and Settings\admin\Desktop\svr_relvolume_pics\wateringc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68" y="2057415"/>
            <a:ext cx="2416775" cy="3880001"/>
          </a:xfrm>
          <a:prstGeom prst="rect">
            <a:avLst/>
          </a:prstGeom>
          <a:noFill/>
        </p:spPr>
      </p:pic>
      <p:pic>
        <p:nvPicPr>
          <p:cNvPr id="53" name="Picture 4" descr="C:\Documents and Settings\admin\Desktop\svr_relvolume_pics\wateringcan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777110" y="2834818"/>
            <a:ext cx="3566122" cy="2011316"/>
          </a:xfrm>
          <a:prstGeom prst="rect">
            <a:avLst/>
          </a:prstGeom>
          <a:noFill/>
        </p:spPr>
      </p:pic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600338" y="1325903"/>
            <a:ext cx="271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Reconstruction with 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Relative Depth Profile</a:t>
            </a:r>
            <a:endParaRPr lang="de-DE" sz="1600" b="1" dirty="0">
              <a:latin typeface="+mj-lt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1278706" y="1325903"/>
            <a:ext cx="291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b="1" dirty="0" smtClean="0">
                <a:latin typeface="+mj-lt"/>
              </a:rPr>
              <a:t>Depth Profile indicating</a:t>
            </a:r>
          </a:p>
          <a:p>
            <a:pPr algn="ctr">
              <a:defRPr/>
            </a:pPr>
            <a:r>
              <a:rPr lang="de-DE" sz="1600" b="1" dirty="0" smtClean="0">
                <a:latin typeface="+mj-lt"/>
              </a:rPr>
              <a:t>Relative Depth</a:t>
            </a:r>
            <a:endParaRPr lang="de-DE" sz="1600" b="1" dirty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926667" y="2090057"/>
            <a:ext cx="1112762" cy="3657600"/>
          </a:xfrm>
          <a:custGeom>
            <a:avLst/>
            <a:gdLst>
              <a:gd name="connsiteX0" fmla="*/ 1112762 w 1112762"/>
              <a:gd name="connsiteY0" fmla="*/ 0 h 3657600"/>
              <a:gd name="connsiteX1" fmla="*/ 720876 w 1112762"/>
              <a:gd name="connsiteY1" fmla="*/ 43543 h 3657600"/>
              <a:gd name="connsiteX2" fmla="*/ 387047 w 1112762"/>
              <a:gd name="connsiteY2" fmla="*/ 435429 h 3657600"/>
              <a:gd name="connsiteX3" fmla="*/ 82247 w 1112762"/>
              <a:gd name="connsiteY3" fmla="*/ 1045029 h 3657600"/>
              <a:gd name="connsiteX4" fmla="*/ 9676 w 1112762"/>
              <a:gd name="connsiteY4" fmla="*/ 2409372 h 3657600"/>
              <a:gd name="connsiteX5" fmla="*/ 24190 w 1112762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762" h="3657600">
                <a:moveTo>
                  <a:pt x="1112762" y="0"/>
                </a:moveTo>
                <a:lnTo>
                  <a:pt x="720876" y="43543"/>
                </a:lnTo>
                <a:cubicBezTo>
                  <a:pt x="599924" y="116115"/>
                  <a:pt x="493485" y="268515"/>
                  <a:pt x="387047" y="435429"/>
                </a:cubicBezTo>
                <a:cubicBezTo>
                  <a:pt x="280609" y="602343"/>
                  <a:pt x="145142" y="716039"/>
                  <a:pt x="82247" y="1045029"/>
                </a:cubicBezTo>
                <a:cubicBezTo>
                  <a:pt x="19352" y="1374020"/>
                  <a:pt x="19352" y="1973944"/>
                  <a:pt x="9676" y="2409372"/>
                </a:cubicBezTo>
                <a:cubicBezTo>
                  <a:pt x="0" y="2844800"/>
                  <a:pt x="21771" y="3449562"/>
                  <a:pt x="24190" y="3657600"/>
                </a:cubicBezTo>
              </a:path>
            </a:pathLst>
          </a:custGeom>
          <a:ln w="38100">
            <a:solidFill>
              <a:srgbClr val="F14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44"/>
  <p:tag name="DEFAULTHEIGHT" val="388"/>
</p:tagLst>
</file>

<file path=ppt/theme/theme1.xml><?xml version="1.0" encoding="utf-8"?>
<a:theme xmlns:a="http://schemas.openxmlformats.org/drawingml/2006/main" name="Master">
  <a:themeElements>
    <a:clrScheme name="Master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aster">
  <a:themeElements>
    <a:clrScheme name="Master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Master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aster">
  <a:themeElements>
    <a:clrScheme name="Master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aster">
  <a:themeElements>
    <a:clrScheme name="Master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353</Words>
  <Application>Microsoft Office PowerPoint</Application>
  <PresentationFormat>On-screen Show (4:3)</PresentationFormat>
  <Paragraphs>119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Master</vt:lpstr>
      <vt:lpstr>2_Master</vt:lpstr>
      <vt:lpstr>1_Master</vt:lpstr>
      <vt:lpstr>3_Master</vt:lpstr>
      <vt:lpstr>4_Master</vt:lpstr>
      <vt:lpstr>Visio</vt:lpstr>
      <vt:lpstr>Slide 1</vt:lpstr>
      <vt:lpstr>Single View Reconstruction</vt:lpstr>
      <vt:lpstr>Workflow</vt:lpstr>
      <vt:lpstr>Results</vt:lpstr>
      <vt:lpstr>Results</vt:lpstr>
      <vt:lpstr>Sharp Edges</vt:lpstr>
      <vt:lpstr>Relative Depth Profiles</vt:lpstr>
      <vt:lpstr>Relative Depth Profiles</vt:lpstr>
      <vt:lpstr>Relative Depth Profiles</vt:lpstr>
      <vt:lpstr>Subvolume Ratios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</vt:vector>
  </TitlesOfParts>
  <Company>tu-dresden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Bogdan Savchinsky</dc:creator>
  <cp:lastModifiedBy>cvpr group</cp:lastModifiedBy>
  <cp:revision>1265</cp:revision>
  <dcterms:created xsi:type="dcterms:W3CDTF">2007-06-12T09:23:27Z</dcterms:created>
  <dcterms:modified xsi:type="dcterms:W3CDTF">2012-05-25T02:37:53Z</dcterms:modified>
</cp:coreProperties>
</file>