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4" r:id="rId8"/>
    <p:sldId id="261" r:id="rId9"/>
    <p:sldId id="263" r:id="rId10"/>
    <p:sldId id="265" r:id="rId11"/>
    <p:sldId id="266" r:id="rId12"/>
    <p:sldId id="267" r:id="rId13"/>
    <p:sldId id="268" r:id="rId14"/>
    <p:sldId id="276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8F4B-3F95-4DBA-8FC4-A8874E025AA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1143-0611-4C24-8AD4-7A25073F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89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8F4B-3F95-4DBA-8FC4-A8874E025AA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1143-0611-4C24-8AD4-7A25073F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09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8F4B-3F95-4DBA-8FC4-A8874E025AA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1143-0611-4C24-8AD4-7A25073F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4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8F4B-3F95-4DBA-8FC4-A8874E025AA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1143-0611-4C24-8AD4-7A25073F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81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8F4B-3F95-4DBA-8FC4-A8874E025AA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1143-0611-4C24-8AD4-7A25073F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3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8F4B-3F95-4DBA-8FC4-A8874E025AA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1143-0611-4C24-8AD4-7A25073F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6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8F4B-3F95-4DBA-8FC4-A8874E025AA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1143-0611-4C24-8AD4-7A25073F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8F4B-3F95-4DBA-8FC4-A8874E025AA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1143-0611-4C24-8AD4-7A25073F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8F4B-3F95-4DBA-8FC4-A8874E025AA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1143-0611-4C24-8AD4-7A25073F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7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8F4B-3F95-4DBA-8FC4-A8874E025AA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1143-0611-4C24-8AD4-7A25073F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8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8F4B-3F95-4DBA-8FC4-A8874E025AA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1143-0611-4C24-8AD4-7A25073F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4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6E8F4B-3F95-4DBA-8FC4-A8874E025AA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DD11143-0611-4C24-8AD4-7A25073F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8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AB2F1-997F-4688-B461-5DFC322852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KinectFusion</a:t>
            </a:r>
            <a:r>
              <a:rPr lang="en-US" b="1" dirty="0"/>
              <a:t>: Real-Time Dense Surface Mapping and Tracking</a:t>
            </a:r>
            <a:endParaRPr 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7E388F5-CDB9-47EF-9582-80479B0EB4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Ivy, Tian </a:t>
            </a:r>
            <a:r>
              <a:rPr lang="en-US" dirty="0" err="1"/>
              <a:t>Jin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93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6A9FF5-7E09-4283-B54F-AA0708732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br>
              <a:rPr lang="en-US" dirty="0"/>
            </a:br>
            <a:r>
              <a:rPr lang="en-US" dirty="0"/>
              <a:t>------</a:t>
            </a:r>
            <a:br>
              <a:rPr lang="en-US" dirty="0"/>
            </a:br>
            <a:r>
              <a:rPr lang="en-US" dirty="0"/>
              <a:t>Mapping as Surface Reconstruction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99DA5A-CC45-4CD7-A788-E21DAA13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907542"/>
          </a:xfrm>
        </p:spPr>
        <p:txBody>
          <a:bodyPr/>
          <a:lstStyle/>
          <a:p>
            <a:r>
              <a:rPr lang="en-US" dirty="0"/>
              <a:t>TSDF representation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E70BD5-0306-4DE0-8B5B-ADF4A0FEA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81" t="31250" r="33828" b="19306"/>
          <a:stretch/>
        </p:blipFill>
        <p:spPr>
          <a:xfrm>
            <a:off x="3583519" y="1628776"/>
            <a:ext cx="3467287" cy="34575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BEC60D4-B57D-4BDA-9CE9-3759BDA9B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10" t="20555" r="18162" b="23750"/>
          <a:stretch/>
        </p:blipFill>
        <p:spPr>
          <a:xfrm>
            <a:off x="7433924" y="1628776"/>
            <a:ext cx="3857101" cy="347943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7E55ED0-DCDB-4DE3-8C42-620EEA63EE10}"/>
              </a:ext>
            </a:extLst>
          </p:cNvPr>
          <p:cNvSpPr txBox="1"/>
          <p:nvPr/>
        </p:nvSpPr>
        <p:spPr>
          <a:xfrm>
            <a:off x="4104640" y="5516880"/>
            <a:ext cx="385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components are stored: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A39BABB-45F5-4055-BD28-B66D92C0B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00" t="55111" r="40583" b="38074"/>
          <a:stretch/>
        </p:blipFill>
        <p:spPr>
          <a:xfrm>
            <a:off x="3869268" y="5886212"/>
            <a:ext cx="4683760" cy="4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1DDEE0-A11B-4C10-9574-C28C884E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en-US" dirty="0"/>
              <a:t>Method</a:t>
            </a:r>
            <a:br>
              <a:rPr lang="en-US" dirty="0"/>
            </a:br>
            <a:r>
              <a:rPr lang="en-US" dirty="0"/>
              <a:t>------</a:t>
            </a:r>
            <a:br>
              <a:rPr lang="en-US" dirty="0"/>
            </a:br>
            <a:r>
              <a:rPr lang="en-US" dirty="0"/>
              <a:t>Mapping as Surface Reconstruction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4E72B8-417E-4C29-B92C-AA61CB435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665" y="477813"/>
            <a:ext cx="6674907" cy="703566"/>
          </a:xfrm>
        </p:spPr>
        <p:txBody>
          <a:bodyPr>
            <a:normAutofit/>
          </a:bodyPr>
          <a:lstStyle/>
          <a:p>
            <a:r>
              <a:rPr lang="en-US" dirty="0"/>
              <a:t>How to compute the distance value?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ABB4040-06E9-4D3A-B052-B4A49082C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7" t="50000" r="41484" b="21111"/>
          <a:stretch/>
        </p:blipFill>
        <p:spPr>
          <a:xfrm>
            <a:off x="3583518" y="2072513"/>
            <a:ext cx="7911770" cy="301953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1628E16-02B3-4D38-9E05-E9B86D403B8E}"/>
              </a:ext>
            </a:extLst>
          </p:cNvPr>
          <p:cNvSpPr/>
          <p:nvPr/>
        </p:nvSpPr>
        <p:spPr>
          <a:xfrm>
            <a:off x="6697345" y="2166410"/>
            <a:ext cx="1511935" cy="4447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9C44EEC-3F75-45EA-8CD3-49E68C0D816A}"/>
              </a:ext>
            </a:extLst>
          </p:cNvPr>
          <p:cNvSpPr txBox="1"/>
          <p:nvPr/>
        </p:nvSpPr>
        <p:spPr>
          <a:xfrm>
            <a:off x="6278881" y="1520079"/>
            <a:ext cx="271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ray from the camera center to the 3D point p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0566BA8-3EFB-420F-AE8B-3CC5FF6B37D1}"/>
              </a:ext>
            </a:extLst>
          </p:cNvPr>
          <p:cNvSpPr/>
          <p:nvPr/>
        </p:nvSpPr>
        <p:spPr>
          <a:xfrm>
            <a:off x="4380865" y="2755033"/>
            <a:ext cx="485775" cy="4758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C2A9689-8428-435A-BF73-3052E76ABE87}"/>
              </a:ext>
            </a:extLst>
          </p:cNvPr>
          <p:cNvSpPr txBox="1"/>
          <p:nvPr/>
        </p:nvSpPr>
        <p:spPr>
          <a:xfrm>
            <a:off x="2854961" y="2669790"/>
            <a:ext cx="1605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Normalization factor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F71A50D-4EEA-45E5-8A59-548BED92C2B3}"/>
              </a:ext>
            </a:extLst>
          </p:cNvPr>
          <p:cNvSpPr/>
          <p:nvPr/>
        </p:nvSpPr>
        <p:spPr>
          <a:xfrm>
            <a:off x="4460240" y="3401364"/>
            <a:ext cx="485775" cy="4758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3688326-E742-41DF-90D5-ED179DC97C5F}"/>
              </a:ext>
            </a:extLst>
          </p:cNvPr>
          <p:cNvSpPr txBox="1"/>
          <p:nvPr/>
        </p:nvSpPr>
        <p:spPr>
          <a:xfrm>
            <a:off x="2854961" y="3468968"/>
            <a:ext cx="160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2D pixel point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18E3D19-9C8D-4CF6-A738-BB9880E1940A}"/>
              </a:ext>
            </a:extLst>
          </p:cNvPr>
          <p:cNvSpPr txBox="1"/>
          <p:nvPr/>
        </p:nvSpPr>
        <p:spPr>
          <a:xfrm>
            <a:off x="3745666" y="1305846"/>
            <a:ext cx="1605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3D point (global coordinates)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35BDBEF-B54A-40AC-B1B7-AA2CE475353A}"/>
              </a:ext>
            </a:extLst>
          </p:cNvPr>
          <p:cNvSpPr/>
          <p:nvPr/>
        </p:nvSpPr>
        <p:spPr>
          <a:xfrm>
            <a:off x="4340426" y="2215217"/>
            <a:ext cx="412750" cy="4086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3290B14-B5E1-43D6-94A1-CD2230F853C0}"/>
              </a:ext>
            </a:extLst>
          </p:cNvPr>
          <p:cNvSpPr txBox="1"/>
          <p:nvPr/>
        </p:nvSpPr>
        <p:spPr>
          <a:xfrm>
            <a:off x="3583518" y="4669435"/>
            <a:ext cx="160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SDF </a:t>
            </a:r>
            <a:r>
              <a:rPr lang="en-US" dirty="0" err="1">
                <a:solidFill>
                  <a:srgbClr val="FF0000"/>
                </a:solidFill>
              </a:rPr>
              <a:t>trancation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485993F7-8D4B-4DE1-BF62-61853997E92A}"/>
              </a:ext>
            </a:extLst>
          </p:cNvPr>
          <p:cNvSpPr txBox="1">
            <a:spLocks/>
          </p:cNvSpPr>
          <p:nvPr/>
        </p:nvSpPr>
        <p:spPr>
          <a:xfrm>
            <a:off x="3745666" y="5088166"/>
            <a:ext cx="6674907" cy="703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Weighted value?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83C69A-A1A5-454F-97EB-51A3A3286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3" t="45185" r="74592" b="50724"/>
          <a:stretch/>
        </p:blipFill>
        <p:spPr>
          <a:xfrm>
            <a:off x="5573290" y="5903098"/>
            <a:ext cx="1350223" cy="28057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EC51D58-1D11-4E83-84D9-B2CB61696CEA}"/>
              </a:ext>
            </a:extLst>
          </p:cNvPr>
          <p:cNvSpPr txBox="1"/>
          <p:nvPr/>
        </p:nvSpPr>
        <p:spPr>
          <a:xfrm>
            <a:off x="3969988" y="585871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Proportional to</a:t>
            </a:r>
          </a:p>
        </p:txBody>
      </p:sp>
    </p:spTree>
    <p:extLst>
      <p:ext uri="{BB962C8B-B14F-4D97-AF65-F5344CB8AC3E}">
        <p14:creationId xmlns:p14="http://schemas.microsoft.com/office/powerpoint/2010/main" val="15103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1DDEE0-A11B-4C10-9574-C28C884EE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br>
              <a:rPr lang="en-US" dirty="0"/>
            </a:br>
            <a:r>
              <a:rPr lang="en-US" dirty="0"/>
              <a:t>------</a:t>
            </a:r>
            <a:br>
              <a:rPr lang="en-US" dirty="0"/>
            </a:br>
            <a:r>
              <a:rPr lang="en-US" dirty="0"/>
              <a:t>Mapping as Surface Reconstruction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C5BF4DCC-198D-495C-9E6B-A0860ECF473C}"/>
              </a:ext>
            </a:extLst>
          </p:cNvPr>
          <p:cNvSpPr txBox="1">
            <a:spLocks/>
          </p:cNvSpPr>
          <p:nvPr/>
        </p:nvSpPr>
        <p:spPr>
          <a:xfrm>
            <a:off x="3802592" y="4493909"/>
            <a:ext cx="6674907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Truncated weights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959AC90-85EF-440F-BA9B-F1179E67D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22" t="50278" r="9921" b="39722"/>
          <a:stretch/>
        </p:blipFill>
        <p:spPr>
          <a:xfrm>
            <a:off x="3802593" y="5100476"/>
            <a:ext cx="7029451" cy="685801"/>
          </a:xfrm>
          <a:prstGeom prst="rect">
            <a:avLst/>
          </a:prstGeom>
        </p:spPr>
      </p:pic>
      <p:sp>
        <p:nvSpPr>
          <p:cNvPr id="25" name="内容占位符 2">
            <a:extLst>
              <a:ext uri="{FF2B5EF4-FFF2-40B4-BE49-F238E27FC236}">
                <a16:creationId xmlns:a16="http://schemas.microsoft.com/office/drawing/2014/main" id="{B8BEC488-523D-41C5-87CB-BFF9968A126D}"/>
              </a:ext>
            </a:extLst>
          </p:cNvPr>
          <p:cNvSpPr txBox="1">
            <a:spLocks/>
          </p:cNvSpPr>
          <p:nvPr/>
        </p:nvSpPr>
        <p:spPr>
          <a:xfrm>
            <a:off x="3802593" y="1165874"/>
            <a:ext cx="6674907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Global TSDF?</a:t>
            </a:r>
          </a:p>
          <a:p>
            <a:r>
              <a:rPr lang="en-US" dirty="0"/>
              <a:t>------weighted average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9581B21-93A8-455D-B347-7F715A132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72" t="40139" r="9609" b="37361"/>
          <a:stretch/>
        </p:blipFill>
        <p:spPr>
          <a:xfrm>
            <a:off x="3600449" y="2487052"/>
            <a:ext cx="7524751" cy="1543051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EE74EE2-6A96-4A7F-8FAF-BA65633A9A02}"/>
              </a:ext>
            </a:extLst>
          </p:cNvPr>
          <p:cNvSpPr/>
          <p:nvPr/>
        </p:nvSpPr>
        <p:spPr>
          <a:xfrm>
            <a:off x="5453696" y="2487052"/>
            <a:ext cx="2233295" cy="4757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321C533-85D5-4F48-B604-DF9E090D0BCA}"/>
              </a:ext>
            </a:extLst>
          </p:cNvPr>
          <p:cNvSpPr/>
          <p:nvPr/>
        </p:nvSpPr>
        <p:spPr>
          <a:xfrm>
            <a:off x="7911464" y="2496841"/>
            <a:ext cx="1892936" cy="4757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DC981F9-F357-4780-95C0-BAB351B57086}"/>
              </a:ext>
            </a:extLst>
          </p:cNvPr>
          <p:cNvSpPr txBox="1"/>
          <p:nvPr/>
        </p:nvSpPr>
        <p:spPr>
          <a:xfrm>
            <a:off x="5493384" y="2117720"/>
            <a:ext cx="186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Global TSDF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71FD20B-2DE9-4A1A-A8CB-E1EA98103CFB}"/>
              </a:ext>
            </a:extLst>
          </p:cNvPr>
          <p:cNvSpPr txBox="1"/>
          <p:nvPr/>
        </p:nvSpPr>
        <p:spPr>
          <a:xfrm>
            <a:off x="7911464" y="2127509"/>
            <a:ext cx="241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TSDF of current frame</a:t>
            </a:r>
          </a:p>
        </p:txBody>
      </p:sp>
    </p:spTree>
    <p:extLst>
      <p:ext uri="{BB962C8B-B14F-4D97-AF65-F5344CB8AC3E}">
        <p14:creationId xmlns:p14="http://schemas.microsoft.com/office/powerpoint/2010/main" val="268568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 animBg="1"/>
      <p:bldP spid="28" grpId="0" animBg="1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49177-A19A-4859-A878-E481C2371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br>
              <a:rPr lang="en-US" dirty="0"/>
            </a:br>
            <a:r>
              <a:rPr lang="en-US" dirty="0"/>
              <a:t>------</a:t>
            </a:r>
            <a:br>
              <a:rPr lang="en-US" dirty="0"/>
            </a:br>
            <a:r>
              <a:rPr lang="en-US" dirty="0"/>
              <a:t>Surface prediction from ray casting the TSDF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8CAF33-06FA-40A8-8CAD-D194ABFA9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108851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TSDF distance value = 0 </a:t>
            </a:r>
            <a:r>
              <a:rPr lang="en-US" dirty="0">
                <a:sym typeface="Wingdings" panose="05000000000000000000" pitchFamily="2" charset="2"/>
              </a:rPr>
              <a:t> surface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 per-pixel ray-casting is performed</a:t>
            </a: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064B32F5-BA06-4027-8963-C38CB7C1A701}"/>
              </a:ext>
            </a:extLst>
          </p:cNvPr>
          <p:cNvSpPr/>
          <p:nvPr/>
        </p:nvSpPr>
        <p:spPr>
          <a:xfrm rot="3115995">
            <a:off x="4895602" y="4750766"/>
            <a:ext cx="481769" cy="3092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立方体 4">
            <a:extLst>
              <a:ext uri="{FF2B5EF4-FFF2-40B4-BE49-F238E27FC236}">
                <a16:creationId xmlns:a16="http://schemas.microsoft.com/office/drawing/2014/main" id="{2D8F3E91-2CE8-4B75-B908-C59EFFA38324}"/>
              </a:ext>
            </a:extLst>
          </p:cNvPr>
          <p:cNvSpPr/>
          <p:nvPr/>
        </p:nvSpPr>
        <p:spPr>
          <a:xfrm>
            <a:off x="6203136" y="3456600"/>
            <a:ext cx="762000" cy="77152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r>
              <a:rPr lang="en-US" dirty="0" err="1"/>
              <a:t>ve</a:t>
            </a:r>
            <a:endParaRPr lang="en-US" dirty="0"/>
          </a:p>
        </p:txBody>
      </p:sp>
      <p:sp>
        <p:nvSpPr>
          <p:cNvPr id="6" name="立方体 5">
            <a:extLst>
              <a:ext uri="{FF2B5EF4-FFF2-40B4-BE49-F238E27FC236}">
                <a16:creationId xmlns:a16="http://schemas.microsoft.com/office/drawing/2014/main" id="{AD565EA2-ADC9-449D-A7A2-3B2F89B2AA40}"/>
              </a:ext>
            </a:extLst>
          </p:cNvPr>
          <p:cNvSpPr/>
          <p:nvPr/>
        </p:nvSpPr>
        <p:spPr>
          <a:xfrm>
            <a:off x="7156695" y="2819736"/>
            <a:ext cx="762000" cy="77152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  <a:r>
              <a:rPr lang="en-US" dirty="0" err="1"/>
              <a:t>ve</a:t>
            </a:r>
            <a:endParaRPr lang="en-US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B5143E02-3255-49F1-94C2-CA0A43831823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5258210" y="2121211"/>
            <a:ext cx="4181702" cy="2688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C67C3D3B-AC6D-4DE2-B666-14672BFECE08}"/>
              </a:ext>
            </a:extLst>
          </p:cNvPr>
          <p:cNvCxnSpPr/>
          <p:nvPr/>
        </p:nvCxnSpPr>
        <p:spPr>
          <a:xfrm>
            <a:off x="7077075" y="3705225"/>
            <a:ext cx="1104900" cy="9239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1D900DD3-562C-47CD-9146-94362F53D893}"/>
              </a:ext>
            </a:extLst>
          </p:cNvPr>
          <p:cNvSpPr txBox="1"/>
          <p:nvPr/>
        </p:nvSpPr>
        <p:spPr>
          <a:xfrm>
            <a:off x="8334375" y="4381500"/>
            <a:ext cx="150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Zero crossing</a:t>
            </a:r>
          </a:p>
          <a:p>
            <a:r>
              <a:rPr lang="en-US" dirty="0"/>
              <a:t>Surface here!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EE2EFF2-6F59-45C5-946A-2FBC9198664E}"/>
              </a:ext>
            </a:extLst>
          </p:cNvPr>
          <p:cNvSpPr txBox="1"/>
          <p:nvPr/>
        </p:nvSpPr>
        <p:spPr>
          <a:xfrm>
            <a:off x="4171286" y="5005686"/>
            <a:ext cx="96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camera</a:t>
            </a:r>
          </a:p>
        </p:txBody>
      </p:sp>
    </p:spTree>
    <p:extLst>
      <p:ext uri="{BB962C8B-B14F-4D97-AF65-F5344CB8AC3E}">
        <p14:creationId xmlns:p14="http://schemas.microsoft.com/office/powerpoint/2010/main" val="208305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49177-A19A-4859-A878-E481C2371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br>
              <a:rPr lang="en-US" dirty="0"/>
            </a:br>
            <a:r>
              <a:rPr lang="en-US" dirty="0"/>
              <a:t>------</a:t>
            </a:r>
            <a:br>
              <a:rPr lang="en-US" dirty="0"/>
            </a:br>
            <a:r>
              <a:rPr lang="en-US" dirty="0"/>
              <a:t>Sensor pose estimation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8CAF33-06FA-40A8-8CAD-D194ABFA9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6615852" cy="1117092"/>
          </a:xfrm>
        </p:spPr>
        <p:txBody>
          <a:bodyPr/>
          <a:lstStyle/>
          <a:p>
            <a:r>
              <a:rPr lang="en-US" dirty="0"/>
              <a:t>Iterative closest point (ICP) algorithm</a:t>
            </a:r>
          </a:p>
          <a:p>
            <a:r>
              <a:rPr lang="en-US" dirty="0">
                <a:sym typeface="Wingdings" panose="05000000000000000000" pitchFamily="2" charset="2"/>
              </a:rPr>
              <a:t>can be used to compute the rigid </a:t>
            </a:r>
            <a:r>
              <a:rPr lang="en-US" dirty="0"/>
              <a:t>body transformation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F37CE58-990E-43A5-B353-99FB68CA9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2429629"/>
            <a:ext cx="8625840" cy="337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39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49177-A19A-4859-A878-E481C2371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br>
              <a:rPr lang="en-US" dirty="0"/>
            </a:br>
            <a:r>
              <a:rPr lang="en-US" dirty="0"/>
              <a:t>------</a:t>
            </a:r>
            <a:br>
              <a:rPr lang="en-US" dirty="0"/>
            </a:br>
            <a:r>
              <a:rPr lang="en-US" dirty="0"/>
              <a:t>Sensor pose estimation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8CAF33-06FA-40A8-8CAD-D194ABFA9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6227232" cy="1117092"/>
          </a:xfrm>
        </p:spPr>
        <p:txBody>
          <a:bodyPr/>
          <a:lstStyle/>
          <a:p>
            <a:r>
              <a:rPr lang="en-US" dirty="0"/>
              <a:t>Frame-to-model ICP?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CA374B1-C927-4CAE-945E-E811B605A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22" t="25333" r="24140" b="31945"/>
          <a:stretch/>
        </p:blipFill>
        <p:spPr>
          <a:xfrm>
            <a:off x="4030134" y="2118360"/>
            <a:ext cx="5905500" cy="2929890"/>
          </a:xfrm>
          <a:prstGeom prst="rect">
            <a:avLst/>
          </a:prstGeom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76D94A17-C40C-4F3C-85AD-5BF807B2DA6E}"/>
              </a:ext>
            </a:extLst>
          </p:cNvPr>
          <p:cNvCxnSpPr/>
          <p:nvPr/>
        </p:nvCxnSpPr>
        <p:spPr>
          <a:xfrm flipH="1">
            <a:off x="4686300" y="4572000"/>
            <a:ext cx="962025" cy="952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4DB93A72-00B1-43B0-9B0F-62529D8ED6E8}"/>
              </a:ext>
            </a:extLst>
          </p:cNvPr>
          <p:cNvSpPr txBox="1"/>
          <p:nvPr/>
        </p:nvSpPr>
        <p:spPr>
          <a:xfrm>
            <a:off x="4133850" y="5581650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 surface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80981CA-BFCD-4D04-BA76-C0FFCBE74142}"/>
              </a:ext>
            </a:extLst>
          </p:cNvPr>
          <p:cNvCxnSpPr/>
          <p:nvPr/>
        </p:nvCxnSpPr>
        <p:spPr>
          <a:xfrm>
            <a:off x="6191250" y="4314825"/>
            <a:ext cx="466725" cy="1209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E0B6754A-5D3E-40BF-998E-C315EAD69BE0}"/>
              </a:ext>
            </a:extLst>
          </p:cNvPr>
          <p:cNvSpPr txBox="1"/>
          <p:nvPr/>
        </p:nvSpPr>
        <p:spPr>
          <a:xfrm>
            <a:off x="6543677" y="5591670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Predicted surface</a:t>
            </a:r>
          </a:p>
        </p:txBody>
      </p:sp>
    </p:spTree>
    <p:extLst>
      <p:ext uri="{BB962C8B-B14F-4D97-AF65-F5344CB8AC3E}">
        <p14:creationId xmlns:p14="http://schemas.microsoft.com/office/powerpoint/2010/main" val="3529921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43766D-19F4-4B6F-8893-C0ECB4656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AD89010-DB06-4F48-B069-6B478F69D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2" t="29166" r="8264" b="10972"/>
          <a:stretch/>
        </p:blipFill>
        <p:spPr>
          <a:xfrm>
            <a:off x="3506259" y="144791"/>
            <a:ext cx="7984067" cy="330172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92FA794-6D4E-46D6-A6DD-3B976B9130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0277" r="7344" b="16521"/>
          <a:stretch/>
        </p:blipFill>
        <p:spPr>
          <a:xfrm>
            <a:off x="3815774" y="3429000"/>
            <a:ext cx="3858019" cy="270663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640276F-6486-48C7-AA7D-BF031D967B3A}"/>
              </a:ext>
            </a:extLst>
          </p:cNvPr>
          <p:cNvSpPr txBox="1"/>
          <p:nvPr/>
        </p:nvSpPr>
        <p:spPr>
          <a:xfrm>
            <a:off x="8420100" y="4198114"/>
            <a:ext cx="2628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Kinect sensor is placed on a fixed turntable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Capture every 19s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N=560 frames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AA22F28-88C9-4965-B55C-71DC5849ED65}"/>
              </a:ext>
            </a:extLst>
          </p:cNvPr>
          <p:cNvSpPr txBox="1"/>
          <p:nvPr/>
        </p:nvSpPr>
        <p:spPr>
          <a:xfrm>
            <a:off x="3815773" y="6135633"/>
            <a:ext cx="416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(e) MN frames without precise repetition</a:t>
            </a:r>
          </a:p>
        </p:txBody>
      </p:sp>
    </p:spTree>
    <p:extLst>
      <p:ext uri="{BB962C8B-B14F-4D97-AF65-F5344CB8AC3E}">
        <p14:creationId xmlns:p14="http://schemas.microsoft.com/office/powerpoint/2010/main" val="2501600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8FAB4D-44F1-4BCA-990A-2DDF7AF5E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  <a:br>
              <a:rPr lang="en-US" dirty="0"/>
            </a:br>
            <a:r>
              <a:rPr lang="en-US" dirty="0"/>
              <a:t>------</a:t>
            </a:r>
            <a:br>
              <a:rPr lang="en-US" dirty="0"/>
            </a:br>
            <a:r>
              <a:rPr lang="en-US" dirty="0"/>
              <a:t>Alignment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1145BA-2574-46B0-8169-461C926AA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6" t="24722" r="48889" b="52404"/>
          <a:stretch/>
        </p:blipFill>
        <p:spPr>
          <a:xfrm>
            <a:off x="3705563" y="348619"/>
            <a:ext cx="6099093" cy="18802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85F7D5-159C-4D71-9D97-CE513187C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7" t="25972" r="48829" b="24459"/>
          <a:stretch/>
        </p:blipFill>
        <p:spPr>
          <a:xfrm>
            <a:off x="4051452" y="2595695"/>
            <a:ext cx="5254473" cy="391368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E57E873-C7CF-45C3-844D-BD0F4D35786A}"/>
              </a:ext>
            </a:extLst>
          </p:cNvPr>
          <p:cNvSpPr txBox="1"/>
          <p:nvPr/>
        </p:nvSpPr>
        <p:spPr>
          <a:xfrm>
            <a:off x="9827032" y="4367872"/>
            <a:ext cx="153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Drift-free</a:t>
            </a:r>
          </a:p>
        </p:txBody>
      </p:sp>
    </p:spTree>
    <p:extLst>
      <p:ext uri="{BB962C8B-B14F-4D97-AF65-F5344CB8AC3E}">
        <p14:creationId xmlns:p14="http://schemas.microsoft.com/office/powerpoint/2010/main" val="1965691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17EC2-76A7-47D4-B391-73D22DCCF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  <a:br>
              <a:rPr lang="en-US" dirty="0"/>
            </a:br>
            <a:r>
              <a:rPr lang="en-US" dirty="0"/>
              <a:t>------</a:t>
            </a:r>
            <a:br>
              <a:rPr lang="en-US" dirty="0"/>
            </a:br>
            <a:r>
              <a:rPr lang="en-US" dirty="0"/>
              <a:t>Processing time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-Constant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31C6D6F-FC5C-477F-B8E3-0EEC572595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97" t="37917" r="12812" b="14861"/>
          <a:stretch/>
        </p:blipFill>
        <p:spPr>
          <a:xfrm>
            <a:off x="3924300" y="826761"/>
            <a:ext cx="6934200" cy="520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3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3854E8-80C0-4154-AFCD-F3B8739F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  <a:br>
              <a:rPr lang="en-US" dirty="0"/>
            </a:br>
            <a:r>
              <a:rPr lang="en-US" dirty="0"/>
              <a:t>------</a:t>
            </a:r>
            <a:br>
              <a:rPr lang="en-US" dirty="0"/>
            </a:br>
            <a:r>
              <a:rPr lang="en-US" dirty="0"/>
              <a:t>Observations and Failure Modes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5C3AF5-22CE-4003-B1C7-6907116A8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Robustness to lighting indoor scene</a:t>
            </a:r>
          </a:p>
          <a:p>
            <a:endParaRPr lang="en-US" dirty="0"/>
          </a:p>
          <a:p>
            <a:r>
              <a:rPr lang="en-US" dirty="0"/>
              <a:t>Main failure:</a:t>
            </a:r>
          </a:p>
          <a:p>
            <a:r>
              <a:rPr lang="en-US" dirty="0"/>
              <a:t>Large planar scene</a:t>
            </a:r>
          </a:p>
          <a:p>
            <a:endParaRPr lang="en-US" dirty="0"/>
          </a:p>
          <a:p>
            <a:r>
              <a:rPr lang="en-US" dirty="0"/>
              <a:t>No features</a:t>
            </a:r>
          </a:p>
          <a:p>
            <a:r>
              <a:rPr lang="en-US" dirty="0"/>
              <a:t>Hard to align</a:t>
            </a:r>
          </a:p>
        </p:txBody>
      </p:sp>
    </p:spTree>
    <p:extLst>
      <p:ext uri="{BB962C8B-B14F-4D97-AF65-F5344CB8AC3E}">
        <p14:creationId xmlns:p14="http://schemas.microsoft.com/office/powerpoint/2010/main" val="3066020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7827BD-C5F0-4DA2-AD7D-7C45DDC34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Outline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37D188-E3D8-4559-B789-0C25A13A3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Introduction</a:t>
            </a:r>
          </a:p>
          <a:p>
            <a:r>
              <a:rPr lang="en-US" sz="3200" dirty="0"/>
              <a:t>Background</a:t>
            </a:r>
          </a:p>
          <a:p>
            <a:r>
              <a:rPr lang="en-US" sz="3200" dirty="0"/>
              <a:t>Method</a:t>
            </a:r>
          </a:p>
          <a:p>
            <a:r>
              <a:rPr lang="en-US" sz="3200" dirty="0"/>
              <a:t>Experiments</a:t>
            </a:r>
          </a:p>
          <a:p>
            <a:r>
              <a:rPr lang="en-US" sz="32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827739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42814D-4E3C-4246-8930-9F6B51483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ED54C5-F0D4-4F90-A869-651D6C6EE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concept</a:t>
            </a:r>
          </a:p>
          <a:p>
            <a:pPr lvl="1"/>
            <a:r>
              <a:rPr lang="en-US" dirty="0"/>
              <a:t>Up-to-date surface representations fusing all data from previous scans with TSDF</a:t>
            </a:r>
          </a:p>
          <a:p>
            <a:pPr lvl="1"/>
            <a:r>
              <a:rPr lang="en-US" dirty="0"/>
              <a:t>Frame-to-model</a:t>
            </a:r>
          </a:p>
          <a:p>
            <a:pPr lvl="1"/>
            <a:r>
              <a:rPr lang="en-US" dirty="0"/>
              <a:t>Fully parallel algorithms</a:t>
            </a:r>
          </a:p>
          <a:p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&lt;= 7m</a:t>
            </a:r>
            <a:r>
              <a:rPr lang="en-US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72571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B011ED-B5D6-4AF4-9ABC-9F901880E8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6F198D8-6FC3-4081-A94C-02E1DF5CBA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Q&amp;A?</a:t>
            </a:r>
          </a:p>
        </p:txBody>
      </p:sp>
    </p:spTree>
    <p:extLst>
      <p:ext uri="{BB962C8B-B14F-4D97-AF65-F5344CB8AC3E}">
        <p14:creationId xmlns:p14="http://schemas.microsoft.com/office/powerpoint/2010/main" val="1584449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5EBCC8-7AC2-4533-A2B8-1B2F6DF83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BCD0547-A298-4586-9678-22F9DFC18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65" t="37153" r="8485" b="19560"/>
          <a:stretch/>
        </p:blipFill>
        <p:spPr>
          <a:xfrm>
            <a:off x="3579905" y="919353"/>
            <a:ext cx="8359176" cy="25050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9138453-CA89-4357-83A9-4646C66D1210}"/>
              </a:ext>
            </a:extLst>
          </p:cNvPr>
          <p:cNvSpPr txBox="1"/>
          <p:nvPr/>
        </p:nvSpPr>
        <p:spPr>
          <a:xfrm>
            <a:off x="3962400" y="4114798"/>
            <a:ext cx="603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Real-time mapping</a:t>
            </a:r>
          </a:p>
          <a:p>
            <a:pPr marL="182880" indent="-182880" defTabSz="9144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Regardless of lighting conditions</a:t>
            </a:r>
          </a:p>
          <a:p>
            <a:pPr marL="182880" indent="-182880" defTabSz="9144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Low-cost commodity camera and graphics hardware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Kinect sensor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05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D7E66E-2F27-408B-91CF-169ECAEC9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4DCBB7-AB1A-413F-B982-F298AE6D2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684" y="2001856"/>
            <a:ext cx="2017182" cy="716929"/>
          </a:xfrm>
        </p:spPr>
        <p:txBody>
          <a:bodyPr/>
          <a:lstStyle/>
          <a:p>
            <a:r>
              <a:rPr lang="en-US" dirty="0"/>
              <a:t>Kinect sensor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5AF2CB7-5665-4A85-A1F9-BB5AFCD0A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04" y="3748705"/>
            <a:ext cx="2425345" cy="25517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34D07C-BF0C-498A-BB9F-65A52AC15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00"/>
          <a:stretch/>
        </p:blipFill>
        <p:spPr>
          <a:xfrm>
            <a:off x="6095999" y="555453"/>
            <a:ext cx="3952875" cy="28928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A94FF8-D713-4A61-9071-3C5FB1BFE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00" y="3748705"/>
            <a:ext cx="3674532" cy="268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52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C587DB-9011-4C03-B60F-9D68F98E6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D1C5B36A-F25B-4A70-B297-0D2452EFA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40" t="29051" r="17209" b="18634"/>
          <a:stretch/>
        </p:blipFill>
        <p:spPr>
          <a:xfrm>
            <a:off x="3629025" y="728662"/>
            <a:ext cx="8185452" cy="3184014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2FD776E0-5C48-4B64-B02A-DB36FB0EA1FF}"/>
              </a:ext>
            </a:extLst>
          </p:cNvPr>
          <p:cNvSpPr txBox="1">
            <a:spLocks/>
          </p:cNvSpPr>
          <p:nvPr/>
        </p:nvSpPr>
        <p:spPr>
          <a:xfrm>
            <a:off x="3869268" y="4362450"/>
            <a:ext cx="6865407" cy="1695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Surface measurement</a:t>
            </a:r>
          </a:p>
          <a:p>
            <a:r>
              <a:rPr lang="en-US" sz="3200" dirty="0"/>
              <a:t>Sensor pose estimation</a:t>
            </a:r>
          </a:p>
          <a:p>
            <a:r>
              <a:rPr lang="en-US" sz="3200" dirty="0"/>
              <a:t>Surface reconstruction update</a:t>
            </a:r>
          </a:p>
          <a:p>
            <a:r>
              <a:rPr lang="en-US" sz="3200" dirty="0"/>
              <a:t>Surface prediction</a:t>
            </a:r>
          </a:p>
        </p:txBody>
      </p:sp>
      <p:sp>
        <p:nvSpPr>
          <p:cNvPr id="3" name="标注: 线形 2">
            <a:extLst>
              <a:ext uri="{FF2B5EF4-FFF2-40B4-BE49-F238E27FC236}">
                <a16:creationId xmlns:a16="http://schemas.microsoft.com/office/drawing/2014/main" id="{E5945465-FD45-40A4-A971-0DC36D0AAD26}"/>
              </a:ext>
            </a:extLst>
          </p:cNvPr>
          <p:cNvSpPr/>
          <p:nvPr/>
        </p:nvSpPr>
        <p:spPr>
          <a:xfrm>
            <a:off x="3629025" y="2895601"/>
            <a:ext cx="2276475" cy="528828"/>
          </a:xfrm>
          <a:prstGeom prst="borderCallout1">
            <a:avLst>
              <a:gd name="adj1" fmla="val 6505"/>
              <a:gd name="adj2" fmla="val 52844"/>
              <a:gd name="adj3" fmla="val -151360"/>
              <a:gd name="adj4" fmla="val 135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Iterative Closest Point</a:t>
            </a:r>
          </a:p>
        </p:txBody>
      </p:sp>
      <p:sp>
        <p:nvSpPr>
          <p:cNvPr id="5" name="标注: 线形 4">
            <a:extLst>
              <a:ext uri="{FF2B5EF4-FFF2-40B4-BE49-F238E27FC236}">
                <a16:creationId xmlns:a16="http://schemas.microsoft.com/office/drawing/2014/main" id="{42C1BE41-9353-46DA-BC8B-469823F07BAA}"/>
              </a:ext>
            </a:extLst>
          </p:cNvPr>
          <p:cNvSpPr/>
          <p:nvPr/>
        </p:nvSpPr>
        <p:spPr>
          <a:xfrm>
            <a:off x="9153525" y="3912676"/>
            <a:ext cx="2009774" cy="964124"/>
          </a:xfrm>
          <a:prstGeom prst="borderCallout1">
            <a:avLst>
              <a:gd name="adj1" fmla="val -309"/>
              <a:gd name="adj2" fmla="val 46814"/>
              <a:gd name="adj3" fmla="val -146622"/>
              <a:gd name="adj4" fmla="val -23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Truncated Signed Distance Function</a:t>
            </a:r>
          </a:p>
        </p:txBody>
      </p:sp>
    </p:spTree>
    <p:extLst>
      <p:ext uri="{BB962C8B-B14F-4D97-AF65-F5344CB8AC3E}">
        <p14:creationId xmlns:p14="http://schemas.microsoft.com/office/powerpoint/2010/main" val="2091943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EEF971-04E4-4C90-906C-36336AD6E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br>
              <a:rPr lang="en-US" dirty="0"/>
            </a:br>
            <a:r>
              <a:rPr lang="en-US" dirty="0"/>
              <a:t>------</a:t>
            </a:r>
            <a:br>
              <a:rPr lang="en-US" dirty="0"/>
            </a:br>
            <a:r>
              <a:rPr lang="en-US" dirty="0"/>
              <a:t>Preliminaries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CD7E75F-4AC4-4E7C-8850-B0027E30B9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7" t="44584" r="50000" b="41249"/>
          <a:stretch/>
        </p:blipFill>
        <p:spPr>
          <a:xfrm>
            <a:off x="3990975" y="1790699"/>
            <a:ext cx="6790763" cy="13716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D7661E8-B308-41EF-B385-6CACBB74C195}"/>
              </a:ext>
            </a:extLst>
          </p:cNvPr>
          <p:cNvSpPr txBox="1"/>
          <p:nvPr/>
        </p:nvSpPr>
        <p:spPr>
          <a:xfrm>
            <a:off x="3990975" y="1068168"/>
            <a:ext cx="59626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Time: k</a:t>
            </a:r>
          </a:p>
          <a:p>
            <a:pPr marL="182880" indent="-182880" defTabSz="9144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Camera pose (a rigid body transformation matrix):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FA8384-9545-45E0-BB81-F686C3E9B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34" t="56646" r="57266" b="38056"/>
          <a:stretch/>
        </p:blipFill>
        <p:spPr>
          <a:xfrm>
            <a:off x="4295775" y="4132481"/>
            <a:ext cx="1219200" cy="36331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EF17D5D-D5E2-47C1-BC32-73773B63EEA1}"/>
              </a:ext>
            </a:extLst>
          </p:cNvPr>
          <p:cNvSpPr txBox="1"/>
          <p:nvPr/>
        </p:nvSpPr>
        <p:spPr>
          <a:xfrm>
            <a:off x="3990975" y="3372535"/>
            <a:ext cx="596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Transfer a point in the camera frame into the global co-ordinate frame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D307BFE-EBE5-43CC-9213-D38E71DF0720}"/>
              </a:ext>
            </a:extLst>
          </p:cNvPr>
          <p:cNvSpPr txBox="1"/>
          <p:nvPr/>
        </p:nvSpPr>
        <p:spPr>
          <a:xfrm>
            <a:off x="3990974" y="4753660"/>
            <a:ext cx="74580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denote the camera calibration matrix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which transforms points on the sensors plane into image pixels.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35CF1D3-85BA-4FE2-B7CC-03C2C805EB92}"/>
              </a:ext>
            </a:extLst>
          </p:cNvPr>
          <p:cNvSpPr txBox="1"/>
          <p:nvPr/>
        </p:nvSpPr>
        <p:spPr>
          <a:xfrm>
            <a:off x="3990973" y="5872332"/>
            <a:ext cx="745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homogeneous vectors </a:t>
            </a:r>
            <a:b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47A51D1-D968-4A64-8768-75B4545CCA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66" t="67407" r="67917" b="27407"/>
          <a:stretch/>
        </p:blipFill>
        <p:spPr>
          <a:xfrm>
            <a:off x="6797040" y="5860215"/>
            <a:ext cx="1391920" cy="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75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DA522D-E896-4CB4-88F8-896AA4C05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br>
              <a:rPr lang="en-US" dirty="0"/>
            </a:br>
            <a:r>
              <a:rPr lang="en-US" dirty="0"/>
              <a:t>------</a:t>
            </a:r>
            <a:br>
              <a:rPr lang="en-US" dirty="0"/>
            </a:br>
            <a:r>
              <a:rPr lang="en-US" dirty="0"/>
              <a:t>Surface measurement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0312DF-2569-49BA-9907-841ED5BD0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Pre-processing stage</a:t>
            </a:r>
          </a:p>
          <a:p>
            <a:r>
              <a:rPr lang="en-US" dirty="0"/>
              <a:t>Generate a dense vertex map and normal map pyramid</a:t>
            </a:r>
          </a:p>
        </p:txBody>
      </p:sp>
    </p:spTree>
    <p:extLst>
      <p:ext uri="{BB962C8B-B14F-4D97-AF65-F5344CB8AC3E}">
        <p14:creationId xmlns:p14="http://schemas.microsoft.com/office/powerpoint/2010/main" val="1795690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EEB59-5403-40C3-B32C-707B71229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br>
              <a:rPr lang="en-US" dirty="0"/>
            </a:br>
            <a:r>
              <a:rPr lang="en-US" dirty="0"/>
              <a:t>------</a:t>
            </a:r>
            <a:br>
              <a:rPr lang="en-US" dirty="0"/>
            </a:br>
            <a:r>
              <a:rPr lang="en-US" dirty="0"/>
              <a:t>Surface measurement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3E0F09E3-B74D-400E-90C5-A014D950F080}"/>
              </a:ext>
            </a:extLst>
          </p:cNvPr>
          <p:cNvCxnSpPr>
            <a:cxnSpLocks/>
          </p:cNvCxnSpPr>
          <p:nvPr/>
        </p:nvCxnSpPr>
        <p:spPr>
          <a:xfrm>
            <a:off x="4471207" y="858309"/>
            <a:ext cx="19570" cy="769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F1D0D792-CF14-4E53-AF46-F71333A0CB9F}"/>
              </a:ext>
            </a:extLst>
          </p:cNvPr>
          <p:cNvSpPr txBox="1"/>
          <p:nvPr/>
        </p:nvSpPr>
        <p:spPr>
          <a:xfrm>
            <a:off x="4559299" y="1028261"/>
            <a:ext cx="211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Bilateral filter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EF5900F-1971-4F8E-95B2-05CEF2C6F227}"/>
              </a:ext>
            </a:extLst>
          </p:cNvPr>
          <p:cNvSpPr/>
          <p:nvPr/>
        </p:nvSpPr>
        <p:spPr>
          <a:xfrm>
            <a:off x="4250249" y="1637084"/>
            <a:ext cx="2075398" cy="515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Depth map with reduced noise D</a:t>
            </a:r>
            <a:r>
              <a:rPr lang="en-US" baseline="-25000" dirty="0"/>
              <a:t>k</a:t>
            </a:r>
            <a:endParaRPr 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78F3973-4C76-4232-986F-997A8C48DA07}"/>
              </a:ext>
            </a:extLst>
          </p:cNvPr>
          <p:cNvSpPr/>
          <p:nvPr/>
        </p:nvSpPr>
        <p:spPr>
          <a:xfrm>
            <a:off x="4211108" y="498219"/>
            <a:ext cx="211453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Raw depth map R</a:t>
            </a:r>
            <a:r>
              <a:rPr lang="en-US" baseline="-25000" dirty="0"/>
              <a:t>k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5C16CDF-D5BF-42C9-B9DB-1B829C21E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2" t="47720" r="23047" b="29306"/>
          <a:stretch/>
        </p:blipFill>
        <p:spPr>
          <a:xfrm>
            <a:off x="7022029" y="816093"/>
            <a:ext cx="4276725" cy="814095"/>
          </a:xfrm>
          <a:prstGeom prst="rect">
            <a:avLst/>
          </a:prstGeom>
        </p:spPr>
      </p:pic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07FDEA3E-5CF3-4F31-BCE1-14C4C32B87FA}"/>
              </a:ext>
            </a:extLst>
          </p:cNvPr>
          <p:cNvCxnSpPr>
            <a:cxnSpLocks/>
          </p:cNvCxnSpPr>
          <p:nvPr/>
        </p:nvCxnSpPr>
        <p:spPr>
          <a:xfrm>
            <a:off x="4501875" y="2148078"/>
            <a:ext cx="0" cy="918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742DBB71-DB23-4043-82DE-96261C52BABE}"/>
              </a:ext>
            </a:extLst>
          </p:cNvPr>
          <p:cNvSpPr txBox="1"/>
          <p:nvPr/>
        </p:nvSpPr>
        <p:spPr>
          <a:xfrm>
            <a:off x="4680990" y="2215055"/>
            <a:ext cx="3009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Back-project the filtered depth values into the sensors frame of reference k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4041CB3-F5BF-468C-8483-A03B0DBEFC14}"/>
              </a:ext>
            </a:extLst>
          </p:cNvPr>
          <p:cNvSpPr/>
          <p:nvPr/>
        </p:nvSpPr>
        <p:spPr>
          <a:xfrm>
            <a:off x="4250249" y="3118389"/>
            <a:ext cx="2075398" cy="515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Vertex map </a:t>
            </a:r>
            <a:r>
              <a:rPr lang="en-US" dirty="0" err="1"/>
              <a:t>V</a:t>
            </a:r>
            <a:r>
              <a:rPr lang="en-US" baseline="-25000" dirty="0" err="1"/>
              <a:t>k</a:t>
            </a:r>
            <a:endParaRPr 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C4721EE-C425-4994-BDAF-D0758C617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03" t="57619" r="22110" b="33194"/>
          <a:stretch/>
        </p:blipFill>
        <p:spPr>
          <a:xfrm>
            <a:off x="7639050" y="2467104"/>
            <a:ext cx="3619500" cy="376452"/>
          </a:xfrm>
          <a:prstGeom prst="rect">
            <a:avLst/>
          </a:prstGeom>
        </p:spPr>
      </p:pic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BE9EFB5C-A12B-484F-B2A9-C501FF9524A1}"/>
              </a:ext>
            </a:extLst>
          </p:cNvPr>
          <p:cNvCxnSpPr/>
          <p:nvPr/>
        </p:nvCxnSpPr>
        <p:spPr>
          <a:xfrm>
            <a:off x="4559299" y="3633955"/>
            <a:ext cx="0" cy="890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BDF66758-A9BC-48A9-88DD-3CD141D792FE}"/>
              </a:ext>
            </a:extLst>
          </p:cNvPr>
          <p:cNvSpPr txBox="1"/>
          <p:nvPr/>
        </p:nvSpPr>
        <p:spPr>
          <a:xfrm>
            <a:off x="4695828" y="3681568"/>
            <a:ext cx="2486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Cross product the neighboring vertices to compute normal vectors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13F5E0D4-B43F-4879-A7F9-0BFE76E8CA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6" t="42348" r="9905" b="41111"/>
          <a:stretch/>
        </p:blipFill>
        <p:spPr>
          <a:xfrm>
            <a:off x="7318378" y="3657935"/>
            <a:ext cx="4161376" cy="57414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749BC9B1-5F90-4329-8328-B379191FA00B}"/>
              </a:ext>
            </a:extLst>
          </p:cNvPr>
          <p:cNvSpPr/>
          <p:nvPr/>
        </p:nvSpPr>
        <p:spPr>
          <a:xfrm>
            <a:off x="4250249" y="4567122"/>
            <a:ext cx="2075398" cy="515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Normal map </a:t>
            </a:r>
            <a:r>
              <a:rPr lang="en-US" dirty="0" err="1"/>
              <a:t>N</a:t>
            </a:r>
            <a:r>
              <a:rPr lang="en-US" baseline="-25000" dirty="0" err="1"/>
              <a:t>k</a:t>
            </a:r>
            <a:endParaRPr lang="en-US" dirty="0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7A4B1C-129C-4607-B36D-D68AACD813E5}"/>
              </a:ext>
            </a:extLst>
          </p:cNvPr>
          <p:cNvCxnSpPr>
            <a:cxnSpLocks/>
          </p:cNvCxnSpPr>
          <p:nvPr/>
        </p:nvCxnSpPr>
        <p:spPr>
          <a:xfrm>
            <a:off x="4559299" y="5082688"/>
            <a:ext cx="0" cy="534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F6EFD00E-F5D3-4E03-B528-11CA24F0CD20}"/>
              </a:ext>
            </a:extLst>
          </p:cNvPr>
          <p:cNvSpPr/>
          <p:nvPr/>
        </p:nvSpPr>
        <p:spPr>
          <a:xfrm>
            <a:off x="4250249" y="5681258"/>
            <a:ext cx="2160068" cy="919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Vertex and normal map pyramid</a:t>
            </a:r>
          </a:p>
          <a:p>
            <a:pPr algn="ctr"/>
            <a:r>
              <a:rPr lang="en-US" dirty="0"/>
              <a:t>Level = 3</a:t>
            </a: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BC8B8304-FD88-442C-9F5F-AB7F440A3A51}"/>
              </a:ext>
            </a:extLst>
          </p:cNvPr>
          <p:cNvCxnSpPr>
            <a:stCxn id="33" idx="1"/>
          </p:cNvCxnSpPr>
          <p:nvPr/>
        </p:nvCxnSpPr>
        <p:spPr>
          <a:xfrm flipH="1" flipV="1">
            <a:off x="3781425" y="6141041"/>
            <a:ext cx="46882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1B403049-9BE9-4CB0-9727-EA1C5D3C90D9}"/>
              </a:ext>
            </a:extLst>
          </p:cNvPr>
          <p:cNvCxnSpPr/>
          <p:nvPr/>
        </p:nvCxnSpPr>
        <p:spPr>
          <a:xfrm flipV="1">
            <a:off x="3762375" y="2635519"/>
            <a:ext cx="0" cy="35055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A857315F-125F-42CA-BB73-6E9E37B404A1}"/>
              </a:ext>
            </a:extLst>
          </p:cNvPr>
          <p:cNvCxnSpPr/>
          <p:nvPr/>
        </p:nvCxnSpPr>
        <p:spPr>
          <a:xfrm>
            <a:off x="3781425" y="2676720"/>
            <a:ext cx="600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C599E004-E5D2-4564-9B58-466D6A2EC3C5}"/>
              </a:ext>
            </a:extLst>
          </p:cNvPr>
          <p:cNvSpPr/>
          <p:nvPr/>
        </p:nvSpPr>
        <p:spPr>
          <a:xfrm>
            <a:off x="8201025" y="906571"/>
            <a:ext cx="2552700" cy="245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A46A8FE-E2D3-4892-848D-E121D3118FD9}"/>
              </a:ext>
            </a:extLst>
          </p:cNvPr>
          <p:cNvSpPr txBox="1"/>
          <p:nvPr/>
        </p:nvSpPr>
        <p:spPr>
          <a:xfrm>
            <a:off x="8201025" y="559208"/>
            <a:ext cx="211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Weighted value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776EA30-9B53-4C1A-B2E7-895EB2235C7D}"/>
              </a:ext>
            </a:extLst>
          </p:cNvPr>
          <p:cNvGrpSpPr/>
          <p:nvPr/>
        </p:nvGrpSpPr>
        <p:grpSpPr>
          <a:xfrm>
            <a:off x="7343769" y="4363825"/>
            <a:ext cx="4017964" cy="2318781"/>
            <a:chOff x="7343769" y="4363825"/>
            <a:chExt cx="4017964" cy="2318781"/>
          </a:xfrm>
        </p:grpSpPr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03A508DF-8589-4C9F-8AFA-44974E4AAD08}"/>
                </a:ext>
              </a:extLst>
            </p:cNvPr>
            <p:cNvSpPr/>
            <p:nvPr/>
          </p:nvSpPr>
          <p:spPr>
            <a:xfrm>
              <a:off x="7343769" y="4363825"/>
              <a:ext cx="4017964" cy="2318781"/>
            </a:xfrm>
            <a:prstGeom prst="triangl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Level 160*120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Level 320*240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Level 640*480</a:t>
              </a:r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C787924F-F100-446E-97D5-1C02B61FF955}"/>
                </a:ext>
              </a:extLst>
            </p:cNvPr>
            <p:cNvCxnSpPr>
              <a:stCxn id="11" idx="1"/>
              <a:endCxn id="11" idx="5"/>
            </p:cNvCxnSpPr>
            <p:nvPr/>
          </p:nvCxnSpPr>
          <p:spPr>
            <a:xfrm>
              <a:off x="8348260" y="5523216"/>
              <a:ext cx="20089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78987BDC-B21D-4E9B-B74C-D27310174201}"/>
                </a:ext>
              </a:extLst>
            </p:cNvPr>
            <p:cNvCxnSpPr>
              <a:cxnSpLocks/>
            </p:cNvCxnSpPr>
            <p:nvPr/>
          </p:nvCxnSpPr>
          <p:spPr>
            <a:xfrm>
              <a:off x="7781925" y="6141041"/>
              <a:ext cx="30956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739B4F17-FF35-4251-90EC-AD1393A4F4A8}"/>
              </a:ext>
            </a:extLst>
          </p:cNvPr>
          <p:cNvSpPr txBox="1"/>
          <p:nvPr/>
        </p:nvSpPr>
        <p:spPr>
          <a:xfrm>
            <a:off x="6908805" y="4936505"/>
            <a:ext cx="819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Depth map</a:t>
            </a:r>
          </a:p>
        </p:txBody>
      </p:sp>
      <p:cxnSp>
        <p:nvCxnSpPr>
          <p:cNvPr id="49" name="连接符: 曲线 48">
            <a:extLst>
              <a:ext uri="{FF2B5EF4-FFF2-40B4-BE49-F238E27FC236}">
                <a16:creationId xmlns:a16="http://schemas.microsoft.com/office/drawing/2014/main" id="{36CF265A-8085-4752-B209-7216B62B4BD0}"/>
              </a:ext>
            </a:extLst>
          </p:cNvPr>
          <p:cNvCxnSpPr/>
          <p:nvPr/>
        </p:nvCxnSpPr>
        <p:spPr>
          <a:xfrm rot="5400000" flipH="1" flipV="1">
            <a:off x="7488856" y="4836494"/>
            <a:ext cx="1310038" cy="1009650"/>
          </a:xfrm>
          <a:prstGeom prst="curvedConnector3">
            <a:avLst>
              <a:gd name="adj1" fmla="val 10889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思想气泡: 云 50">
            <a:extLst>
              <a:ext uri="{FF2B5EF4-FFF2-40B4-BE49-F238E27FC236}">
                <a16:creationId xmlns:a16="http://schemas.microsoft.com/office/drawing/2014/main" id="{29203252-AFED-4B04-8728-E443636AB856}"/>
              </a:ext>
            </a:extLst>
          </p:cNvPr>
          <p:cNvSpPr/>
          <p:nvPr/>
        </p:nvSpPr>
        <p:spPr>
          <a:xfrm>
            <a:off x="1068392" y="4013204"/>
            <a:ext cx="3087043" cy="2479019"/>
          </a:xfrm>
          <a:prstGeom prst="cloudCallout">
            <a:avLst>
              <a:gd name="adj1" fmla="val 50880"/>
              <a:gd name="adj2" fmla="val 4810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To compute camera pose from coarse to fine, which can speed up the computation </a:t>
            </a:r>
          </a:p>
        </p:txBody>
      </p:sp>
    </p:spTree>
    <p:extLst>
      <p:ext uri="{BB962C8B-B14F-4D97-AF65-F5344CB8AC3E}">
        <p14:creationId xmlns:p14="http://schemas.microsoft.com/office/powerpoint/2010/main" val="87439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6A9FF5-7E09-4283-B54F-AA0708732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br>
              <a:rPr lang="en-US" dirty="0"/>
            </a:br>
            <a:r>
              <a:rPr lang="en-US" dirty="0"/>
              <a:t>------</a:t>
            </a:r>
            <a:br>
              <a:rPr lang="en-US" dirty="0"/>
            </a:br>
            <a:r>
              <a:rPr lang="en-US" dirty="0"/>
              <a:t>Mapping as Surface Reconstruction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99DA5A-CC45-4CD7-A788-E21DAA13E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global scene fusion process</a:t>
            </a:r>
          </a:p>
          <a:p>
            <a:r>
              <a:rPr lang="en-US" dirty="0"/>
              <a:t>Truncated Signed Distance Function (TSDF) representation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“Each consecutive depth frame, with an associated live camera pose estimate is fused into one single 3D reconstruction”</a:t>
            </a:r>
          </a:p>
        </p:txBody>
      </p:sp>
    </p:spTree>
    <p:extLst>
      <p:ext uri="{BB962C8B-B14F-4D97-AF65-F5344CB8AC3E}">
        <p14:creationId xmlns:p14="http://schemas.microsoft.com/office/powerpoint/2010/main" val="726471481"/>
      </p:ext>
    </p:extLst>
  </p:cSld>
  <p:clrMapOvr>
    <a:masterClrMapping/>
  </p:clrMapOvr>
</p:sld>
</file>

<file path=ppt/theme/theme1.xml><?xml version="1.0" encoding="utf-8"?>
<a:theme xmlns:a="http://schemas.openxmlformats.org/drawingml/2006/main" name="框架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框架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框架</Template>
  <TotalTime>1685</TotalTime>
  <Words>404</Words>
  <Application>Microsoft Office PowerPoint</Application>
  <PresentationFormat>宽屏</PresentationFormat>
  <Paragraphs>120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Arial</vt:lpstr>
      <vt:lpstr>Corbel</vt:lpstr>
      <vt:lpstr>Wingdings 2</vt:lpstr>
      <vt:lpstr>框架</vt:lpstr>
      <vt:lpstr>KinectFusion: Real-Time Dense Surface Mapping and Tracking</vt:lpstr>
      <vt:lpstr>Outline</vt:lpstr>
      <vt:lpstr>Introduction</vt:lpstr>
      <vt:lpstr>Background</vt:lpstr>
      <vt:lpstr>Method</vt:lpstr>
      <vt:lpstr>Method ------ Preliminaries</vt:lpstr>
      <vt:lpstr>Method ------ Surface measurement</vt:lpstr>
      <vt:lpstr>Method ------ Surface measurement</vt:lpstr>
      <vt:lpstr>Method ------ Mapping as Surface Reconstruction</vt:lpstr>
      <vt:lpstr>Method ------ Mapping as Surface Reconstruction</vt:lpstr>
      <vt:lpstr>Method ------ Mapping as Surface Reconstruction</vt:lpstr>
      <vt:lpstr>Method ------ Mapping as Surface Reconstruction</vt:lpstr>
      <vt:lpstr>Method ------ Surface prediction from ray casting the TSDF</vt:lpstr>
      <vt:lpstr>Method ------ Sensor pose estimation</vt:lpstr>
      <vt:lpstr>Method ------ Sensor pose estimation</vt:lpstr>
      <vt:lpstr>Experiments</vt:lpstr>
      <vt:lpstr>Experiments ------ Alignment</vt:lpstr>
      <vt:lpstr>Experiments ------ Processing time  -Constant</vt:lpstr>
      <vt:lpstr>Experiments ------ Observations and Failure Modes</vt:lpstr>
      <vt:lpstr>Summary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KinectFusion: Real-Time Dense Surface Mapping and Tracking</dc:title>
  <dc:creator>DELL</dc:creator>
  <cp:lastModifiedBy>DELL</cp:lastModifiedBy>
  <cp:revision>49</cp:revision>
  <dcterms:created xsi:type="dcterms:W3CDTF">2019-04-16T03:39:44Z</dcterms:created>
  <dcterms:modified xsi:type="dcterms:W3CDTF">2019-04-23T06:48:16Z</dcterms:modified>
</cp:coreProperties>
</file>