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27"/>
  </p:notesMasterIdLst>
  <p:handoutMasterIdLst>
    <p:handoutMasterId r:id="rId28"/>
  </p:handoutMasterIdLst>
  <p:sldIdLst>
    <p:sldId id="355" r:id="rId7"/>
    <p:sldId id="357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9" r:id="rId21"/>
    <p:sldId id="408" r:id="rId22"/>
    <p:sldId id="412" r:id="rId23"/>
    <p:sldId id="411" r:id="rId24"/>
    <p:sldId id="413" r:id="rId25"/>
    <p:sldId id="410" r:id="rId26"/>
  </p:sldIdLst>
  <p:sldSz cx="9144000" cy="6858000" type="screen4x3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0" autoAdjust="0"/>
    <p:restoredTop sz="88272" autoAdjust="0"/>
  </p:normalViewPr>
  <p:slideViewPr>
    <p:cSldViewPr snapToGrid="0">
      <p:cViewPr varScale="1">
        <p:scale>
          <a:sx n="86" d="100"/>
          <a:sy n="86" d="100"/>
        </p:scale>
        <p:origin x="15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29/04/2019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29/04/2019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58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97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48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426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53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525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7829538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6563283"/>
            <a:ext cx="1115376" cy="193002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42532" y="0"/>
            <a:ext cx="9185031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Musterverfahren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Fakultät für Mustertechnik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8" y="324650"/>
            <a:ext cx="599723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150648" y="2404720"/>
            <a:ext cx="8508999" cy="4182511"/>
          </a:xfrm>
        </p:spPr>
        <p:txBody>
          <a:bodyPr/>
          <a:lstStyle/>
          <a:p>
            <a:endParaRPr lang="de-DE" dirty="0"/>
          </a:p>
          <a:p>
            <a:pPr>
              <a:lnSpc>
                <a:spcPct val="100000"/>
              </a:lnSpc>
            </a:pPr>
            <a:r>
              <a:rPr lang="en-US" dirty="0"/>
              <a:t>ANGELA DAI, Stanford University</a:t>
            </a:r>
          </a:p>
          <a:p>
            <a:pPr>
              <a:lnSpc>
                <a:spcPct val="100000"/>
              </a:lnSpc>
            </a:pPr>
            <a:r>
              <a:rPr lang="en-US" dirty="0"/>
              <a:t>MATTHIAS NIESSNER, Stanford University</a:t>
            </a:r>
          </a:p>
          <a:p>
            <a:pPr>
              <a:lnSpc>
                <a:spcPct val="100000"/>
              </a:lnSpc>
            </a:pPr>
            <a:r>
              <a:rPr lang="en-US" dirty="0"/>
              <a:t>MICHAEL ZOLLHÖFER, Max-Planck-Institute for Informatics</a:t>
            </a:r>
          </a:p>
          <a:p>
            <a:pPr>
              <a:lnSpc>
                <a:spcPct val="100000"/>
              </a:lnSpc>
            </a:pPr>
            <a:r>
              <a:rPr lang="en-US" dirty="0"/>
              <a:t>SHAHRAM IZADI, Microsoft Research</a:t>
            </a:r>
          </a:p>
          <a:p>
            <a:pPr>
              <a:lnSpc>
                <a:spcPct val="100000"/>
              </a:lnSpc>
            </a:pPr>
            <a:r>
              <a:rPr lang="en-US" dirty="0"/>
              <a:t>CHRISTIAN THEOBALT, Max-Planck-Institute for Informatics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Published in </a:t>
            </a:r>
            <a:r>
              <a:rPr lang="fr-FR" b="1" dirty="0"/>
              <a:t>ACM Transactions on Graphics, </a:t>
            </a:r>
            <a:r>
              <a:rPr lang="fr-FR" b="1" dirty="0" err="1"/>
              <a:t>February</a:t>
            </a:r>
            <a:r>
              <a:rPr lang="fr-FR" b="1" dirty="0"/>
              <a:t> 2017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1231106"/>
          </a:xfrm>
        </p:spPr>
        <p:txBody>
          <a:bodyPr/>
          <a:lstStyle/>
          <a:p>
            <a:pPr algn="ctr"/>
            <a:r>
              <a:rPr lang="en-US" sz="2800" dirty="0"/>
              <a:t>BundleFusion:</a:t>
            </a:r>
            <a:br>
              <a:rPr lang="en-US" sz="2800" dirty="0"/>
            </a:br>
            <a:r>
              <a:rPr lang="en-US" sz="2800" dirty="0"/>
              <a:t>Real-time Globally Consistent 3D Reconstruction using On-the-fly Surface Re-integration</a:t>
            </a:r>
            <a:endParaRPr lang="de-DE" sz="2800" dirty="0"/>
          </a:p>
        </p:txBody>
      </p:sp>
      <p:pic>
        <p:nvPicPr>
          <p:cNvPr id="5" name="Bild 4" descr="TUM_Glockenturm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480" y="3906175"/>
            <a:ext cx="2913110" cy="25426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:a16="http://schemas.microsoft.com/office/drawing/2014/main" id="{EF6E91B0-1E6D-4A1B-B4D2-E16B998973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9090" y="1786214"/>
            <a:ext cx="8508999" cy="4662712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Initialize with sparse features, continue with dense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Coarse to fine alignment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where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>
                <a:solidFill>
                  <a:srgbClr val="FF0000"/>
                </a:solidFill>
              </a:rPr>
              <a:t>                                                pairwise correspondences        k-</a:t>
            </a:r>
            <a:r>
              <a:rPr lang="en-US" sz="1400" dirty="0" err="1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feature point from </a:t>
            </a:r>
            <a:r>
              <a:rPr lang="en-US" sz="1400" dirty="0" err="1">
                <a:solidFill>
                  <a:srgbClr val="FF0000"/>
                </a:solidFill>
              </a:rPr>
              <a:t>i-th</a:t>
            </a:r>
            <a:r>
              <a:rPr lang="en-US" sz="1400" dirty="0">
                <a:solidFill>
                  <a:srgbClr val="FF0000"/>
                </a:solidFill>
              </a:rPr>
              <a:t> frame </a:t>
            </a:r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38B7D47D-8C33-49B2-87AB-9FB83A54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Sparse-to-Dense Optimization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0EC66466-F88C-4D14-A4F1-2DDA97748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26" y="2924715"/>
            <a:ext cx="5937776" cy="738428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AD05F6AD-9E41-446D-A884-36E6B5CDC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198" y="3517525"/>
            <a:ext cx="5168992" cy="738428"/>
          </a:xfrm>
          <a:prstGeom prst="rect">
            <a:avLst/>
          </a:prstGeom>
        </p:spPr>
      </p:pic>
      <p:pic>
        <p:nvPicPr>
          <p:cNvPr id="8" name="Substituent conținut 4">
            <a:extLst>
              <a:ext uri="{FF2B5EF4-FFF2-40B4-BE49-F238E27FC236}">
                <a16:creationId xmlns:a16="http://schemas.microsoft.com/office/drawing/2014/main" id="{F89661B2-1A6C-4619-88F9-027D92DA6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811" y="4471736"/>
            <a:ext cx="4699134" cy="91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1ECE636-1F56-4880-B2D9-F7132D7EB6BA}"/>
              </a:ext>
            </a:extLst>
          </p:cNvPr>
          <p:cNvSpPr/>
          <p:nvPr/>
        </p:nvSpPr>
        <p:spPr>
          <a:xfrm>
            <a:off x="4427621" y="5093368"/>
            <a:ext cx="509514" cy="288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FA220A-1D22-4F85-B08E-30FD888DC5B3}"/>
              </a:ext>
            </a:extLst>
          </p:cNvPr>
          <p:cNvSpPr/>
          <p:nvPr/>
        </p:nvSpPr>
        <p:spPr>
          <a:xfrm>
            <a:off x="5129985" y="4848763"/>
            <a:ext cx="444647" cy="324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12" name="Conector drept cu săgeată 11">
            <a:extLst>
              <a:ext uri="{FF2B5EF4-FFF2-40B4-BE49-F238E27FC236}">
                <a16:creationId xmlns:a16="http://schemas.microsoft.com/office/drawing/2014/main" id="{478BBC34-019C-44F9-BB8E-53594E0AE4E1}"/>
              </a:ext>
            </a:extLst>
          </p:cNvPr>
          <p:cNvCxnSpPr>
            <a:cxnSpLocks/>
          </p:cNvCxnSpPr>
          <p:nvPr/>
        </p:nvCxnSpPr>
        <p:spPr>
          <a:xfrm flipH="1">
            <a:off x="4002505" y="5510463"/>
            <a:ext cx="665748" cy="4170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rept cu săgeată 13">
            <a:extLst>
              <a:ext uri="{FF2B5EF4-FFF2-40B4-BE49-F238E27FC236}">
                <a16:creationId xmlns:a16="http://schemas.microsoft.com/office/drawing/2014/main" id="{3B452620-9B5A-4A5E-A64C-F427E53BAD42}"/>
              </a:ext>
            </a:extLst>
          </p:cNvPr>
          <p:cNvCxnSpPr>
            <a:cxnSpLocks/>
          </p:cNvCxnSpPr>
          <p:nvPr/>
        </p:nvCxnSpPr>
        <p:spPr>
          <a:xfrm>
            <a:off x="5470358" y="5217695"/>
            <a:ext cx="665747" cy="493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67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:a16="http://schemas.microsoft.com/office/drawing/2014/main" id="{DFF39199-9ED9-48E8-984B-879270FA24B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28AB455A-3384-434C-B002-DE104056BC5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6904" y="1662678"/>
            <a:ext cx="2243998" cy="5007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fine scale alignment</a:t>
            </a: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D4568C31-A3AE-46C7-A43F-21A76A78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Sparse-to-Dense Optimization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8801A50-F196-4D0E-95E6-EC1E0B1EF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82" y="2027846"/>
            <a:ext cx="5791702" cy="624894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D7E68663-9B33-4C07-953F-1B58643F2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40" y="3057024"/>
            <a:ext cx="5022015" cy="800169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42DD9294-7E07-417F-BFC8-01A17C34D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040" y="5034788"/>
            <a:ext cx="5121084" cy="119644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47392BF-6AB6-4128-939A-17EB24A57C04}"/>
              </a:ext>
            </a:extLst>
          </p:cNvPr>
          <p:cNvSpPr/>
          <p:nvPr/>
        </p:nvSpPr>
        <p:spPr>
          <a:xfrm>
            <a:off x="2755190" y="2053074"/>
            <a:ext cx="1323475" cy="63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0D0834-E752-417B-A022-9D5A4F7832F0}"/>
              </a:ext>
            </a:extLst>
          </p:cNvPr>
          <p:cNvSpPr/>
          <p:nvPr/>
        </p:nvSpPr>
        <p:spPr>
          <a:xfrm>
            <a:off x="4879564" y="2044156"/>
            <a:ext cx="1087120" cy="624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DED545F-03FE-433B-8623-71F657F963EC}"/>
              </a:ext>
            </a:extLst>
          </p:cNvPr>
          <p:cNvSpPr/>
          <p:nvPr/>
        </p:nvSpPr>
        <p:spPr>
          <a:xfrm>
            <a:off x="2506615" y="3289840"/>
            <a:ext cx="248575" cy="336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304F30-D9E1-4030-9E84-99755729C969}"/>
              </a:ext>
            </a:extLst>
          </p:cNvPr>
          <p:cNvSpPr/>
          <p:nvPr/>
        </p:nvSpPr>
        <p:spPr>
          <a:xfrm>
            <a:off x="3622089" y="3289840"/>
            <a:ext cx="248575" cy="336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D762F0-D51F-46CC-8B6F-2098689CDBBB}"/>
              </a:ext>
            </a:extLst>
          </p:cNvPr>
          <p:cNvSpPr/>
          <p:nvPr/>
        </p:nvSpPr>
        <p:spPr>
          <a:xfrm>
            <a:off x="3863589" y="3314193"/>
            <a:ext cx="248574" cy="312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BC76DD-A92F-4B46-995E-02BB8BD48430}"/>
              </a:ext>
            </a:extLst>
          </p:cNvPr>
          <p:cNvSpPr/>
          <p:nvPr/>
        </p:nvSpPr>
        <p:spPr>
          <a:xfrm>
            <a:off x="1402773" y="5622201"/>
            <a:ext cx="452761" cy="426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E35988-3FDA-4C6A-AD23-A94F6E86FFA9}"/>
              </a:ext>
            </a:extLst>
          </p:cNvPr>
          <p:cNvSpPr/>
          <p:nvPr/>
        </p:nvSpPr>
        <p:spPr>
          <a:xfrm>
            <a:off x="3767737" y="5612188"/>
            <a:ext cx="326671" cy="357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CDBF78-D048-44BF-BB82-18AC8CA8EF6A}"/>
              </a:ext>
            </a:extLst>
          </p:cNvPr>
          <p:cNvSpPr/>
          <p:nvPr/>
        </p:nvSpPr>
        <p:spPr>
          <a:xfrm>
            <a:off x="3406532" y="5621574"/>
            <a:ext cx="325212" cy="357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52EADB-1B21-4468-8217-8FE8A26E7CA9}"/>
              </a:ext>
            </a:extLst>
          </p:cNvPr>
          <p:cNvSpPr/>
          <p:nvPr/>
        </p:nvSpPr>
        <p:spPr>
          <a:xfrm>
            <a:off x="2901585" y="3289840"/>
            <a:ext cx="426128" cy="32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78C705-5E79-497F-B635-3C2FEF6BD8D8}"/>
              </a:ext>
            </a:extLst>
          </p:cNvPr>
          <p:cNvSpPr/>
          <p:nvPr/>
        </p:nvSpPr>
        <p:spPr>
          <a:xfrm>
            <a:off x="1855534" y="5654866"/>
            <a:ext cx="426128" cy="32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21" name="Conector drept cu săgeată 20">
            <a:extLst>
              <a:ext uri="{FF2B5EF4-FFF2-40B4-BE49-F238E27FC236}">
                <a16:creationId xmlns:a16="http://schemas.microsoft.com/office/drawing/2014/main" id="{23C5EE0B-12D2-43BB-97B6-B557B3ECB352}"/>
              </a:ext>
            </a:extLst>
          </p:cNvPr>
          <p:cNvCxnSpPr/>
          <p:nvPr/>
        </p:nvCxnSpPr>
        <p:spPr>
          <a:xfrm>
            <a:off x="1629153" y="6048329"/>
            <a:ext cx="0" cy="2992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rept cu săgeată 22">
            <a:extLst>
              <a:ext uri="{FF2B5EF4-FFF2-40B4-BE49-F238E27FC236}">
                <a16:creationId xmlns:a16="http://schemas.microsoft.com/office/drawing/2014/main" id="{91E1B769-7845-47D8-8A34-A0FD2BFDDB37}"/>
              </a:ext>
            </a:extLst>
          </p:cNvPr>
          <p:cNvCxnSpPr>
            <a:cxnSpLocks/>
          </p:cNvCxnSpPr>
          <p:nvPr/>
        </p:nvCxnSpPr>
        <p:spPr>
          <a:xfrm flipV="1">
            <a:off x="2630902" y="3092165"/>
            <a:ext cx="696811" cy="197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rept cu săgeată 25">
            <a:extLst>
              <a:ext uri="{FF2B5EF4-FFF2-40B4-BE49-F238E27FC236}">
                <a16:creationId xmlns:a16="http://schemas.microsoft.com/office/drawing/2014/main" id="{7D8BF5C4-F6D1-4FB6-BD48-266B54415FE0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3293132" y="3098249"/>
            <a:ext cx="453245" cy="191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rept cu săgeată 28">
            <a:extLst>
              <a:ext uri="{FF2B5EF4-FFF2-40B4-BE49-F238E27FC236}">
                <a16:creationId xmlns:a16="http://schemas.microsoft.com/office/drawing/2014/main" id="{E883DA61-0B0B-4263-9D97-33DBBD159954}"/>
              </a:ext>
            </a:extLst>
          </p:cNvPr>
          <p:cNvCxnSpPr/>
          <p:nvPr/>
        </p:nvCxnSpPr>
        <p:spPr>
          <a:xfrm>
            <a:off x="3954378" y="3626731"/>
            <a:ext cx="689623" cy="829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rept cu săgeată 30">
            <a:extLst>
              <a:ext uri="{FF2B5EF4-FFF2-40B4-BE49-F238E27FC236}">
                <a16:creationId xmlns:a16="http://schemas.microsoft.com/office/drawing/2014/main" id="{CA7EF243-184D-4D37-B067-8644802C4566}"/>
              </a:ext>
            </a:extLst>
          </p:cNvPr>
          <p:cNvCxnSpPr>
            <a:cxnSpLocks/>
          </p:cNvCxnSpPr>
          <p:nvPr/>
        </p:nvCxnSpPr>
        <p:spPr>
          <a:xfrm flipV="1">
            <a:off x="3931072" y="4456590"/>
            <a:ext cx="712929" cy="1136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rept cu săgeată 33">
            <a:extLst>
              <a:ext uri="{FF2B5EF4-FFF2-40B4-BE49-F238E27FC236}">
                <a16:creationId xmlns:a16="http://schemas.microsoft.com/office/drawing/2014/main" id="{D0BA319E-4D94-434C-A151-C6C78B3CEA4A}"/>
              </a:ext>
            </a:extLst>
          </p:cNvPr>
          <p:cNvCxnSpPr/>
          <p:nvPr/>
        </p:nvCxnSpPr>
        <p:spPr>
          <a:xfrm flipH="1">
            <a:off x="1629153" y="3626731"/>
            <a:ext cx="1389564" cy="829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rept cu săgeată 35">
            <a:extLst>
              <a:ext uri="{FF2B5EF4-FFF2-40B4-BE49-F238E27FC236}">
                <a16:creationId xmlns:a16="http://schemas.microsoft.com/office/drawing/2014/main" id="{98E8F9E2-F323-4A28-AE28-DD1CA4C7CAED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1629153" y="4456590"/>
            <a:ext cx="439445" cy="1198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reptunghi 37">
            <a:extLst>
              <a:ext uri="{FF2B5EF4-FFF2-40B4-BE49-F238E27FC236}">
                <a16:creationId xmlns:a16="http://schemas.microsoft.com/office/drawing/2014/main" id="{05BD31BE-A3A2-4013-93B5-535AB752D8A0}"/>
              </a:ext>
            </a:extLst>
          </p:cNvPr>
          <p:cNvSpPr/>
          <p:nvPr/>
        </p:nvSpPr>
        <p:spPr>
          <a:xfrm>
            <a:off x="4580948" y="4281502"/>
            <a:ext cx="19255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perspective projection</a:t>
            </a:r>
          </a:p>
        </p:txBody>
      </p:sp>
      <p:cxnSp>
        <p:nvCxnSpPr>
          <p:cNvPr id="40" name="Conector drept cu săgeată 39">
            <a:extLst>
              <a:ext uri="{FF2B5EF4-FFF2-40B4-BE49-F238E27FC236}">
                <a16:creationId xmlns:a16="http://schemas.microsoft.com/office/drawing/2014/main" id="{EC5F5713-655B-4807-9709-28D1AA8D184D}"/>
              </a:ext>
            </a:extLst>
          </p:cNvPr>
          <p:cNvCxnSpPr>
            <a:cxnSpLocks/>
          </p:cNvCxnSpPr>
          <p:nvPr/>
        </p:nvCxnSpPr>
        <p:spPr>
          <a:xfrm>
            <a:off x="3569138" y="5978882"/>
            <a:ext cx="0" cy="368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reptunghi 41">
            <a:extLst>
              <a:ext uri="{FF2B5EF4-FFF2-40B4-BE49-F238E27FC236}">
                <a16:creationId xmlns:a16="http://schemas.microsoft.com/office/drawing/2014/main" id="{6CD5C5BA-A5D3-4358-8824-C80C099113B6}"/>
              </a:ext>
            </a:extLst>
          </p:cNvPr>
          <p:cNvSpPr/>
          <p:nvPr/>
        </p:nvSpPr>
        <p:spPr>
          <a:xfrm>
            <a:off x="2047219" y="2834278"/>
            <a:ext cx="33361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gradient of the luminance of frame color</a:t>
            </a:r>
          </a:p>
        </p:txBody>
      </p:sp>
      <p:sp>
        <p:nvSpPr>
          <p:cNvPr id="43" name="Dreptunghi 42">
            <a:extLst>
              <a:ext uri="{FF2B5EF4-FFF2-40B4-BE49-F238E27FC236}">
                <a16:creationId xmlns:a16="http://schemas.microsoft.com/office/drawing/2014/main" id="{3B83ECC6-515F-4CD3-9873-FB7860B7D8AA}"/>
              </a:ext>
            </a:extLst>
          </p:cNvPr>
          <p:cNvSpPr/>
          <p:nvPr/>
        </p:nvSpPr>
        <p:spPr>
          <a:xfrm>
            <a:off x="291219" y="4143289"/>
            <a:ext cx="14759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3D projection of the k-</a:t>
            </a:r>
            <a:r>
              <a:rPr lang="en-US" sz="1400" dirty="0" err="1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pixel of the </a:t>
            </a:r>
            <a:r>
              <a:rPr lang="en-US" sz="1400" dirty="0" err="1">
                <a:solidFill>
                  <a:srgbClr val="FF0000"/>
                </a:solidFill>
              </a:rPr>
              <a:t>i-th</a:t>
            </a:r>
            <a:r>
              <a:rPr lang="en-US" sz="1400" dirty="0">
                <a:solidFill>
                  <a:srgbClr val="FF0000"/>
                </a:solidFill>
              </a:rPr>
              <a:t> frame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" name="Dreptunghi 43">
            <a:extLst>
              <a:ext uri="{FF2B5EF4-FFF2-40B4-BE49-F238E27FC236}">
                <a16:creationId xmlns:a16="http://schemas.microsoft.com/office/drawing/2014/main" id="{031CBC1C-3530-44E7-9624-AAF606FD33E3}"/>
              </a:ext>
            </a:extLst>
          </p:cNvPr>
          <p:cNvSpPr/>
          <p:nvPr/>
        </p:nvSpPr>
        <p:spPr>
          <a:xfrm>
            <a:off x="660073" y="6246109"/>
            <a:ext cx="2043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normal of the k-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th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pixel of the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i-th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frame</a:t>
            </a:r>
          </a:p>
        </p:txBody>
      </p:sp>
      <p:sp>
        <p:nvSpPr>
          <p:cNvPr id="45" name="Dreptunghi 44">
            <a:extLst>
              <a:ext uri="{FF2B5EF4-FFF2-40B4-BE49-F238E27FC236}">
                <a16:creationId xmlns:a16="http://schemas.microsoft.com/office/drawing/2014/main" id="{C9DA20AF-7A65-4A88-AAF3-F62953EFFF24}"/>
              </a:ext>
            </a:extLst>
          </p:cNvPr>
          <p:cNvSpPr/>
          <p:nvPr/>
        </p:nvSpPr>
        <p:spPr>
          <a:xfrm>
            <a:off x="3293132" y="6319587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81207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B278A6B-CEF2-4141-8868-739A139201E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0" y="1886886"/>
            <a:ext cx="9087382" cy="4497872"/>
          </a:xfrm>
        </p:spPr>
      </p:pic>
      <p:sp>
        <p:nvSpPr>
          <p:cNvPr id="3" name="Titlu 2">
            <a:extLst>
              <a:ext uri="{FF2B5EF4-FFF2-40B4-BE49-F238E27FC236}">
                <a16:creationId xmlns:a16="http://schemas.microsoft.com/office/drawing/2014/main" id="{F8A35CA2-95A4-437C-A999-7A3D707A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Sparse-to-Dense Optimization: Example</a:t>
            </a:r>
          </a:p>
        </p:txBody>
      </p:sp>
    </p:spTree>
    <p:extLst>
      <p:ext uri="{BB962C8B-B14F-4D97-AF65-F5344CB8AC3E}">
        <p14:creationId xmlns:p14="http://schemas.microsoft.com/office/powerpoint/2010/main" val="24927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:a16="http://schemas.microsoft.com/office/drawing/2014/main" id="{B094945F-A404-46D6-9070-6A838A8EA66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5911" y="1544715"/>
            <a:ext cx="6572583" cy="5042516"/>
          </a:xfrm>
        </p:spPr>
        <p:txBody>
          <a:bodyPr/>
          <a:lstStyle/>
          <a:p>
            <a:pPr>
              <a:lnSpc>
                <a:spcPct val="300000"/>
              </a:lnSpc>
            </a:pPr>
            <a:endParaRPr lang="en-US" dirty="0"/>
          </a:p>
          <a:p>
            <a:pPr>
              <a:lnSpc>
                <a:spcPct val="300000"/>
              </a:lnSpc>
            </a:pPr>
            <a:r>
              <a:rPr lang="en-US" dirty="0"/>
              <a:t>1. Local Intra-Chunk Pose Optimization</a:t>
            </a:r>
          </a:p>
          <a:p>
            <a:pPr marL="342900" indent="-342900">
              <a:lnSpc>
                <a:spcPct val="300000"/>
              </a:lnSpc>
              <a:buAutoNum type="arabicPeriod"/>
            </a:pPr>
            <a:endParaRPr lang="en-US" dirty="0"/>
          </a:p>
          <a:p>
            <a:pPr>
              <a:lnSpc>
                <a:spcPct val="300000"/>
              </a:lnSpc>
            </a:pPr>
            <a:r>
              <a:rPr lang="en-US" dirty="0"/>
              <a:t>2. Per-Chunk Keyframes</a:t>
            </a:r>
          </a:p>
          <a:p>
            <a:pPr>
              <a:lnSpc>
                <a:spcPct val="300000"/>
              </a:lnSpc>
            </a:pPr>
            <a:endParaRPr lang="en-US" dirty="0"/>
          </a:p>
          <a:p>
            <a:pPr>
              <a:lnSpc>
                <a:spcPct val="300000"/>
              </a:lnSpc>
            </a:pPr>
            <a:r>
              <a:rPr lang="en-US" dirty="0"/>
              <a:t>3. Global Inter-Chunk Pose Optimization</a:t>
            </a:r>
          </a:p>
          <a:p>
            <a:endParaRPr lang="en-US" sz="1400" dirty="0"/>
          </a:p>
          <a:p>
            <a:r>
              <a:rPr lang="en-US" sz="1400" dirty="0"/>
              <a:t>  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C171F9BB-9EAC-4EE1-9FB8-76C4C635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Local-to-Global Strategy</a:t>
            </a:r>
          </a:p>
        </p:txBody>
      </p:sp>
    </p:spTree>
    <p:extLst>
      <p:ext uri="{BB962C8B-B14F-4D97-AF65-F5344CB8AC3E}">
        <p14:creationId xmlns:p14="http://schemas.microsoft.com/office/powerpoint/2010/main" val="348754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6">
            <a:extLst>
              <a:ext uri="{FF2B5EF4-FFF2-40B4-BE49-F238E27FC236}">
                <a16:creationId xmlns:a16="http://schemas.microsoft.com/office/drawing/2014/main" id="{F3E4BCCF-2F97-49FA-A57E-F243EA90754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0" y="2382253"/>
            <a:ext cx="9144000" cy="2698151"/>
          </a:xfrm>
        </p:spPr>
      </p:pic>
      <p:sp>
        <p:nvSpPr>
          <p:cNvPr id="3" name="Titlu 2">
            <a:extLst>
              <a:ext uri="{FF2B5EF4-FFF2-40B4-BE49-F238E27FC236}">
                <a16:creationId xmlns:a16="http://schemas.microsoft.com/office/drawing/2014/main" id="{57F20A9F-87C9-46B4-8135-5B7D755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BundleFusion</a:t>
            </a:r>
            <a:r>
              <a:rPr lang="en-US" dirty="0"/>
              <a:t>: Overview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324A1628-ECA9-47CA-B882-0454F79EC261}"/>
              </a:ext>
            </a:extLst>
          </p:cNvPr>
          <p:cNvSpPr/>
          <p:nvPr/>
        </p:nvSpPr>
        <p:spPr>
          <a:xfrm>
            <a:off x="7539789" y="2975811"/>
            <a:ext cx="1211180" cy="1411705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5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:a16="http://schemas.microsoft.com/office/drawing/2014/main" id="{ED8D5E3E-92C6-4A01-A48F-3DDFEAB91C8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19088" y="1864312"/>
            <a:ext cx="8508999" cy="43760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Integration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                                                  signed distance of the voxel                                     projective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voxel {</a:t>
            </a:r>
          </a:p>
          <a:p>
            <a:r>
              <a:rPr lang="en-US" dirty="0">
                <a:solidFill>
                  <a:srgbClr val="FF0000"/>
                </a:solidFill>
              </a:rPr>
              <a:t>   distance;</a:t>
            </a:r>
          </a:p>
          <a:p>
            <a:r>
              <a:rPr lang="en-US" dirty="0">
                <a:solidFill>
                  <a:srgbClr val="FF0000"/>
                </a:solidFill>
              </a:rPr>
              <a:t>   color;</a:t>
            </a:r>
          </a:p>
          <a:p>
            <a:r>
              <a:rPr lang="en-US" dirty="0">
                <a:solidFill>
                  <a:srgbClr val="FF0000"/>
                </a:solidFill>
              </a:rPr>
              <a:t>   weight;</a:t>
            </a:r>
          </a:p>
          <a:p>
            <a:r>
              <a:rPr lang="en-US" dirty="0">
                <a:solidFill>
                  <a:srgbClr val="FF0000"/>
                </a:solidFill>
              </a:rPr>
              <a:t>}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                                                                                               voxel weight     integration weight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A7C1736C-0D62-49BC-905B-1DD988CE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752948D0-D10C-4C5A-AE9B-268C8E9A8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Scene Update: On-the-fly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12A49B09-7E9D-469A-AC08-D23EB054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79" y="2705037"/>
            <a:ext cx="3551228" cy="723963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F1736094-6690-4F8F-A97F-499FF52C7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629" y="4305244"/>
            <a:ext cx="2850127" cy="426757"/>
          </a:xfrm>
          <a:prstGeom prst="rect">
            <a:avLst/>
          </a:prstGeom>
        </p:spPr>
      </p:pic>
      <p:cxnSp>
        <p:nvCxnSpPr>
          <p:cNvPr id="11" name="Conector drept cu săgeată 10">
            <a:extLst>
              <a:ext uri="{FF2B5EF4-FFF2-40B4-BE49-F238E27FC236}">
                <a16:creationId xmlns:a16="http://schemas.microsoft.com/office/drawing/2014/main" id="{1DAA9C8B-C899-4C0E-9BF1-DBE222D529DE}"/>
              </a:ext>
            </a:extLst>
          </p:cNvPr>
          <p:cNvCxnSpPr/>
          <p:nvPr/>
        </p:nvCxnSpPr>
        <p:spPr>
          <a:xfrm>
            <a:off x="1347537" y="2991853"/>
            <a:ext cx="15801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rept cu săgeată 12">
            <a:extLst>
              <a:ext uri="{FF2B5EF4-FFF2-40B4-BE49-F238E27FC236}">
                <a16:creationId xmlns:a16="http://schemas.microsoft.com/office/drawing/2014/main" id="{64D52822-6305-4AC6-9EBD-9B81DDF33A16}"/>
              </a:ext>
            </a:extLst>
          </p:cNvPr>
          <p:cNvCxnSpPr/>
          <p:nvPr/>
        </p:nvCxnSpPr>
        <p:spPr>
          <a:xfrm>
            <a:off x="1347537" y="2991853"/>
            <a:ext cx="1713542" cy="1467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rept cu săgeată 5">
            <a:extLst>
              <a:ext uri="{FF2B5EF4-FFF2-40B4-BE49-F238E27FC236}">
                <a16:creationId xmlns:a16="http://schemas.microsoft.com/office/drawing/2014/main" id="{B8B7CD0B-4C73-49F9-9716-3C80F48DBE21}"/>
              </a:ext>
            </a:extLst>
          </p:cNvPr>
          <p:cNvCxnSpPr>
            <a:cxnSpLocks/>
          </p:cNvCxnSpPr>
          <p:nvPr/>
        </p:nvCxnSpPr>
        <p:spPr>
          <a:xfrm flipH="1">
            <a:off x="4740442" y="4619707"/>
            <a:ext cx="180470" cy="577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rept cu săgeată 13">
            <a:extLst>
              <a:ext uri="{FF2B5EF4-FFF2-40B4-BE49-F238E27FC236}">
                <a16:creationId xmlns:a16="http://schemas.microsoft.com/office/drawing/2014/main" id="{D96F325D-E87E-445E-A5C4-A7DF6EAD3346}"/>
              </a:ext>
            </a:extLst>
          </p:cNvPr>
          <p:cNvCxnSpPr>
            <a:cxnSpLocks/>
          </p:cNvCxnSpPr>
          <p:nvPr/>
        </p:nvCxnSpPr>
        <p:spPr>
          <a:xfrm>
            <a:off x="5783179" y="4619707"/>
            <a:ext cx="160421" cy="577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rept cu săgeată 16">
            <a:extLst>
              <a:ext uri="{FF2B5EF4-FFF2-40B4-BE49-F238E27FC236}">
                <a16:creationId xmlns:a16="http://schemas.microsoft.com/office/drawing/2014/main" id="{3FDE9375-B44E-4BFA-B7B7-B85CF17A6458}"/>
              </a:ext>
            </a:extLst>
          </p:cNvPr>
          <p:cNvCxnSpPr>
            <a:cxnSpLocks/>
          </p:cNvCxnSpPr>
          <p:nvPr/>
        </p:nvCxnSpPr>
        <p:spPr>
          <a:xfrm flipV="1">
            <a:off x="6261756" y="2558717"/>
            <a:ext cx="350551" cy="272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rept cu săgeată 17">
            <a:extLst>
              <a:ext uri="{FF2B5EF4-FFF2-40B4-BE49-F238E27FC236}">
                <a16:creationId xmlns:a16="http://schemas.microsoft.com/office/drawing/2014/main" id="{2B247633-C755-4EAE-8D9F-9D9AFF2C8FDD}"/>
              </a:ext>
            </a:extLst>
          </p:cNvPr>
          <p:cNvCxnSpPr>
            <a:cxnSpLocks/>
          </p:cNvCxnSpPr>
          <p:nvPr/>
        </p:nvCxnSpPr>
        <p:spPr>
          <a:xfrm flipH="1" flipV="1">
            <a:off x="3657601" y="2558716"/>
            <a:ext cx="745957" cy="272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9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:a16="http://schemas.microsoft.com/office/drawing/2014/main" id="{ED8D5E3E-92C6-4A01-A48F-3DDFEAB91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90" y="1756611"/>
            <a:ext cx="8508999" cy="47051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 De-Integration: remove d</a:t>
            </a:r>
            <a:r>
              <a:rPr lang="en-US" sz="1200" dirty="0"/>
              <a:t>i</a:t>
            </a:r>
            <a:r>
              <a:rPr lang="en-US" dirty="0"/>
              <a:t> from weighted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voxel {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   distance;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   color;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   weight;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}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A7C1736C-0D62-49BC-905B-1DD988CE49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752948D0-D10C-4C5A-AE9B-268C8E9A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/>
          <a:lstStyle/>
          <a:p>
            <a:r>
              <a:rPr lang="en-US" dirty="0"/>
              <a:t>Dynamic Scene Update: On-the-fly</a:t>
            </a:r>
          </a:p>
        </p:txBody>
      </p:sp>
      <p:cxnSp>
        <p:nvCxnSpPr>
          <p:cNvPr id="11" name="Conector drept cu săgeată 10">
            <a:extLst>
              <a:ext uri="{FF2B5EF4-FFF2-40B4-BE49-F238E27FC236}">
                <a16:creationId xmlns:a16="http://schemas.microsoft.com/office/drawing/2014/main" id="{1DAA9C8B-C899-4C0E-9BF1-DBE222D529DE}"/>
              </a:ext>
            </a:extLst>
          </p:cNvPr>
          <p:cNvCxnSpPr/>
          <p:nvPr/>
        </p:nvCxnSpPr>
        <p:spPr>
          <a:xfrm>
            <a:off x="1347537" y="2991853"/>
            <a:ext cx="15801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rept cu săgeată 12">
            <a:extLst>
              <a:ext uri="{FF2B5EF4-FFF2-40B4-BE49-F238E27FC236}">
                <a16:creationId xmlns:a16="http://schemas.microsoft.com/office/drawing/2014/main" id="{64D52822-6305-4AC6-9EBD-9B81DDF33A16}"/>
              </a:ext>
            </a:extLst>
          </p:cNvPr>
          <p:cNvCxnSpPr/>
          <p:nvPr/>
        </p:nvCxnSpPr>
        <p:spPr>
          <a:xfrm>
            <a:off x="1347537" y="2991853"/>
            <a:ext cx="1713542" cy="1467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ine 9">
            <a:extLst>
              <a:ext uri="{FF2B5EF4-FFF2-40B4-BE49-F238E27FC236}">
                <a16:creationId xmlns:a16="http://schemas.microsoft.com/office/drawing/2014/main" id="{7D5A2BEE-1D1F-49FE-A0BA-69D4A707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079" y="2791810"/>
            <a:ext cx="3429297" cy="723963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F82E0A32-ACFB-41DE-8AAC-3C1F04156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316" y="4251073"/>
            <a:ext cx="2865368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0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5AF6D344-8978-465C-80F7-A674B95A5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0672EE09-4592-49A2-927F-822741D4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4EA50682-9FB7-48D1-AB8C-F35257123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448" y="2480945"/>
            <a:ext cx="8336280" cy="3261360"/>
          </a:xfrm>
        </p:spPr>
      </p:pic>
    </p:spTree>
    <p:extLst>
      <p:ext uri="{BB962C8B-B14F-4D97-AF65-F5344CB8AC3E}">
        <p14:creationId xmlns:p14="http://schemas.microsoft.com/office/powerpoint/2010/main" val="265710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bstituent conținut 6">
            <a:extLst>
              <a:ext uri="{FF2B5EF4-FFF2-40B4-BE49-F238E27FC236}">
                <a16:creationId xmlns:a16="http://schemas.microsoft.com/office/drawing/2014/main" id="{0BAE6955-DF05-464B-836E-0124AE006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" y="2282748"/>
            <a:ext cx="9133333" cy="3312520"/>
          </a:xfrm>
        </p:spPr>
      </p:pic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B7F27756-5840-4862-9016-A557FAC8B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C31E3E4F-EC66-4372-A8FD-BECF148D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4797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:a16="http://schemas.microsoft.com/office/drawing/2014/main" id="{E026B844-F27D-4FEB-A164-5D1E9B7EA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Dual GPU Performance – global dense optimization &lt;500ms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Tailored Gauss Newton solver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26D5E095-CE1B-48F9-9BE1-A818F519A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5BBF399E-71FC-4AF8-9A86-4521F806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96D55832-8E58-48E0-9327-FB5941A27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30" y="3191266"/>
            <a:ext cx="3398815" cy="7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5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3675BA1-E573-4E02-AB3C-7C35E651217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039481" y="2122404"/>
            <a:ext cx="5065037" cy="2168859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 3D Reconstruction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FDC4B697-7506-45BB-B524-A160CEE658E2}"/>
              </a:ext>
            </a:extLst>
          </p:cNvPr>
          <p:cNvSpPr/>
          <p:nvPr/>
        </p:nvSpPr>
        <p:spPr>
          <a:xfrm>
            <a:off x="2245893" y="4435643"/>
            <a:ext cx="4652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KinectFusion</a:t>
            </a:r>
            <a:r>
              <a:rPr lang="en-US" sz="2000" dirty="0"/>
              <a:t>: first real-time volumetric fusion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1978146A-95D8-4F3B-A1DA-5225D6DE1792}"/>
              </a:ext>
            </a:extLst>
          </p:cNvPr>
          <p:cNvSpPr/>
          <p:nvPr/>
        </p:nvSpPr>
        <p:spPr>
          <a:xfrm>
            <a:off x="2326105" y="521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sz="1400" i="1" dirty="0"/>
              <a:t>Newcombe et.al , Izadi et al 11]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:a16="http://schemas.microsoft.com/office/drawing/2014/main" id="{43C7A1E8-9092-4D85-A55B-C19C16B9D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90" y="1572126"/>
            <a:ext cx="8508999" cy="488963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● Real-time reconstruction with commodity RGB-D sensors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● Global pose optimization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● Online loop closures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● Real-time re-localization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● On-the-fly scene updates</a:t>
            </a:r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8859DC09-B1B2-422D-A12B-A3D9BCEA1A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35F462A5-7ADF-4771-8C7B-E497B074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07746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05973E9-46C4-4F49-BFB3-EF477C37A3B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170184" y="2311785"/>
            <a:ext cx="6521323" cy="3818298"/>
          </a:xfrm>
        </p:spPr>
      </p:pic>
      <p:sp>
        <p:nvSpPr>
          <p:cNvPr id="3" name="Titlu 2">
            <a:extLst>
              <a:ext uri="{FF2B5EF4-FFF2-40B4-BE49-F238E27FC236}">
                <a16:creationId xmlns:a16="http://schemas.microsoft.com/office/drawing/2014/main" id="{EB952D83-A709-477A-8B59-05EFD9DCC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1181093"/>
          </a:xfrm>
        </p:spPr>
        <p:txBody>
          <a:bodyPr/>
          <a:lstStyle/>
          <a:p>
            <a:r>
              <a:rPr lang="de-DE" dirty="0"/>
              <a:t>Online 3D Reconstruction: Challenges</a:t>
            </a:r>
            <a:br>
              <a:rPr lang="de-DE" dirty="0"/>
            </a:br>
            <a:br>
              <a:rPr lang="de-DE" dirty="0"/>
            </a:br>
            <a:r>
              <a:rPr lang="en-US" sz="1800" dirty="0"/>
              <a:t>Tracking: global consistency, loop closure, re-localization</a:t>
            </a:r>
          </a:p>
        </p:txBody>
      </p:sp>
    </p:spTree>
    <p:extLst>
      <p:ext uri="{BB962C8B-B14F-4D97-AF65-F5344CB8AC3E}">
        <p14:creationId xmlns:p14="http://schemas.microsoft.com/office/powerpoint/2010/main" val="163228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ubstituent conținut 6">
            <a:extLst>
              <a:ext uri="{FF2B5EF4-FFF2-40B4-BE49-F238E27FC236}">
                <a16:creationId xmlns:a16="http://schemas.microsoft.com/office/drawing/2014/main" id="{B50730E5-53E0-4068-BF16-B031ABE01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24623"/>
            <a:ext cx="9143999" cy="2701211"/>
          </a:xfrm>
        </p:spPr>
      </p:pic>
      <p:sp>
        <p:nvSpPr>
          <p:cNvPr id="5" name="Titlu 4">
            <a:extLst>
              <a:ext uri="{FF2B5EF4-FFF2-40B4-BE49-F238E27FC236}">
                <a16:creationId xmlns:a16="http://schemas.microsoft.com/office/drawing/2014/main" id="{A59AE92C-2498-48D6-9BB0-895A5FE4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BundleFusion</a:t>
            </a:r>
            <a:r>
              <a:rPr lang="en-US" dirty="0"/>
              <a:t>: Overview</a:t>
            </a:r>
          </a:p>
        </p:txBody>
      </p:sp>
    </p:spTree>
    <p:extLst>
      <p:ext uri="{BB962C8B-B14F-4D97-AF65-F5344CB8AC3E}">
        <p14:creationId xmlns:p14="http://schemas.microsoft.com/office/powerpoint/2010/main" val="360368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6">
            <a:extLst>
              <a:ext uri="{FF2B5EF4-FFF2-40B4-BE49-F238E27FC236}">
                <a16:creationId xmlns:a16="http://schemas.microsoft.com/office/drawing/2014/main" id="{F3E4BCCF-2F97-49FA-A57E-F243EA90754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0" y="2406316"/>
            <a:ext cx="9144000" cy="2698151"/>
          </a:xfrm>
        </p:spPr>
      </p:pic>
      <p:sp>
        <p:nvSpPr>
          <p:cNvPr id="3" name="Titlu 2">
            <a:extLst>
              <a:ext uri="{FF2B5EF4-FFF2-40B4-BE49-F238E27FC236}">
                <a16:creationId xmlns:a16="http://schemas.microsoft.com/office/drawing/2014/main" id="{57F20A9F-87C9-46B4-8135-5B7D755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BundleFusion</a:t>
            </a:r>
            <a:r>
              <a:rPr lang="en-US" dirty="0"/>
              <a:t>: Overview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B29BE157-31DF-44C8-98C7-5A367C1BB593}"/>
              </a:ext>
            </a:extLst>
          </p:cNvPr>
          <p:cNvSpPr/>
          <p:nvPr/>
        </p:nvSpPr>
        <p:spPr>
          <a:xfrm>
            <a:off x="1106904" y="2975811"/>
            <a:ext cx="1467853" cy="168442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324A1628-ECA9-47CA-B882-0454F79EC261}"/>
              </a:ext>
            </a:extLst>
          </p:cNvPr>
          <p:cNvSpPr/>
          <p:nvPr/>
        </p:nvSpPr>
        <p:spPr>
          <a:xfrm>
            <a:off x="1106904" y="2975811"/>
            <a:ext cx="1467853" cy="168442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4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:a16="http://schemas.microsoft.com/office/drawing/2014/main" id="{DBE94467-C365-4A74-8203-61A113A08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090" y="1714061"/>
            <a:ext cx="8508999" cy="4699572"/>
          </a:xfrm>
        </p:spPr>
        <p:txBody>
          <a:bodyPr/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endParaRPr lang="en-US" sz="1200" i="1" dirty="0"/>
          </a:p>
          <a:p>
            <a:pPr algn="ctr"/>
            <a:r>
              <a:rPr lang="en-US" sz="1200" i="1" dirty="0"/>
              <a:t>Example from Georgia Tech College of Computing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1.Key point correspondence filter: find consistent transform</a:t>
            </a:r>
          </a:p>
          <a:p>
            <a:pPr marL="342900" indent="-342900">
              <a:buAutoNum type="arabicPeriod"/>
            </a:pPr>
            <a:endParaRPr lang="en-US" sz="1200" i="1" dirty="0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B6861472-8B83-4D52-BF76-B6E6472734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7DAC5D25-94AF-440B-98AC-2D052CCC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Correspondence Filtering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F37217C4-F8DA-4417-BB92-89507F07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457" y="1531167"/>
            <a:ext cx="5440818" cy="364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9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:a16="http://schemas.microsoft.com/office/drawing/2014/main" id="{98305459-B066-469F-A255-7A06450DB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Surface area filter: remove badly conditioned correspondence sets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             Unstable transform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1200" i="1" dirty="0"/>
              <a:t>Images modeled from Foter.com</a:t>
            </a:r>
          </a:p>
          <a:p>
            <a:endParaRPr lang="en-US" dirty="0"/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ACEE35BB-70D1-4AF2-AA00-90F812CEFD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1750E37C-BFCC-41EC-8A3C-20EDC807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Correspondence Filtering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FDF509A1-A42C-4161-A0A6-B4D44C2ED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1" y="3226293"/>
            <a:ext cx="3992880" cy="1524000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194281FE-4CB2-420A-9492-21BDDC21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431" y="3226294"/>
            <a:ext cx="3851516" cy="1549133"/>
          </a:xfrm>
          <a:prstGeom prst="rect">
            <a:avLst/>
          </a:prstGeom>
        </p:spPr>
      </p:pic>
      <p:cxnSp>
        <p:nvCxnSpPr>
          <p:cNvPr id="14" name="Conector drept cu săgeată 13">
            <a:extLst>
              <a:ext uri="{FF2B5EF4-FFF2-40B4-BE49-F238E27FC236}">
                <a16:creationId xmlns:a16="http://schemas.microsoft.com/office/drawing/2014/main" id="{80C86157-E0D5-4DD5-B4B7-642AED6B5C0D}"/>
              </a:ext>
            </a:extLst>
          </p:cNvPr>
          <p:cNvCxnSpPr>
            <a:cxnSpLocks/>
          </p:cNvCxnSpPr>
          <p:nvPr/>
        </p:nvCxnSpPr>
        <p:spPr>
          <a:xfrm flipV="1">
            <a:off x="2627790" y="3346883"/>
            <a:ext cx="4483224" cy="195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rept cu săgeată 17">
            <a:extLst>
              <a:ext uri="{FF2B5EF4-FFF2-40B4-BE49-F238E27FC236}">
                <a16:creationId xmlns:a16="http://schemas.microsoft.com/office/drawing/2014/main" id="{7D0B2FBB-6C96-48C4-BB9B-40E3E2B0A7EC}"/>
              </a:ext>
            </a:extLst>
          </p:cNvPr>
          <p:cNvCxnSpPr/>
          <p:nvPr/>
        </p:nvCxnSpPr>
        <p:spPr>
          <a:xfrm flipV="1">
            <a:off x="3657600" y="3429000"/>
            <a:ext cx="4376691" cy="2019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rept cu săgeată 19">
            <a:extLst>
              <a:ext uri="{FF2B5EF4-FFF2-40B4-BE49-F238E27FC236}">
                <a16:creationId xmlns:a16="http://schemas.microsoft.com/office/drawing/2014/main" id="{1CB28A0E-4D07-4939-A391-90DC52512053}"/>
              </a:ext>
            </a:extLst>
          </p:cNvPr>
          <p:cNvCxnSpPr>
            <a:cxnSpLocks/>
          </p:cNvCxnSpPr>
          <p:nvPr/>
        </p:nvCxnSpPr>
        <p:spPr>
          <a:xfrm flipV="1">
            <a:off x="1935332" y="3258107"/>
            <a:ext cx="4483224" cy="239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91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>
            <a:extLst>
              <a:ext uri="{FF2B5EF4-FFF2-40B4-BE49-F238E27FC236}">
                <a16:creationId xmlns:a16="http://schemas.microsoft.com/office/drawing/2014/main" id="{B14658C3-93C5-4635-B425-4266E41D3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Dense projection: check high re-projection error</a:t>
            </a:r>
          </a:p>
          <a:p>
            <a:endParaRPr lang="en-US" dirty="0"/>
          </a:p>
          <a:p>
            <a:r>
              <a:rPr lang="en-US" dirty="0"/>
              <a:t>         </a:t>
            </a:r>
          </a:p>
          <a:p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frames               transform</a:t>
            </a:r>
          </a:p>
        </p:txBody>
      </p:sp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E452123C-33AA-4606-91E1-B9B3462B65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4083C434-C8AD-467D-BD94-F7BB2108A8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69187" y="5030364"/>
            <a:ext cx="7031783" cy="945712"/>
          </a:xfrm>
        </p:spPr>
        <p:txBody>
          <a:bodyPr/>
          <a:lstStyle/>
          <a:p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camera space position                                    inverse of camera </a:t>
            </a:r>
            <a:r>
              <a:rPr lang="en-US" sz="1600" dirty="0" err="1">
                <a:solidFill>
                  <a:srgbClr val="FF0000"/>
                </a:solidFill>
                <a:latin typeface="+mn-lt"/>
                <a:cs typeface="+mn-cs"/>
              </a:rPr>
              <a:t>intrinsics</a:t>
            </a:r>
            <a:endParaRPr lang="en-US" sz="1600" dirty="0">
              <a:solidFill>
                <a:srgbClr val="FF0000"/>
              </a:solidFill>
              <a:latin typeface="+mn-lt"/>
              <a:cs typeface="+mn-cs"/>
            </a:endParaRPr>
          </a:p>
          <a:p>
            <a:endParaRPr lang="en-US" sz="1600" dirty="0">
              <a:solidFill>
                <a:srgbClr val="FF0000"/>
              </a:solidFill>
              <a:latin typeface="+mn-lt"/>
              <a:cs typeface="+mn-cs"/>
            </a:endParaRPr>
          </a:p>
          <a:p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                              location of pixel</a:t>
            </a:r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F49023CF-6DDD-4964-9336-4458F523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Correspondence Filtering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9D521325-ADFA-4D3C-8220-41F70AC74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8" y="2879736"/>
            <a:ext cx="4907705" cy="1059272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E1E73B2C-3FF4-4B93-8EDB-15833979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63" y="4456689"/>
            <a:ext cx="2438611" cy="502964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C31FE8BA-24F0-4FE7-8E27-916A0E979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847" y="4451547"/>
            <a:ext cx="3734124" cy="403895"/>
          </a:xfrm>
          <a:prstGeom prst="rect">
            <a:avLst/>
          </a:prstGeom>
        </p:spPr>
      </p:pic>
      <p:cxnSp>
        <p:nvCxnSpPr>
          <p:cNvPr id="13" name="Conector drept cu săgeată 12">
            <a:extLst>
              <a:ext uri="{FF2B5EF4-FFF2-40B4-BE49-F238E27FC236}">
                <a16:creationId xmlns:a16="http://schemas.microsoft.com/office/drawing/2014/main" id="{FFA7B644-E8B0-402C-A447-9CDED9D2B3AA}"/>
              </a:ext>
            </a:extLst>
          </p:cNvPr>
          <p:cNvCxnSpPr>
            <a:cxnSpLocks/>
          </p:cNvCxnSpPr>
          <p:nvPr/>
        </p:nvCxnSpPr>
        <p:spPr>
          <a:xfrm flipH="1">
            <a:off x="1211179" y="3505200"/>
            <a:ext cx="1951657" cy="9457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rept cu săgeată 15">
            <a:extLst>
              <a:ext uri="{FF2B5EF4-FFF2-40B4-BE49-F238E27FC236}">
                <a16:creationId xmlns:a16="http://schemas.microsoft.com/office/drawing/2014/main" id="{EEBCA0B8-AB98-4072-B90D-CEDECD2F7303}"/>
              </a:ext>
            </a:extLst>
          </p:cNvPr>
          <p:cNvCxnSpPr/>
          <p:nvPr/>
        </p:nvCxnSpPr>
        <p:spPr>
          <a:xfrm>
            <a:off x="4355432" y="3569368"/>
            <a:ext cx="216568" cy="9545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B605E91-C62F-49DD-BEDE-83B9AA94DB0D}"/>
              </a:ext>
            </a:extLst>
          </p:cNvPr>
          <p:cNvSpPr/>
          <p:nvPr/>
        </p:nvSpPr>
        <p:spPr>
          <a:xfrm>
            <a:off x="769188" y="3084331"/>
            <a:ext cx="689811" cy="457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C00F85-1054-4061-B389-86BD914F0742}"/>
              </a:ext>
            </a:extLst>
          </p:cNvPr>
          <p:cNvSpPr/>
          <p:nvPr/>
        </p:nvSpPr>
        <p:spPr>
          <a:xfrm>
            <a:off x="2396630" y="3112326"/>
            <a:ext cx="559721" cy="457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087002-0767-4057-993A-1EA9B5B76153}"/>
              </a:ext>
            </a:extLst>
          </p:cNvPr>
          <p:cNvSpPr/>
          <p:nvPr/>
        </p:nvSpPr>
        <p:spPr>
          <a:xfrm>
            <a:off x="1524001" y="4439360"/>
            <a:ext cx="673768" cy="5145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8775D0-9CF5-4FD0-A591-BD1169044F04}"/>
              </a:ext>
            </a:extLst>
          </p:cNvPr>
          <p:cNvSpPr/>
          <p:nvPr/>
        </p:nvSpPr>
        <p:spPr>
          <a:xfrm>
            <a:off x="5860463" y="4413512"/>
            <a:ext cx="559721" cy="457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0FA87A-5689-4707-BD37-3EB55A3B1AB4}"/>
              </a:ext>
            </a:extLst>
          </p:cNvPr>
          <p:cNvSpPr/>
          <p:nvPr/>
        </p:nvSpPr>
        <p:spPr>
          <a:xfrm>
            <a:off x="2197769" y="4482717"/>
            <a:ext cx="717212" cy="4570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cxnSp>
        <p:nvCxnSpPr>
          <p:cNvPr id="10" name="Conector drept cu săgeată 9">
            <a:extLst>
              <a:ext uri="{FF2B5EF4-FFF2-40B4-BE49-F238E27FC236}">
                <a16:creationId xmlns:a16="http://schemas.microsoft.com/office/drawing/2014/main" id="{E601E928-46B6-41F5-BC42-F70101C1BB2E}"/>
              </a:ext>
            </a:extLst>
          </p:cNvPr>
          <p:cNvCxnSpPr>
            <a:cxnSpLocks/>
          </p:cNvCxnSpPr>
          <p:nvPr/>
        </p:nvCxnSpPr>
        <p:spPr>
          <a:xfrm>
            <a:off x="2676490" y="4951264"/>
            <a:ext cx="334757" cy="6771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8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6">
            <a:extLst>
              <a:ext uri="{FF2B5EF4-FFF2-40B4-BE49-F238E27FC236}">
                <a16:creationId xmlns:a16="http://schemas.microsoft.com/office/drawing/2014/main" id="{F3E4BCCF-2F97-49FA-A57E-F243EA90754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0" y="2398295"/>
            <a:ext cx="9144000" cy="2698151"/>
          </a:xfrm>
        </p:spPr>
      </p:pic>
      <p:sp>
        <p:nvSpPr>
          <p:cNvPr id="3" name="Titlu 2">
            <a:extLst>
              <a:ext uri="{FF2B5EF4-FFF2-40B4-BE49-F238E27FC236}">
                <a16:creationId xmlns:a16="http://schemas.microsoft.com/office/drawing/2014/main" id="{57F20A9F-87C9-46B4-8135-5B7D755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BundleFusion</a:t>
            </a:r>
            <a:r>
              <a:rPr lang="en-US" dirty="0"/>
              <a:t>: Overview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B29BE157-31DF-44C8-98C7-5A367C1BB593}"/>
              </a:ext>
            </a:extLst>
          </p:cNvPr>
          <p:cNvSpPr/>
          <p:nvPr/>
        </p:nvSpPr>
        <p:spPr>
          <a:xfrm>
            <a:off x="1106904" y="2975811"/>
            <a:ext cx="1467853" cy="168442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324A1628-ECA9-47CA-B882-0454F79EC261}"/>
              </a:ext>
            </a:extLst>
          </p:cNvPr>
          <p:cNvSpPr/>
          <p:nvPr/>
        </p:nvSpPr>
        <p:spPr>
          <a:xfrm>
            <a:off x="2891586" y="2791326"/>
            <a:ext cx="4054645" cy="207745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48008"/>
      </p:ext>
    </p:extLst>
  </p:cSld>
  <p:clrMapOvr>
    <a:masterClrMapping/>
  </p:clrMapOvr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D4FD95B4-ED9B-E343-B70F-8C404733D84C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E7490A93-BEAC-FC49-93F3-0CC1118C542C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4DDB14AD-D1C4-854B-AC86-049FDE8761EC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4F4851FE-32D1-2D41-BECA-D90EB3BB8DB1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13591B48-8E13-6247-8040-92522EC77656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4" id="{B1B10406-6147-4A47-95F4-F5DBD10A3872}" vid="{BAD62DF3-579B-3B4C-BB35-887AD0E01A2D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</Template>
  <TotalTime>925</TotalTime>
  <Words>306</Words>
  <Application>Microsoft Office PowerPoint</Application>
  <PresentationFormat>Expunere pe ecran (4:3)</PresentationFormat>
  <Paragraphs>164</Paragraphs>
  <Slides>20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6</vt:i4>
      </vt:variant>
      <vt:variant>
        <vt:lpstr>Titluri diapozitive</vt:lpstr>
      </vt:variant>
      <vt:variant>
        <vt:i4>20</vt:i4>
      </vt:variant>
    </vt:vector>
  </HeadingPairs>
  <TitlesOfParts>
    <vt:vector size="31" baseType="lpstr">
      <vt:lpstr>Arial</vt:lpstr>
      <vt:lpstr>Calibri</vt:lpstr>
      <vt:lpstr>Courier New</vt:lpstr>
      <vt:lpstr>Symbol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BundleFusion: Real-time Globally Consistent 3D Reconstruction using On-the-fly Surface Re-integration</vt:lpstr>
      <vt:lpstr>Online 3D Reconstruction</vt:lpstr>
      <vt:lpstr>Online 3D Reconstruction: Challenges  Tracking: global consistency, loop closure, re-localization</vt:lpstr>
      <vt:lpstr>BundleFusion: Overview</vt:lpstr>
      <vt:lpstr>BundleFusion: Overview</vt:lpstr>
      <vt:lpstr>Correspondence Filtering</vt:lpstr>
      <vt:lpstr>Correspondence Filtering</vt:lpstr>
      <vt:lpstr>Correspondence Filtering</vt:lpstr>
      <vt:lpstr>BundleFusion: Overview</vt:lpstr>
      <vt:lpstr>Sparse-to-Dense Optimization</vt:lpstr>
      <vt:lpstr>Sparse-to-Dense Optimization</vt:lpstr>
      <vt:lpstr>Sparse-to-Dense Optimization: Example</vt:lpstr>
      <vt:lpstr>Local-to-Global Strategy</vt:lpstr>
      <vt:lpstr>BundleFusion: Overview</vt:lpstr>
      <vt:lpstr>Dynamic Scene Update: On-the-fly</vt:lpstr>
      <vt:lpstr>Dynamic Scene Update: On-the-fly</vt:lpstr>
      <vt:lpstr>Results</vt:lpstr>
      <vt:lpstr>Results</vt:lpstr>
      <vt:lpstr>Performance</vt:lpstr>
      <vt:lpstr>Conclusions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BundleFusion: Real-time Globally Consistent 3D Reconstruction using On-the-fly Surface Re-integration</dc:title>
  <dc:creator>ccc</dc:creator>
  <cp:lastModifiedBy>ccc</cp:lastModifiedBy>
  <cp:revision>50</cp:revision>
  <cp:lastPrinted>2015-07-30T14:04:45Z</cp:lastPrinted>
  <dcterms:created xsi:type="dcterms:W3CDTF">2019-04-28T09:01:26Z</dcterms:created>
  <dcterms:modified xsi:type="dcterms:W3CDTF">2019-04-29T19:00:14Z</dcterms:modified>
</cp:coreProperties>
</file>