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.xml.rels" ContentType="application/vnd.openxmlformats-package.relationships+xml"/>
  <Override PartName="/ppt/slideLayouts/slideLayout1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2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media/image6.png" ContentType="image/png"/>
  <Override PartName="/ppt/media/image4.png" ContentType="image/png"/>
  <Override PartName="/ppt/media/image5.jpeg" ContentType="image/jpe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51435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384EE4D-CE2C-4836-A79D-EEFF51553354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852012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11760" y="2976840"/>
            <a:ext cx="852012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AF035F5F-2246-40E2-A934-C2B226B266BD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7840" y="122508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11760" y="297684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7840" y="297684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E189A6C-9552-48BF-9E22-504FA8BCE444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274320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192480" y="1225080"/>
            <a:ext cx="274320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73200" y="1225080"/>
            <a:ext cx="274320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11760" y="2976840"/>
            <a:ext cx="274320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192480" y="2976840"/>
            <a:ext cx="274320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73200" y="2976840"/>
            <a:ext cx="274320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141F04C-8BE4-49C3-8B03-683639BBE8BD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923AF0D-6C7C-4F5A-B810-E7FAE9E80441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311760" y="1225080"/>
            <a:ext cx="8520120" cy="33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DFE6F62-AE51-45B3-AA2E-18C7E6A35228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8520120" cy="33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52D9989-9924-44A9-A61A-B658A3EE87D5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4157640" cy="33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7840" y="1225080"/>
            <a:ext cx="4157640" cy="33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1006B79-BE8B-483F-BCB4-737A6FDB8AAD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7F67897-C493-4495-B396-4D26FBD2AF63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311760" y="316080"/>
            <a:ext cx="8520120" cy="38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EF93F63-1EC4-481D-BF9F-D847EDAA742E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4677840" y="1225080"/>
            <a:ext cx="4157640" cy="33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/>
          </p:nvPr>
        </p:nvSpPr>
        <p:spPr>
          <a:xfrm>
            <a:off x="311760" y="297684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603D5C1-F198-4101-9029-312B61E08EBA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11760" y="1225080"/>
            <a:ext cx="8520120" cy="33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34EE39A-FB97-45AF-A153-467FC9616B82}" type="slidenum">
              <a:t>&lt;#&gt;</a:t>
            </a:fld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4157640" cy="33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4677840" y="122508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4677840" y="297684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90945EE-FE06-4BAD-8A8F-E8307E3140A2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4677840" y="122508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311760" y="2976840"/>
            <a:ext cx="852012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7449B6C-9780-47A8-A5D1-6DBAE941BB11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852012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311760" y="2976840"/>
            <a:ext cx="852012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F4EE5A9-6E16-453B-BE81-4191C0AFBE34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77840" y="122508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311760" y="297684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677840" y="297684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B3FC4B3-2179-4EC2-8730-1D33CA426067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274320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3192480" y="1225080"/>
            <a:ext cx="274320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6073200" y="1225080"/>
            <a:ext cx="274320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311760" y="2976840"/>
            <a:ext cx="274320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/>
          </p:nvPr>
        </p:nvSpPr>
        <p:spPr>
          <a:xfrm>
            <a:off x="3192480" y="2976840"/>
            <a:ext cx="274320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/>
          </p:nvPr>
        </p:nvSpPr>
        <p:spPr>
          <a:xfrm>
            <a:off x="6073200" y="2976840"/>
            <a:ext cx="274320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DA8F49B-5EE5-4718-927D-6F5D104105F5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8520120" cy="33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BC54E97-E79D-4136-9699-182779630200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4157640" cy="33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7840" y="1225080"/>
            <a:ext cx="4157640" cy="33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DA536D20-62FA-43AE-B82E-378A4FF07DDF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34C0D47-6072-4E28-B271-979383DF9599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11760" y="316080"/>
            <a:ext cx="8520120" cy="385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2940F073-0B58-4339-8193-FE155F9FB57C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7840" y="1225080"/>
            <a:ext cx="4157640" cy="33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11760" y="297684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2E19A6E-592A-411E-BF4C-99462CF859B0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4157640" cy="3353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7840" y="122508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7840" y="297684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587B1C9B-FBAC-4A7B-82C5-C68F531B176B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11760" y="122508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7840" y="1225080"/>
            <a:ext cx="415764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11760" y="2976840"/>
            <a:ext cx="8520120" cy="159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E681F569-F85B-48F4-9E4A-082C9E2CA688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Google Shape;10;p2"/>
          <p:cNvSpPr/>
          <p:nvPr/>
        </p:nvSpPr>
        <p:spPr>
          <a:xfrm>
            <a:off x="2743920" y="756720"/>
            <a:ext cx="1081440" cy="1124640"/>
          </a:xfrm>
          <a:custGeom>
            <a:avLst/>
            <a:gdLst>
              <a:gd name="textAreaLeft" fmla="*/ 0 w 1081440"/>
              <a:gd name="textAreaRight" fmla="*/ 1081800 w 1081440"/>
              <a:gd name="textAreaTop" fmla="*/ 0 h 1124640"/>
              <a:gd name="textAreaBottom" fmla="*/ 1125000 h 1124640"/>
            </a:gdLst>
            <a:ahLst/>
            <a:rect l="textAreaLeft" t="textAreaTop" r="textAreaRight" b="textAreaBottom"/>
            <a:pathLst>
              <a:path w="43265" h="44998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>
            <a:solidFill>
              <a:srgbClr val="cca67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Google Shape;11;p2"/>
          <p:cNvSpPr/>
          <p:nvPr/>
        </p:nvSpPr>
        <p:spPr>
          <a:xfrm rot="10800000">
            <a:off x="5318640" y="3267000"/>
            <a:ext cx="1081440" cy="1124640"/>
          </a:xfrm>
          <a:custGeom>
            <a:avLst/>
            <a:gdLst>
              <a:gd name="textAreaLeft" fmla="*/ 0 w 1081440"/>
              <a:gd name="textAreaRight" fmla="*/ 1081800 w 1081440"/>
              <a:gd name="textAreaTop" fmla="*/ 0 h 1124640"/>
              <a:gd name="textAreaBottom" fmla="*/ 1125000 h 1124640"/>
            </a:gdLst>
            <a:ahLst/>
            <a:rect l="textAreaLeft" t="textAreaTop" r="textAreaRight" b="textAreaBottom"/>
            <a:pathLst>
              <a:path w="43265" h="44998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>
            <a:solidFill>
              <a:srgbClr val="cca67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044880" y="1444320"/>
            <a:ext cx="3054240" cy="153684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 fontScale="65000"/>
          </a:bodyPr>
          <a:p>
            <a:pPr indent="0">
              <a:buNone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1"/>
                </a:solidFill>
                <a:latin typeface="Economica"/>
                <a:ea typeface="Economic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92470E7-7A68-472E-A3E7-A9D42986156B}" type="slidenum">
              <a:rPr b="0" lang="en" sz="1000" spc="-1" strike="noStrike">
                <a:solidFill>
                  <a:schemeClr val="dk1"/>
                </a:solidFill>
                <a:latin typeface="Economica"/>
                <a:ea typeface="Economica"/>
              </a:rPr>
              <a:t>&lt;Foliennummer&gt;</a:t>
            </a:fld>
            <a:endParaRPr b="0" lang="de-D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Zweite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Dritte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400" spc="-1" strike="noStrike">
                <a:solidFill>
                  <a:srgbClr val="000000"/>
                </a:solidFill>
                <a:latin typeface="Arial"/>
              </a:rPr>
              <a:t>Vierte Gliederungsebene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21;p4"/>
          <p:cNvSpPr/>
          <p:nvPr/>
        </p:nvSpPr>
        <p:spPr>
          <a:xfrm>
            <a:off x="0" y="5045760"/>
            <a:ext cx="9143640" cy="97560"/>
          </a:xfrm>
          <a:prstGeom prst="rect">
            <a:avLst/>
          </a:prstGeom>
          <a:solidFill>
            <a:schemeClr val="lt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48960" bIns="4896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 fontScale="71000"/>
          </a:bodyPr>
          <a:p>
            <a:pPr indent="0">
              <a:buNone/>
            </a:pPr>
            <a:r>
              <a:rPr b="0" lang="de-DE" sz="42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311760" y="1225080"/>
            <a:ext cx="8520120" cy="33537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</a:rPr>
              <a:t>Zweite Gliederungsebene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</a:rPr>
              <a:t>Fünfte Gliederungsebene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</a:rPr>
              <a:t>Sechste Gliederungsebene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Arial"/>
              </a:rPr>
              <a:t>Siebte Gliederungsebene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sldNum" idx="2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1"/>
                </a:solidFill>
                <a:latin typeface="Economica"/>
                <a:ea typeface="Economic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5CB2DEE-8F5B-4A55-A18B-8E49FD38DBCD}" type="slidenum">
              <a:rPr b="0" lang="en" sz="1000" spc="-1" strike="noStrike">
                <a:solidFill>
                  <a:schemeClr val="dk1"/>
                </a:solidFill>
                <a:latin typeface="Economica"/>
                <a:ea typeface="Economica"/>
              </a:rPr>
              <a:t>&lt;Foliennummer&gt;</a:t>
            </a:fld>
            <a:endParaRPr b="0" lang="de-DE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s://matching.in.tum.de/" TargetMode="External"/><Relationship Id="rId2" Type="http://schemas.openxmlformats.org/officeDocument/2006/relationships/hyperlink" Target="mailto:humans-ss24@vision.in.tum.de" TargetMode="External"/><Relationship Id="rId3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://drive.google.com/file/d/1Ij6a6uc597AUKCfDuXbYpBYGkxLBwuli/view" TargetMode="External"/><Relationship Id="rId2" Type="http://schemas.openxmlformats.org/officeDocument/2006/relationships/image" Target="../media/image1.jpeg"/><Relationship Id="rId3" Type="http://schemas.openxmlformats.org/officeDocument/2006/relationships/hyperlink" Target="http://drive.google.com/file/d/1cPmO00CrsqJCQNtg7nfyUWfoBBBpNpqi/view" TargetMode="External"/><Relationship Id="rId4" Type="http://schemas.openxmlformats.org/officeDocument/2006/relationships/image" Target="../media/image2.jpeg"/><Relationship Id="rId5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://drive.google.com/file/d/1Ivi5hoqAAFAFmTiLsIZX-e7_m8yW9k3N/view" TargetMode="External"/><Relationship Id="rId2" Type="http://schemas.openxmlformats.org/officeDocument/2006/relationships/image" Target="../media/image3.jpeg"/><Relationship Id="rId3" Type="http://schemas.openxmlformats.org/officeDocument/2006/relationships/hyperlink" Target="https://guytevet.github.io/mdm-page/" TargetMode="External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://drive.google.com/file/d/16aHO_voHnH6FuihX4WP6XVoK8Ch6NODo/view" TargetMode="External"/><Relationship Id="rId2" Type="http://schemas.openxmlformats.org/officeDocument/2006/relationships/image" Target="../media/image5.jpeg"/><Relationship Id="rId3" Type="http://schemas.openxmlformats.org/officeDocument/2006/relationships/hyperlink" Target="https://nileshkulkarni.github.io/nifty/" TargetMode="External"/><Relationship Id="rId4" Type="http://schemas.openxmlformats.org/officeDocument/2006/relationships/hyperlink" Target="https://jiyewise.github.io/projects/LAMA/" TargetMode="External"/><Relationship Id="rId5" Type="http://schemas.openxmlformats.org/officeDocument/2006/relationships/image" Target="../media/image6.png"/><Relationship Id="rId6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3108960" y="1001880"/>
            <a:ext cx="3054240" cy="26233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 fontScale="72000"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200" spc="-1" strike="noStrike">
                <a:solidFill>
                  <a:schemeClr val="dk1"/>
                </a:solidFill>
                <a:latin typeface="Economica"/>
                <a:ea typeface="Economica"/>
              </a:rPr>
              <a:t>Master Seminar - HuMANS: 3D Human Motion ANalysiS  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3152160" y="3696120"/>
            <a:ext cx="3054240" cy="7009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 fontScale="83000"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100" spc="-1" strike="noStrike">
                <a:solidFill>
                  <a:schemeClr val="dk1"/>
                </a:solidFill>
                <a:latin typeface="Economica"/>
                <a:ea typeface="Economica"/>
              </a:rPr>
              <a:t>Cecilia Curreli, Mariia Gladkova</a:t>
            </a:r>
            <a:endParaRPr b="0" lang="de-DE" sz="21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200" spc="-1" strike="noStrike">
                <a:solidFill>
                  <a:schemeClr val="dk1"/>
                </a:solidFill>
                <a:latin typeface="Economica"/>
                <a:ea typeface="Economica"/>
              </a:rPr>
              <a:t>I’m interested, how do I apply?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311760" y="4114080"/>
            <a:ext cx="8520120" cy="454320"/>
          </a:xfrm>
          <a:prstGeom prst="rect">
            <a:avLst/>
          </a:prstGeom>
          <a:noFill/>
          <a:ln w="28440">
            <a:solidFill>
              <a:srgbClr val="6aa84f"/>
            </a:solidFill>
            <a:round/>
          </a:ln>
        </p:spPr>
        <p:txBody>
          <a:bodyPr tIns="91440" bIns="91440" anchor="t">
            <a:normAutofit fontScale="89000"/>
          </a:bodyPr>
          <a:p>
            <a:pPr indent="0" algn="ctr">
              <a:lnSpc>
                <a:spcPct val="115000"/>
              </a:lnSpc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Two-step verification: matching system + email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sldNum" idx="1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1"/>
                </a:solidFill>
                <a:latin typeface="Economica"/>
                <a:ea typeface="Economic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0DB0DDB-82D4-4B8C-87A5-697A82C4571D}" type="slidenum">
              <a:rPr b="0" lang="en" sz="1000" spc="-1" strike="noStrike">
                <a:solidFill>
                  <a:schemeClr val="dk1"/>
                </a:solidFill>
                <a:latin typeface="Economica"/>
                <a:ea typeface="Economica"/>
              </a:rPr>
              <a:t>&lt;Foliennummer&gt;</a:t>
            </a:fld>
            <a:endParaRPr b="0" lang="de-D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/>
          </p:nvPr>
        </p:nvSpPr>
        <p:spPr>
          <a:xfrm>
            <a:off x="311760" y="1225080"/>
            <a:ext cx="8520120" cy="33537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p>
            <a:pPr marL="457200" indent="-343080">
              <a:lnSpc>
                <a:spcPct val="115000"/>
              </a:lnSpc>
              <a:buClr>
                <a:srgbClr val="000000"/>
              </a:buClr>
              <a:buFont typeface="Open Sans"/>
              <a:buChar char="➢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Apply via </a:t>
            </a:r>
            <a:r>
              <a:rPr b="0" lang="en" sz="1800" spc="-1" strike="noStrike" u="sng">
                <a:solidFill>
                  <a:schemeClr val="hlink"/>
                </a:solidFill>
                <a:uFillTx/>
                <a:latin typeface="Open Sans"/>
                <a:ea typeface="Open Sans"/>
                <a:hlinkClick r:id="rId1"/>
              </a:rPr>
              <a:t>matching system</a:t>
            </a: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 and assign our seminar high priority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000000"/>
              </a:buClr>
              <a:buFont typeface="Open Sans"/>
              <a:buChar char="➢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Send an email to </a:t>
            </a:r>
            <a:r>
              <a:rPr b="0" lang="en" sz="1800" spc="-1" strike="noStrike" u="sng">
                <a:solidFill>
                  <a:schemeClr val="hlink"/>
                </a:solidFill>
                <a:uFillTx/>
                <a:latin typeface="Open Sans"/>
                <a:ea typeface="Open Sans"/>
                <a:hlinkClick r:id="rId2"/>
              </a:rPr>
              <a:t>humans-ss24@vision.in.tum.de</a:t>
            </a: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  (example on the next slide) with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520">
              <a:lnSpc>
                <a:spcPct val="115000"/>
              </a:lnSpc>
              <a:buClr>
                <a:srgbClr val="000000"/>
              </a:buClr>
              <a:buFont typeface="Open Sans"/>
              <a:buChar char="○"/>
            </a:pPr>
            <a:r>
              <a:rPr b="0" lang="en" sz="1400" spc="-1" strike="noStrike">
                <a:solidFill>
                  <a:schemeClr val="dk1"/>
                </a:solidFill>
                <a:latin typeface="Open Sans"/>
                <a:ea typeface="Open Sans"/>
              </a:rPr>
              <a:t>Short info about your background (see template)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520">
              <a:lnSpc>
                <a:spcPct val="115000"/>
              </a:lnSpc>
              <a:buClr>
                <a:srgbClr val="000000"/>
              </a:buClr>
              <a:buFont typeface="Open Sans"/>
              <a:buChar char="○"/>
            </a:pPr>
            <a:r>
              <a:rPr b="0" lang="en" sz="1400" spc="-1" strike="noStrike">
                <a:solidFill>
                  <a:schemeClr val="dk1"/>
                </a:solidFill>
                <a:latin typeface="Open Sans"/>
                <a:ea typeface="Open Sans"/>
              </a:rPr>
              <a:t>Transcript of records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520">
              <a:lnSpc>
                <a:spcPct val="115000"/>
              </a:lnSpc>
              <a:buClr>
                <a:srgbClr val="000000"/>
              </a:buClr>
              <a:buFont typeface="Open Sans"/>
              <a:buChar char="○"/>
            </a:pPr>
            <a:r>
              <a:rPr b="0" lang="en" sz="1400" spc="-1" strike="noStrike">
                <a:solidFill>
                  <a:schemeClr val="dk1"/>
                </a:solidFill>
                <a:latin typeface="Open Sans"/>
                <a:ea typeface="Open Sans"/>
              </a:rPr>
              <a:t>Resume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200" spc="-1" strike="noStrike">
                <a:solidFill>
                  <a:schemeClr val="dk1"/>
                </a:solidFill>
                <a:latin typeface="Economica"/>
                <a:ea typeface="Economica"/>
              </a:rPr>
              <a:t>Any tips for the email?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sldNum" idx="12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1"/>
                </a:solidFill>
                <a:latin typeface="Economica"/>
                <a:ea typeface="Economic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76B60B7-EEEF-4258-969F-1BEBC0E022AD}" type="slidenum">
              <a:rPr b="0" lang="en" sz="1000" spc="-1" strike="noStrike">
                <a:solidFill>
                  <a:schemeClr val="dk1"/>
                </a:solidFill>
                <a:latin typeface="Economica"/>
                <a:ea typeface="Economica"/>
              </a:rPr>
              <a:t>&lt;Foliennummer&gt;</a:t>
            </a:fld>
            <a:endParaRPr b="0" lang="de-D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/>
          </p:nvPr>
        </p:nvSpPr>
        <p:spPr>
          <a:xfrm>
            <a:off x="311760" y="4114080"/>
            <a:ext cx="8520120" cy="454320"/>
          </a:xfrm>
          <a:prstGeom prst="rect">
            <a:avLst/>
          </a:prstGeom>
          <a:noFill/>
          <a:ln w="28440">
            <a:solidFill>
              <a:srgbClr val="6aa84f"/>
            </a:solidFill>
            <a:round/>
          </a:ln>
        </p:spPr>
        <p:txBody>
          <a:bodyPr tIns="91440" bIns="91440" anchor="t">
            <a:normAutofit fontScale="89000"/>
          </a:bodyPr>
          <a:p>
            <a:pPr indent="0" algn="ctr">
              <a:lnSpc>
                <a:spcPct val="115000"/>
              </a:lnSpc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Make it concise and relevant to the seminar scope.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3" name="Google Shape;194;p23" descr=""/>
          <p:cNvPicPr/>
          <p:nvPr/>
        </p:nvPicPr>
        <p:blipFill>
          <a:blip r:embed="rId1"/>
          <a:srcRect l="0" t="0" r="69872" b="0"/>
          <a:stretch/>
        </p:blipFill>
        <p:spPr>
          <a:xfrm>
            <a:off x="446400" y="316080"/>
            <a:ext cx="7897680" cy="6159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200" spc="-1" strike="noStrike">
                <a:solidFill>
                  <a:schemeClr val="dk1"/>
                </a:solidFill>
                <a:latin typeface="Economica"/>
                <a:ea typeface="Economica"/>
              </a:rPr>
              <a:t>Any remaining questions?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sldNum" idx="13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1"/>
                </a:solidFill>
                <a:latin typeface="Economica"/>
                <a:ea typeface="Economic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2CC0374-2E4F-4057-86B3-38CF0123D778}" type="slidenum">
              <a:rPr b="0" lang="en" sz="1000" spc="-1" strike="noStrike">
                <a:solidFill>
                  <a:schemeClr val="dk1"/>
                </a:solidFill>
                <a:latin typeface="Economica"/>
                <a:ea typeface="Economica"/>
              </a:rPr>
              <a:t>&lt;Foliennummer&gt;</a:t>
            </a:fld>
            <a:endParaRPr b="0" lang="de-D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/>
          </p:nvPr>
        </p:nvSpPr>
        <p:spPr>
          <a:xfrm>
            <a:off x="311760" y="4114080"/>
            <a:ext cx="8520120" cy="454320"/>
          </a:xfrm>
          <a:prstGeom prst="rect">
            <a:avLst/>
          </a:prstGeom>
          <a:noFill/>
          <a:ln w="28440">
            <a:solidFill>
              <a:srgbClr val="6aa84f"/>
            </a:solidFill>
            <a:round/>
          </a:ln>
        </p:spPr>
        <p:txBody>
          <a:bodyPr tIns="91440" bIns="91440" anchor="t">
            <a:normAutofit fontScale="89000"/>
          </a:bodyPr>
          <a:p>
            <a:pPr indent="0" algn="ctr">
              <a:lnSpc>
                <a:spcPct val="115000"/>
              </a:lnSpc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Reach out via email for lost+found questions!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200" spc="-1" strike="noStrike">
                <a:solidFill>
                  <a:schemeClr val="dk1"/>
                </a:solidFill>
                <a:latin typeface="Economica"/>
                <a:ea typeface="Economica"/>
              </a:rPr>
              <a:t>Why HuMANS?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311760" y="4114080"/>
            <a:ext cx="8520120" cy="454320"/>
          </a:xfrm>
          <a:prstGeom prst="rect">
            <a:avLst/>
          </a:prstGeom>
          <a:noFill/>
          <a:ln w="28440">
            <a:solidFill>
              <a:srgbClr val="6aa84f"/>
            </a:solidFill>
            <a:round/>
          </a:ln>
        </p:spPr>
        <p:txBody>
          <a:bodyPr tIns="91440" bIns="91440" anchor="t">
            <a:normAutofit fontScale="89000"/>
          </a:bodyPr>
          <a:p>
            <a:pPr indent="0" algn="ctr">
              <a:lnSpc>
                <a:spcPct val="115000"/>
              </a:lnSpc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Understanding human world is an exciting direction of great research interest!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sldNum" idx="3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1"/>
                </a:solidFill>
                <a:latin typeface="Economica"/>
                <a:ea typeface="Economic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481CF5A-6E62-402F-AC31-70816C5B6A04}" type="slidenum">
              <a:rPr b="0" lang="en" sz="1000" spc="-1" strike="noStrike">
                <a:solidFill>
                  <a:schemeClr val="dk1"/>
                </a:solidFill>
                <a:latin typeface="Economica"/>
                <a:ea typeface="Economica"/>
              </a:rPr>
              <a:t>&lt;Foliennummer&gt;</a:t>
            </a:fld>
            <a:endParaRPr b="0" lang="de-D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86" name="Google Shape;71;p14" descr="">
            <a:hlinkClick r:id="rId1"/>
          </p:cNvPr>
          <p:cNvPicPr/>
          <p:nvPr/>
        </p:nvPicPr>
        <p:blipFill>
          <a:blip r:embed="rId2"/>
          <a:stretch/>
        </p:blipFill>
        <p:spPr>
          <a:xfrm>
            <a:off x="311760" y="1299600"/>
            <a:ext cx="4732200" cy="2661840"/>
          </a:xfrm>
          <a:prstGeom prst="rect">
            <a:avLst/>
          </a:prstGeom>
          <a:ln w="0">
            <a:noFill/>
          </a:ln>
        </p:spPr>
      </p:pic>
      <p:pic>
        <p:nvPicPr>
          <p:cNvPr id="87" name="Google Shape;72;p14" descr="">
            <a:hlinkClick r:id="rId3"/>
          </p:cNvPr>
          <p:cNvPicPr/>
          <p:nvPr/>
        </p:nvPicPr>
        <p:blipFill>
          <a:blip r:embed="rId4"/>
          <a:stretch/>
        </p:blipFill>
        <p:spPr>
          <a:xfrm>
            <a:off x="5806080" y="1299600"/>
            <a:ext cx="2994480" cy="2661840"/>
          </a:xfrm>
          <a:prstGeom prst="rect">
            <a:avLst/>
          </a:prstGeom>
          <a:ln w="0">
            <a:noFill/>
          </a:ln>
        </p:spPr>
      </p:pic>
      <p:sp>
        <p:nvSpPr>
          <p:cNvPr id="88" name="Google Shape;73;p14"/>
          <p:cNvSpPr/>
          <p:nvPr/>
        </p:nvSpPr>
        <p:spPr>
          <a:xfrm>
            <a:off x="416880" y="4670640"/>
            <a:ext cx="8203320" cy="42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800" spc="-1" strike="noStrike">
                <a:solidFill>
                  <a:schemeClr val="dk1"/>
                </a:solidFill>
                <a:latin typeface="Open Sans"/>
                <a:ea typeface="Open Sans"/>
              </a:rPr>
              <a:t>[1] </a:t>
            </a:r>
            <a:r>
              <a:rPr b="0" lang="en" sz="800" spc="-1" strike="noStrik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</a:rPr>
              <a:t>Weng, Chung-Yi, et al. "Humannerf: Free-viewpoint rendering of moving people from monocular video." CVPR (2022).</a:t>
            </a:r>
            <a:endParaRPr b="0" lang="de-DE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800" spc="-1" strike="noStrik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</a:rPr>
              <a:t>[2] Guo, Chen, et al. "Vid2avatar: 3d avatar reconstruction from videos in the wild via self-supervised scene decomposition." CVPR (2023).</a:t>
            </a:r>
            <a:endParaRPr b="0" lang="de-DE" sz="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200" spc="-1" strike="noStrike">
                <a:solidFill>
                  <a:schemeClr val="dk1"/>
                </a:solidFill>
                <a:latin typeface="Economica"/>
                <a:ea typeface="Economica"/>
              </a:rPr>
              <a:t>Why HuMANS?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311760" y="4114080"/>
            <a:ext cx="8520120" cy="454320"/>
          </a:xfrm>
          <a:prstGeom prst="rect">
            <a:avLst/>
          </a:prstGeom>
          <a:noFill/>
          <a:ln w="28440">
            <a:solidFill>
              <a:srgbClr val="6aa84f"/>
            </a:solidFill>
            <a:round/>
          </a:ln>
        </p:spPr>
        <p:txBody>
          <a:bodyPr tIns="91440" bIns="91440" anchor="t">
            <a:normAutofit fontScale="89000"/>
          </a:bodyPr>
          <a:p>
            <a:pPr indent="0" algn="ctr">
              <a:lnSpc>
                <a:spcPct val="115000"/>
              </a:lnSpc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Understanding human world is an exciting direction of great research interest!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sldNum" idx="4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1"/>
                </a:solidFill>
                <a:latin typeface="Economica"/>
                <a:ea typeface="Economic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5AA7E35-5C84-418C-8219-677959EE57F2}" type="slidenum">
              <a:rPr b="0" lang="en" sz="1000" spc="-1" strike="noStrike">
                <a:solidFill>
                  <a:schemeClr val="dk1"/>
                </a:solidFill>
                <a:latin typeface="Economica"/>
                <a:ea typeface="Economica"/>
              </a:rPr>
              <a:t>&lt;Foliennummer&gt;</a:t>
            </a:fld>
            <a:endParaRPr b="0" lang="de-D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92" name="Google Shape;82;p15" descr="">
            <a:hlinkClick r:id="rId1"/>
          </p:cNvPr>
          <p:cNvPicPr/>
          <p:nvPr/>
        </p:nvPicPr>
        <p:blipFill>
          <a:blip r:embed="rId2"/>
          <a:stretch/>
        </p:blipFill>
        <p:spPr>
          <a:xfrm>
            <a:off x="4434120" y="670680"/>
            <a:ext cx="4397760" cy="3298320"/>
          </a:xfrm>
          <a:prstGeom prst="rect">
            <a:avLst/>
          </a:prstGeom>
          <a:ln w="0">
            <a:noFill/>
          </a:ln>
        </p:spPr>
      </p:pic>
      <p:sp>
        <p:nvSpPr>
          <p:cNvPr id="93" name="Google Shape;83;p15"/>
          <p:cNvSpPr/>
          <p:nvPr/>
        </p:nvSpPr>
        <p:spPr>
          <a:xfrm>
            <a:off x="416880" y="4670640"/>
            <a:ext cx="8203320" cy="24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61200" bIns="612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800" spc="-1" strike="noStrik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</a:rPr>
              <a:t>Tevet et al. "MDM: Human Motion Diffusion Model" ICLR (2023). Videos from: </a:t>
            </a:r>
            <a:r>
              <a:rPr b="0" lang="en" sz="800" spc="-1" strike="noStrik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hlinkClick r:id="rId3"/>
              </a:rPr>
              <a:t>https://guytevet.github.io/mdm-page/</a:t>
            </a:r>
            <a:r>
              <a:rPr b="0" lang="en" sz="800" spc="-1" strike="noStrik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endParaRPr b="0" lang="de-DE" sz="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4" name="" descr=""/>
          <p:cNvPicPr/>
          <p:nvPr/>
        </p:nvPicPr>
        <p:blipFill>
          <a:blip r:embed="rId4"/>
          <a:stretch/>
        </p:blipFill>
        <p:spPr>
          <a:xfrm>
            <a:off x="900000" y="1440000"/>
            <a:ext cx="2700000" cy="2227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>
                <p:childTnLst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200" spc="-1" strike="noStrike">
                <a:solidFill>
                  <a:schemeClr val="dk1"/>
                </a:solidFill>
                <a:latin typeface="Economica"/>
                <a:ea typeface="Economica"/>
              </a:rPr>
              <a:t>Why HuMANS?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311760" y="4114080"/>
            <a:ext cx="8520120" cy="454320"/>
          </a:xfrm>
          <a:prstGeom prst="rect">
            <a:avLst/>
          </a:prstGeom>
          <a:noFill/>
          <a:ln w="28440">
            <a:solidFill>
              <a:srgbClr val="6aa84f"/>
            </a:solidFill>
            <a:round/>
          </a:ln>
        </p:spPr>
        <p:txBody>
          <a:bodyPr tIns="91440" bIns="91440" anchor="t">
            <a:normAutofit fontScale="89000"/>
          </a:bodyPr>
          <a:p>
            <a:pPr indent="0" algn="ctr">
              <a:lnSpc>
                <a:spcPct val="115000"/>
              </a:lnSpc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Understanding human world is an exciting direction of great research interest!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sldNum" idx="5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1"/>
                </a:solidFill>
                <a:latin typeface="Economica"/>
                <a:ea typeface="Economic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FFEA64D-7347-47D5-81B0-E7FC6A6A8A0F}" type="slidenum">
              <a:rPr b="0" lang="en" sz="1000" spc="-1" strike="noStrike">
                <a:solidFill>
                  <a:schemeClr val="dk1"/>
                </a:solidFill>
                <a:latin typeface="Economica"/>
                <a:ea typeface="Economica"/>
              </a:rPr>
              <a:t>&lt;Foliennummer&gt;</a:t>
            </a:fld>
            <a:endParaRPr b="0" lang="de-D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98" name="Google Shape;91;p16" descr="">
            <a:hlinkClick r:id="rId1"/>
          </p:cNvPr>
          <p:cNvPicPr/>
          <p:nvPr/>
        </p:nvPicPr>
        <p:blipFill>
          <a:blip r:embed="rId2"/>
          <a:stretch/>
        </p:blipFill>
        <p:spPr>
          <a:xfrm>
            <a:off x="4712760" y="871920"/>
            <a:ext cx="4119120" cy="3089520"/>
          </a:xfrm>
          <a:prstGeom prst="rect">
            <a:avLst/>
          </a:prstGeom>
          <a:ln w="0">
            <a:noFill/>
          </a:ln>
        </p:spPr>
      </p:pic>
      <p:sp>
        <p:nvSpPr>
          <p:cNvPr id="99" name="Google Shape;93;p16"/>
          <p:cNvSpPr/>
          <p:nvPr/>
        </p:nvSpPr>
        <p:spPr>
          <a:xfrm>
            <a:off x="416880" y="4562640"/>
            <a:ext cx="8203320" cy="54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800" spc="-1" strike="noStrike">
                <a:solidFill>
                  <a:schemeClr val="dk1"/>
                </a:solidFill>
                <a:latin typeface="Open Sans"/>
                <a:ea typeface="Open Sans"/>
              </a:rPr>
              <a:t>[1]</a:t>
            </a:r>
            <a:r>
              <a:rPr b="0" lang="en" sz="800" spc="-1" strike="noStrike">
                <a:solidFill>
                  <a:schemeClr val="dk1"/>
                </a:solidFill>
                <a:latin typeface="Arial"/>
                <a:ea typeface="Open Sans"/>
              </a:rPr>
              <a:t> Kulkarni et al. "NIFTY: Neural Object Interaction Fields for Guided Human Motion Synthesis"  ArXiV (2023) Video source: </a:t>
            </a:r>
            <a:r>
              <a:rPr b="0" lang="en" sz="800" spc="-1" strike="noStrike">
                <a:solidFill>
                  <a:schemeClr val="dk1"/>
                </a:solidFill>
                <a:latin typeface="Arial"/>
                <a:ea typeface="Open Sans"/>
                <a:hlinkClick r:id="rId3"/>
              </a:rPr>
              <a:t>https://nileshkulkarni.github.io/nifty/</a:t>
            </a:r>
            <a:r>
              <a:rPr b="0" lang="en" sz="800" spc="-1" strike="noStrike">
                <a:solidFill>
                  <a:schemeClr val="dk1"/>
                </a:solidFill>
                <a:latin typeface="Arial"/>
                <a:ea typeface="Open Sans"/>
              </a:rPr>
              <a:t> </a:t>
            </a:r>
            <a:endParaRPr b="0" lang="de-DE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en" sz="800" spc="-1" strike="noStrik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</a:rPr>
              <a:t>[2] Lee et al. "Locomotion-Action-Manipulation: Synthesizing Human-Scene Interactions in Complex 3D Environments” ICCV (2023). Video source: </a:t>
            </a:r>
            <a:r>
              <a:rPr b="0" lang="en" sz="800" spc="-1" strike="noStrik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hlinkClick r:id="rId4"/>
              </a:rPr>
              <a:t>https://jiyewise.github.io/projects/LAMA/</a:t>
            </a:r>
            <a:r>
              <a:rPr b="0" lang="en" sz="800" spc="-1" strike="noStrike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endParaRPr b="0" lang="de-DE" sz="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0" name="" descr=""/>
          <p:cNvPicPr/>
          <p:nvPr/>
        </p:nvPicPr>
        <p:blipFill>
          <a:blip r:embed="rId5"/>
          <a:stretch/>
        </p:blipFill>
        <p:spPr>
          <a:xfrm>
            <a:off x="1121760" y="1504440"/>
            <a:ext cx="2658240" cy="2275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0" dur="indefinite" restart="never" nodeType="tmRoot">
          <p:childTnLst>
            <p:seq>
              <p:cTn id="21" dur="indefinite" nodeType="mainSeq">
                <p:childTnLst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200" spc="-1" strike="noStrike">
                <a:solidFill>
                  <a:schemeClr val="dk1"/>
                </a:solidFill>
                <a:latin typeface="Economica"/>
                <a:ea typeface="Economica"/>
              </a:rPr>
              <a:t>What are the topics discussed?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sldNum" idx="6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1"/>
                </a:solidFill>
                <a:latin typeface="Economica"/>
                <a:ea typeface="Economic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B88382A-761C-4F51-861B-F59AAC9D38F2}" type="slidenum">
              <a:rPr b="0" lang="en" sz="1000" spc="-1" strike="noStrike">
                <a:solidFill>
                  <a:schemeClr val="dk1"/>
                </a:solidFill>
                <a:latin typeface="Economica"/>
                <a:ea typeface="Economica"/>
              </a:rPr>
              <a:t>&lt;Foliennummer&gt;</a:t>
            </a:fld>
            <a:endParaRPr b="0" lang="de-D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" name="Google Shape;100;p17"/>
          <p:cNvSpPr/>
          <p:nvPr/>
        </p:nvSpPr>
        <p:spPr>
          <a:xfrm>
            <a:off x="311760" y="1312920"/>
            <a:ext cx="8520120" cy="182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 marL="457200" indent="-343080">
              <a:lnSpc>
                <a:spcPct val="100000"/>
              </a:lnSpc>
              <a:buClr>
                <a:srgbClr val="000000"/>
              </a:buClr>
              <a:buFont typeface="Open Sans"/>
              <a:buChar char="➢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4D reconstruction &amp; novel view synthesis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00000"/>
              </a:lnSpc>
              <a:buClr>
                <a:srgbClr val="000000"/>
              </a:buClr>
              <a:buFont typeface="Open Sans"/>
              <a:buChar char="➢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Human motion generation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00000"/>
              </a:lnSpc>
              <a:buClr>
                <a:srgbClr val="000000"/>
              </a:buClr>
              <a:buFont typeface="Open Sans"/>
              <a:buChar char="➢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Human pose estimation and motion prediction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00000"/>
              </a:lnSpc>
              <a:buClr>
                <a:srgbClr val="000000"/>
              </a:buClr>
              <a:buFont typeface="Open Sans"/>
              <a:buChar char="➢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Human-object interaction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00000"/>
              </a:lnSpc>
              <a:buClr>
                <a:srgbClr val="000000"/>
              </a:buClr>
              <a:buFont typeface="Open Sans"/>
              <a:buChar char="➢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Human datasets and benchmarks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00000"/>
              </a:lnSpc>
              <a:buClr>
                <a:srgbClr val="000000"/>
              </a:buClr>
              <a:buFont typeface="Open Sans"/>
              <a:buChar char="➢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… </a:t>
            </a: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and many more!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Google Shape;101;p17"/>
          <p:cNvSpPr/>
          <p:nvPr/>
        </p:nvSpPr>
        <p:spPr>
          <a:xfrm>
            <a:off x="5608080" y="4763520"/>
            <a:ext cx="3186360" cy="24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 fontScale="92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200" spc="-1" strike="noStrike">
                <a:solidFill>
                  <a:schemeClr val="dk1"/>
                </a:solidFill>
                <a:latin typeface="Economica"/>
                <a:ea typeface="Economica"/>
              </a:rPr>
              <a:t>How does the schedule look like?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311760" y="4419000"/>
            <a:ext cx="8520120" cy="454320"/>
          </a:xfrm>
          <a:prstGeom prst="rect">
            <a:avLst/>
          </a:prstGeom>
          <a:noFill/>
          <a:ln w="28440">
            <a:solidFill>
              <a:srgbClr val="6aa84f"/>
            </a:solidFill>
            <a:round/>
          </a:ln>
        </p:spPr>
        <p:txBody>
          <a:bodyPr tIns="91440" bIns="91440" anchor="t">
            <a:normAutofit fontScale="89000"/>
          </a:bodyPr>
          <a:p>
            <a:pPr indent="0" algn="ctr">
              <a:lnSpc>
                <a:spcPct val="115000"/>
              </a:lnSpc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May 2024, mark your calendars ;)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sldNum" idx="7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1"/>
                </a:solidFill>
                <a:latin typeface="Economica"/>
                <a:ea typeface="Economic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F353E48-673B-416B-A09C-5D383B87196C}" type="slidenum">
              <a:rPr b="0" lang="en" sz="1000" spc="-1" strike="noStrike">
                <a:solidFill>
                  <a:schemeClr val="dk1"/>
                </a:solidFill>
                <a:latin typeface="Economica"/>
                <a:ea typeface="Economica"/>
              </a:rPr>
              <a:t>&lt;Foliennummer&gt;</a:t>
            </a:fld>
            <a:endParaRPr b="0" lang="de-D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108" name="Google Shape;109;p18"/>
          <p:cNvGrpSpPr/>
          <p:nvPr/>
        </p:nvGrpSpPr>
        <p:grpSpPr>
          <a:xfrm>
            <a:off x="618480" y="1568520"/>
            <a:ext cx="1971000" cy="1485360"/>
            <a:chOff x="618480" y="1568520"/>
            <a:chExt cx="1971000" cy="1485360"/>
          </a:xfrm>
        </p:grpSpPr>
        <p:sp>
          <p:nvSpPr>
            <p:cNvPr id="109" name="Google Shape;110;p18"/>
            <p:cNvSpPr/>
            <p:nvPr/>
          </p:nvSpPr>
          <p:spPr>
            <a:xfrm>
              <a:off x="1055160" y="2547000"/>
              <a:ext cx="1534320" cy="13320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66600" bIns="6660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de-DE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10" name="Google Shape;111;p18"/>
            <p:cNvSpPr/>
            <p:nvPr/>
          </p:nvSpPr>
          <p:spPr>
            <a:xfrm>
              <a:off x="618480" y="2682720"/>
              <a:ext cx="870840" cy="371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91440" bIns="91440" anchor="t">
              <a:noAutofit/>
            </a:bodyPr>
            <a:p>
              <a:pPr algn="ctr">
                <a:lnSpc>
                  <a:spcPct val="115000"/>
                </a:lnSpc>
                <a:spcAft>
                  <a:spcPts val="1599"/>
                </a:spcAft>
                <a:tabLst>
                  <a:tab algn="l" pos="0"/>
                </a:tabLst>
              </a:pPr>
              <a:r>
                <a:rPr b="1" lang="en" sz="12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February 7th</a:t>
              </a:r>
              <a:endParaRPr b="0" lang="de-DE" sz="1200" spc="-1" strike="noStrike">
                <a:solidFill>
                  <a:srgbClr val="000000"/>
                </a:solidFill>
                <a:latin typeface="Arial"/>
              </a:endParaRPr>
            </a:p>
          </p:txBody>
        </p:sp>
        <p:grpSp>
          <p:nvGrpSpPr>
            <p:cNvPr id="111" name="Google Shape;112;p18"/>
            <p:cNvGrpSpPr/>
            <p:nvPr/>
          </p:nvGrpSpPr>
          <p:grpSpPr>
            <a:xfrm>
              <a:off x="1003680" y="2267280"/>
              <a:ext cx="92160" cy="411840"/>
              <a:chOff x="1003680" y="2267280"/>
              <a:chExt cx="92160" cy="411840"/>
            </a:xfrm>
          </p:grpSpPr>
          <p:cxnSp>
            <p:nvCxnSpPr>
              <p:cNvPr id="112" name="Google Shape;113;p18"/>
              <p:cNvCxnSpPr/>
              <p:nvPr/>
            </p:nvCxnSpPr>
            <p:spPr>
              <a:xfrm>
                <a:off x="1049760" y="2319840"/>
                <a:ext cx="360" cy="359640"/>
              </a:xfrm>
              <a:prstGeom prst="straightConnector1">
                <a:avLst/>
              </a:prstGeom>
              <a:ln w="9525">
                <a:solidFill>
                  <a:srgbClr val="000000"/>
                </a:solidFill>
                <a:round/>
              </a:ln>
            </p:spPr>
          </p:cxnSp>
          <p:sp>
            <p:nvSpPr>
              <p:cNvPr id="113" name="Google Shape;114;p18"/>
              <p:cNvSpPr/>
              <p:nvPr/>
            </p:nvSpPr>
            <p:spPr>
              <a:xfrm>
                <a:off x="1003680" y="2267280"/>
                <a:ext cx="92160" cy="92160"/>
              </a:xfrm>
              <a:prstGeom prst="ellipse">
                <a:avLst/>
              </a:pr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tIns="32760" bIns="3276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114" name="Google Shape;115;p18"/>
            <p:cNvSpPr/>
            <p:nvPr/>
          </p:nvSpPr>
          <p:spPr>
            <a:xfrm>
              <a:off x="771120" y="1568520"/>
              <a:ext cx="1162440" cy="358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91440" bIns="91440" anchor="t">
              <a:noAutofit/>
            </a:bodyPr>
            <a:p>
              <a:pPr>
                <a:lnSpc>
                  <a:spcPct val="100000"/>
                </a:lnSpc>
                <a:spcAft>
                  <a:spcPts val="1599"/>
                </a:spcAft>
                <a:tabLst>
                  <a:tab algn="l" pos="0"/>
                </a:tabLst>
              </a:pPr>
              <a:r>
                <a:rPr b="1" lang="en" sz="8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Preliminary meeting</a:t>
              </a: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15" name="Google Shape;116;p18"/>
          <p:cNvGrpSpPr/>
          <p:nvPr/>
        </p:nvGrpSpPr>
        <p:grpSpPr>
          <a:xfrm>
            <a:off x="3794400" y="1394640"/>
            <a:ext cx="1864080" cy="1659240"/>
            <a:chOff x="3794400" y="1394640"/>
            <a:chExt cx="1864080" cy="1659240"/>
          </a:xfrm>
        </p:grpSpPr>
        <p:sp>
          <p:nvSpPr>
            <p:cNvPr id="116" name="Google Shape;117;p18"/>
            <p:cNvSpPr/>
            <p:nvPr/>
          </p:nvSpPr>
          <p:spPr>
            <a:xfrm>
              <a:off x="4124160" y="2547000"/>
              <a:ext cx="1534320" cy="133200"/>
            </a:xfrm>
            <a:prstGeom prst="rect">
              <a:avLst/>
            </a:prstGeom>
            <a:solidFill>
              <a:srgbClr val="93c47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66600" bIns="6660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de-DE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grpSp>
          <p:nvGrpSpPr>
            <p:cNvPr id="117" name="Google Shape;118;p18"/>
            <p:cNvGrpSpPr/>
            <p:nvPr/>
          </p:nvGrpSpPr>
          <p:grpSpPr>
            <a:xfrm>
              <a:off x="4077000" y="2267280"/>
              <a:ext cx="92160" cy="411840"/>
              <a:chOff x="4077000" y="2267280"/>
              <a:chExt cx="92160" cy="411840"/>
            </a:xfrm>
          </p:grpSpPr>
          <p:cxnSp>
            <p:nvCxnSpPr>
              <p:cNvPr id="118" name="Google Shape;119;p18"/>
              <p:cNvCxnSpPr/>
              <p:nvPr/>
            </p:nvCxnSpPr>
            <p:spPr>
              <a:xfrm>
                <a:off x="4123080" y="2319840"/>
                <a:ext cx="360" cy="359640"/>
              </a:xfrm>
              <a:prstGeom prst="straightConnector1">
                <a:avLst/>
              </a:prstGeom>
              <a:ln w="9525">
                <a:solidFill>
                  <a:srgbClr val="000000"/>
                </a:solidFill>
                <a:round/>
              </a:ln>
            </p:spPr>
          </p:cxnSp>
          <p:sp>
            <p:nvSpPr>
              <p:cNvPr id="119" name="Google Shape;120;p18"/>
              <p:cNvSpPr/>
              <p:nvPr/>
            </p:nvSpPr>
            <p:spPr>
              <a:xfrm>
                <a:off x="4077000" y="2267280"/>
                <a:ext cx="92160" cy="92160"/>
              </a:xfrm>
              <a:prstGeom prst="ellipse">
                <a:avLst/>
              </a:pr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tIns="32760" bIns="3276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120" name="Google Shape;121;p18"/>
            <p:cNvSpPr/>
            <p:nvPr/>
          </p:nvSpPr>
          <p:spPr>
            <a:xfrm>
              <a:off x="3795120" y="2682720"/>
              <a:ext cx="845280" cy="371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91440" bIns="91440" anchor="t">
              <a:noAutofit/>
            </a:bodyPr>
            <a:p>
              <a:pPr algn="ctr">
                <a:lnSpc>
                  <a:spcPct val="115000"/>
                </a:lnSpc>
                <a:spcAft>
                  <a:spcPts val="1599"/>
                </a:spcAft>
                <a:tabLst>
                  <a:tab algn="l" pos="0"/>
                </a:tabLst>
              </a:pPr>
              <a:r>
                <a:rPr b="1" lang="en" sz="12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May 8th</a:t>
              </a:r>
              <a:endParaRPr b="0" lang="de-DE" sz="12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1" name="Google Shape;122;p18"/>
            <p:cNvSpPr/>
            <p:nvPr/>
          </p:nvSpPr>
          <p:spPr>
            <a:xfrm>
              <a:off x="3794400" y="1394640"/>
              <a:ext cx="1781280" cy="6354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91440" bIns="9144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1" lang="en" sz="8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Session I</a:t>
              </a: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1599"/>
                </a:spcAft>
                <a:tabLst>
                  <a:tab algn="l" pos="0"/>
                </a:tabLst>
              </a:pPr>
              <a:r>
                <a:rPr b="0" lang="en" sz="800" spc="-1" strike="noStrike">
                  <a:solidFill>
                    <a:schemeClr val="dk1"/>
                  </a:solidFill>
                  <a:latin typeface="Roboto"/>
                  <a:ea typeface="Roboto"/>
                </a:rPr>
                <a:t>3 presentations on human motion generation </a:t>
              </a: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22" name="Google Shape;123;p18"/>
          <p:cNvGrpSpPr/>
          <p:nvPr/>
        </p:nvGrpSpPr>
        <p:grpSpPr>
          <a:xfrm>
            <a:off x="4445640" y="2170080"/>
            <a:ext cx="1985400" cy="1732680"/>
            <a:chOff x="4445640" y="2170080"/>
            <a:chExt cx="1985400" cy="1732680"/>
          </a:xfrm>
        </p:grpSpPr>
        <p:sp>
          <p:nvSpPr>
            <p:cNvPr id="123" name="Google Shape;124;p18"/>
            <p:cNvSpPr/>
            <p:nvPr/>
          </p:nvSpPr>
          <p:spPr>
            <a:xfrm>
              <a:off x="4896720" y="2547000"/>
              <a:ext cx="1534320" cy="133200"/>
            </a:xfrm>
            <a:prstGeom prst="rect">
              <a:avLst/>
            </a:prstGeom>
            <a:solidFill>
              <a:srgbClr val="6aa84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66600" bIns="6660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de-DE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grpSp>
          <p:nvGrpSpPr>
            <p:cNvPr id="124" name="Google Shape;125;p18"/>
            <p:cNvGrpSpPr/>
            <p:nvPr/>
          </p:nvGrpSpPr>
          <p:grpSpPr>
            <a:xfrm>
              <a:off x="4846320" y="2546640"/>
              <a:ext cx="92160" cy="412200"/>
              <a:chOff x="4846320" y="2546640"/>
              <a:chExt cx="92160" cy="412200"/>
            </a:xfrm>
          </p:grpSpPr>
          <p:cxnSp>
            <p:nvCxnSpPr>
              <p:cNvPr id="125" name="Google Shape;126;p18"/>
              <p:cNvCxnSpPr/>
              <p:nvPr/>
            </p:nvCxnSpPr>
            <p:spPr>
              <a:xfrm flipV="1">
                <a:off x="4892040" y="2546640"/>
                <a:ext cx="360" cy="359640"/>
              </a:xfrm>
              <a:prstGeom prst="straightConnector1">
                <a:avLst/>
              </a:prstGeom>
              <a:ln w="9525">
                <a:solidFill>
                  <a:srgbClr val="000000"/>
                </a:solidFill>
                <a:round/>
              </a:ln>
            </p:spPr>
          </p:cxnSp>
          <p:sp>
            <p:nvSpPr>
              <p:cNvPr id="126" name="Google Shape;127;p18"/>
              <p:cNvSpPr/>
              <p:nvPr/>
            </p:nvSpPr>
            <p:spPr>
              <a:xfrm rot="10800000">
                <a:off x="4846320" y="2866680"/>
                <a:ext cx="92160" cy="92160"/>
              </a:xfrm>
              <a:prstGeom prst="ellipse">
                <a:avLst/>
              </a:pr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tIns="32760" bIns="3276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127" name="Google Shape;128;p18"/>
            <p:cNvSpPr/>
            <p:nvPr/>
          </p:nvSpPr>
          <p:spPr>
            <a:xfrm>
              <a:off x="4445640" y="2170080"/>
              <a:ext cx="956520" cy="371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91440" bIns="91440" anchor="t">
              <a:noAutofit/>
            </a:bodyPr>
            <a:p>
              <a:pPr algn="ctr">
                <a:lnSpc>
                  <a:spcPct val="115000"/>
                </a:lnSpc>
                <a:spcAft>
                  <a:spcPts val="1599"/>
                </a:spcAft>
                <a:tabLst>
                  <a:tab algn="l" pos="0"/>
                </a:tabLst>
              </a:pPr>
              <a:r>
                <a:rPr b="1" lang="en" sz="12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May 15th</a:t>
              </a:r>
              <a:endParaRPr b="0" lang="de-DE" sz="12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8" name="Google Shape;129;p18"/>
            <p:cNvSpPr/>
            <p:nvPr/>
          </p:nvSpPr>
          <p:spPr>
            <a:xfrm>
              <a:off x="4608360" y="2959200"/>
              <a:ext cx="1404000" cy="943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91440" bIns="9144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1" lang="en" sz="8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Session II</a:t>
              </a: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1599"/>
                </a:spcAft>
                <a:tabLst>
                  <a:tab algn="l" pos="0"/>
                </a:tabLst>
              </a:pPr>
              <a:r>
                <a:rPr b="0" lang="en" sz="800" spc="-1" strike="noStrike">
                  <a:solidFill>
                    <a:schemeClr val="dk1"/>
                  </a:solidFill>
                  <a:latin typeface="Roboto"/>
                  <a:ea typeface="Roboto"/>
                </a:rPr>
                <a:t>3 presentations on novel view synthesis</a:t>
              </a: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29" name="Google Shape;130;p18"/>
          <p:cNvGrpSpPr/>
          <p:nvPr/>
        </p:nvGrpSpPr>
        <p:grpSpPr>
          <a:xfrm>
            <a:off x="5375520" y="1318680"/>
            <a:ext cx="2475000" cy="1735200"/>
            <a:chOff x="5375520" y="1318680"/>
            <a:chExt cx="2475000" cy="1735200"/>
          </a:xfrm>
        </p:grpSpPr>
        <p:sp>
          <p:nvSpPr>
            <p:cNvPr id="130" name="Google Shape;131;p18"/>
            <p:cNvSpPr/>
            <p:nvPr/>
          </p:nvSpPr>
          <p:spPr>
            <a:xfrm>
              <a:off x="5745240" y="2547000"/>
              <a:ext cx="2105280" cy="133200"/>
            </a:xfrm>
            <a:prstGeom prst="rect">
              <a:avLst/>
            </a:prstGeom>
            <a:solidFill>
              <a:srgbClr val="38761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66600" bIns="6660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de-DE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grpSp>
          <p:nvGrpSpPr>
            <p:cNvPr id="131" name="Google Shape;132;p18"/>
            <p:cNvGrpSpPr/>
            <p:nvPr/>
          </p:nvGrpSpPr>
          <p:grpSpPr>
            <a:xfrm>
              <a:off x="5699160" y="2267280"/>
              <a:ext cx="92160" cy="411840"/>
              <a:chOff x="5699160" y="2267280"/>
              <a:chExt cx="92160" cy="411840"/>
            </a:xfrm>
          </p:grpSpPr>
          <p:cxnSp>
            <p:nvCxnSpPr>
              <p:cNvPr id="132" name="Google Shape;133;p18"/>
              <p:cNvCxnSpPr/>
              <p:nvPr/>
            </p:nvCxnSpPr>
            <p:spPr>
              <a:xfrm>
                <a:off x="5745240" y="2319840"/>
                <a:ext cx="360" cy="359640"/>
              </a:xfrm>
              <a:prstGeom prst="straightConnector1">
                <a:avLst/>
              </a:prstGeom>
              <a:ln w="9525">
                <a:solidFill>
                  <a:srgbClr val="000000"/>
                </a:solidFill>
                <a:round/>
              </a:ln>
            </p:spPr>
          </p:cxnSp>
          <p:sp>
            <p:nvSpPr>
              <p:cNvPr id="133" name="Google Shape;134;p18"/>
              <p:cNvSpPr/>
              <p:nvPr/>
            </p:nvSpPr>
            <p:spPr>
              <a:xfrm>
                <a:off x="5699160" y="2267280"/>
                <a:ext cx="92160" cy="92160"/>
              </a:xfrm>
              <a:prstGeom prst="ellipse">
                <a:avLst/>
              </a:pr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tIns="32760" bIns="3276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134" name="Google Shape;135;p18"/>
            <p:cNvSpPr/>
            <p:nvPr/>
          </p:nvSpPr>
          <p:spPr>
            <a:xfrm>
              <a:off x="5375520" y="2682720"/>
              <a:ext cx="933480" cy="371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91440" bIns="91440" anchor="t">
              <a:noAutofit/>
            </a:bodyPr>
            <a:p>
              <a:pPr algn="ctr">
                <a:lnSpc>
                  <a:spcPct val="115000"/>
                </a:lnSpc>
                <a:spcAft>
                  <a:spcPts val="1599"/>
                </a:spcAft>
                <a:tabLst>
                  <a:tab algn="l" pos="0"/>
                </a:tabLst>
              </a:pPr>
              <a:r>
                <a:rPr b="1" lang="en" sz="12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May 22nd</a:t>
              </a:r>
              <a:endParaRPr b="0" lang="de-DE" sz="12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5" name="Google Shape;136;p18"/>
            <p:cNvSpPr/>
            <p:nvPr/>
          </p:nvSpPr>
          <p:spPr>
            <a:xfrm>
              <a:off x="5491800" y="1318680"/>
              <a:ext cx="1468080" cy="943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91440" bIns="9144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1" lang="en" sz="8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Session III</a:t>
              </a: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1599"/>
                </a:spcAft>
                <a:tabLst>
                  <a:tab algn="l" pos="0"/>
                </a:tabLst>
              </a:pPr>
              <a:r>
                <a:rPr b="0" lang="en" sz="8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3 presentations on human pose estimation and prediction</a:t>
              </a: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136" name="Google Shape;137;p18"/>
          <p:cNvGrpSpPr/>
          <p:nvPr/>
        </p:nvGrpSpPr>
        <p:grpSpPr>
          <a:xfrm>
            <a:off x="1324080" y="2017440"/>
            <a:ext cx="2799720" cy="1977840"/>
            <a:chOff x="1324080" y="2017440"/>
            <a:chExt cx="2799720" cy="1977840"/>
          </a:xfrm>
        </p:grpSpPr>
        <p:sp>
          <p:nvSpPr>
            <p:cNvPr id="137" name="Google Shape;138;p18"/>
            <p:cNvSpPr/>
            <p:nvPr/>
          </p:nvSpPr>
          <p:spPr>
            <a:xfrm>
              <a:off x="1755720" y="2547000"/>
              <a:ext cx="2368080" cy="133200"/>
            </a:xfrm>
            <a:prstGeom prst="rect">
              <a:avLst/>
            </a:prstGeom>
            <a:solidFill>
              <a:schemeClr val="lt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66600" bIns="6660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de-DE" sz="14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8" name="Google Shape;139;p18"/>
            <p:cNvSpPr/>
            <p:nvPr/>
          </p:nvSpPr>
          <p:spPr>
            <a:xfrm>
              <a:off x="1485720" y="2959200"/>
              <a:ext cx="1273320" cy="1036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91440" bIns="9144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1" lang="en" sz="8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Application deadline</a:t>
              </a: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1599"/>
                </a:spcAft>
                <a:tabLst>
                  <a:tab algn="l" pos="0"/>
                </a:tabLst>
              </a:pPr>
              <a:r>
                <a:rPr b="0" lang="en" sz="8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Apply via matching system and send us your application per email !</a:t>
              </a: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9" name="Google Shape;140;p18"/>
            <p:cNvSpPr/>
            <p:nvPr/>
          </p:nvSpPr>
          <p:spPr>
            <a:xfrm>
              <a:off x="1324080" y="2017440"/>
              <a:ext cx="959400" cy="371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91440" bIns="91440" anchor="t">
              <a:noAutofit/>
            </a:bodyPr>
            <a:p>
              <a:pPr algn="ctr">
                <a:lnSpc>
                  <a:spcPct val="115000"/>
                </a:lnSpc>
                <a:spcAft>
                  <a:spcPts val="1599"/>
                </a:spcAft>
                <a:tabLst>
                  <a:tab algn="l" pos="0"/>
                </a:tabLst>
              </a:pPr>
              <a:r>
                <a:rPr b="1" lang="en" sz="12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February 14th</a:t>
              </a:r>
              <a:endParaRPr b="0" lang="de-DE" sz="1200" spc="-1" strike="noStrike">
                <a:solidFill>
                  <a:srgbClr val="000000"/>
                </a:solidFill>
                <a:latin typeface="Arial"/>
              </a:endParaRPr>
            </a:p>
          </p:txBody>
        </p:sp>
        <p:grpSp>
          <p:nvGrpSpPr>
            <p:cNvPr id="140" name="Google Shape;141;p18"/>
            <p:cNvGrpSpPr/>
            <p:nvPr/>
          </p:nvGrpSpPr>
          <p:grpSpPr>
            <a:xfrm>
              <a:off x="1709640" y="2546640"/>
              <a:ext cx="92160" cy="412200"/>
              <a:chOff x="1709640" y="2546640"/>
              <a:chExt cx="92160" cy="412200"/>
            </a:xfrm>
          </p:grpSpPr>
          <p:sp>
            <p:nvSpPr>
              <p:cNvPr id="141" name="Google Shape;142;p18"/>
              <p:cNvSpPr/>
              <p:nvPr/>
            </p:nvSpPr>
            <p:spPr>
              <a:xfrm rot="10800000">
                <a:off x="1709640" y="2866680"/>
                <a:ext cx="92160" cy="92160"/>
              </a:xfrm>
              <a:prstGeom prst="ellipse">
                <a:avLst/>
              </a:pr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tIns="32760" bIns="3276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  <p:cxnSp>
            <p:nvCxnSpPr>
              <p:cNvPr id="142" name="Google Shape;143;p18"/>
              <p:cNvCxnSpPr/>
              <p:nvPr/>
            </p:nvCxnSpPr>
            <p:spPr>
              <a:xfrm flipV="1">
                <a:off x="1755360" y="2546640"/>
                <a:ext cx="360" cy="359640"/>
              </a:xfrm>
              <a:prstGeom prst="straightConnector1">
                <a:avLst/>
              </a:prstGeom>
              <a:ln w="9525">
                <a:solidFill>
                  <a:srgbClr val="000000"/>
                </a:solidFill>
                <a:round/>
              </a:ln>
            </p:spPr>
          </p:cxnSp>
        </p:grpSp>
      </p:grpSp>
      <p:grpSp>
        <p:nvGrpSpPr>
          <p:cNvPr id="143" name="Google Shape;144;p18"/>
          <p:cNvGrpSpPr/>
          <p:nvPr/>
        </p:nvGrpSpPr>
        <p:grpSpPr>
          <a:xfrm>
            <a:off x="6274440" y="2170080"/>
            <a:ext cx="1985400" cy="1732680"/>
            <a:chOff x="6274440" y="2170080"/>
            <a:chExt cx="1985400" cy="1732680"/>
          </a:xfrm>
        </p:grpSpPr>
        <p:sp>
          <p:nvSpPr>
            <p:cNvPr id="144" name="Google Shape;145;p18"/>
            <p:cNvSpPr/>
            <p:nvPr/>
          </p:nvSpPr>
          <p:spPr>
            <a:xfrm>
              <a:off x="6725520" y="2547000"/>
              <a:ext cx="1534320" cy="133200"/>
            </a:xfrm>
            <a:prstGeom prst="rect">
              <a:avLst/>
            </a:prstGeom>
            <a:solidFill>
              <a:srgbClr val="274e13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66600" bIns="66600" anchor="ctr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de-DE" sz="1400" spc="-1" strike="noStrike">
                <a:solidFill>
                  <a:srgbClr val="ffffff"/>
                </a:solidFill>
                <a:latin typeface="Arial"/>
              </a:endParaRPr>
            </a:p>
          </p:txBody>
        </p:sp>
        <p:grpSp>
          <p:nvGrpSpPr>
            <p:cNvPr id="145" name="Google Shape;146;p18"/>
            <p:cNvGrpSpPr/>
            <p:nvPr/>
          </p:nvGrpSpPr>
          <p:grpSpPr>
            <a:xfrm>
              <a:off x="6675120" y="2546640"/>
              <a:ext cx="92160" cy="412200"/>
              <a:chOff x="6675120" y="2546640"/>
              <a:chExt cx="92160" cy="412200"/>
            </a:xfrm>
          </p:grpSpPr>
          <p:cxnSp>
            <p:nvCxnSpPr>
              <p:cNvPr id="146" name="Google Shape;147;p18"/>
              <p:cNvCxnSpPr/>
              <p:nvPr/>
            </p:nvCxnSpPr>
            <p:spPr>
              <a:xfrm flipV="1">
                <a:off x="6720840" y="2546640"/>
                <a:ext cx="360" cy="359640"/>
              </a:xfrm>
              <a:prstGeom prst="straightConnector1">
                <a:avLst/>
              </a:prstGeom>
              <a:ln w="9525">
                <a:solidFill>
                  <a:srgbClr val="000000"/>
                </a:solidFill>
                <a:round/>
              </a:ln>
            </p:spPr>
          </p:cxnSp>
          <p:sp>
            <p:nvSpPr>
              <p:cNvPr id="147" name="Google Shape;148;p18"/>
              <p:cNvSpPr/>
              <p:nvPr/>
            </p:nvSpPr>
            <p:spPr>
              <a:xfrm rot="10800000">
                <a:off x="6675120" y="2866680"/>
                <a:ext cx="92160" cy="92160"/>
              </a:xfrm>
              <a:prstGeom prst="ellipse">
                <a:avLst/>
              </a:pr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tIns="32760" bIns="3276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148" name="Google Shape;149;p18"/>
            <p:cNvSpPr/>
            <p:nvPr/>
          </p:nvSpPr>
          <p:spPr>
            <a:xfrm>
              <a:off x="6274440" y="2170080"/>
              <a:ext cx="956520" cy="371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91440" bIns="91440" anchor="t">
              <a:noAutofit/>
            </a:bodyPr>
            <a:p>
              <a:pPr algn="ctr">
                <a:lnSpc>
                  <a:spcPct val="115000"/>
                </a:lnSpc>
                <a:spcAft>
                  <a:spcPts val="1599"/>
                </a:spcAft>
                <a:tabLst>
                  <a:tab algn="l" pos="0"/>
                </a:tabLst>
              </a:pPr>
              <a:r>
                <a:rPr b="1" lang="en" sz="12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May 29th</a:t>
              </a:r>
              <a:endParaRPr b="0" lang="de-DE" sz="12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9" name="Google Shape;150;p18"/>
            <p:cNvSpPr/>
            <p:nvPr/>
          </p:nvSpPr>
          <p:spPr>
            <a:xfrm>
              <a:off x="6437160" y="2959200"/>
              <a:ext cx="1534320" cy="943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91440" bIns="91440" anchor="t">
              <a:noAutofit/>
            </a:bodyPr>
            <a:p>
              <a:pPr>
                <a:lnSpc>
                  <a:spcPct val="100000"/>
                </a:lnSpc>
                <a:tabLst>
                  <a:tab algn="l" pos="0"/>
                </a:tabLst>
              </a:pPr>
              <a:r>
                <a:rPr b="1" lang="en" sz="8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Session IV</a:t>
              </a: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algn="l" pos="0"/>
                </a:tabLst>
              </a:pP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1599"/>
                </a:spcAft>
                <a:tabLst>
                  <a:tab algn="l" pos="0"/>
                </a:tabLst>
              </a:pPr>
              <a:r>
                <a:rPr b="0" lang="en" sz="8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3 presentations on human-object interaction</a:t>
              </a:r>
              <a:endParaRPr b="0" lang="de-DE" sz="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50" name="Google Shape;151;p18"/>
          <p:cNvSpPr/>
          <p:nvPr/>
        </p:nvSpPr>
        <p:spPr>
          <a:xfrm>
            <a:off x="2436480" y="1568520"/>
            <a:ext cx="1781280" cy="52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800" spc="-1" strike="noStrike">
                <a:solidFill>
                  <a:srgbClr val="000000"/>
                </a:solidFill>
                <a:latin typeface="Roboto"/>
                <a:ea typeface="Roboto"/>
              </a:rPr>
              <a:t>Paper selection </a:t>
            </a:r>
            <a:endParaRPr b="0" lang="de-DE" sz="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en" sz="800" spc="-1" strike="noStrike">
                <a:solidFill>
                  <a:srgbClr val="000000"/>
                </a:solidFill>
                <a:latin typeface="Roboto"/>
                <a:ea typeface="Roboto"/>
              </a:rPr>
              <a:t>deadline</a:t>
            </a:r>
            <a:endParaRPr b="0" lang="de-DE" sz="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51" name="Google Shape;152;p18"/>
          <p:cNvGrpSpPr/>
          <p:nvPr/>
        </p:nvGrpSpPr>
        <p:grpSpPr>
          <a:xfrm>
            <a:off x="2546280" y="2267280"/>
            <a:ext cx="845280" cy="786600"/>
            <a:chOff x="2546280" y="2267280"/>
            <a:chExt cx="845280" cy="786600"/>
          </a:xfrm>
        </p:grpSpPr>
        <p:grpSp>
          <p:nvGrpSpPr>
            <p:cNvPr id="152" name="Google Shape;153;p18"/>
            <p:cNvGrpSpPr/>
            <p:nvPr/>
          </p:nvGrpSpPr>
          <p:grpSpPr>
            <a:xfrm>
              <a:off x="2827800" y="2267280"/>
              <a:ext cx="92160" cy="411840"/>
              <a:chOff x="2827800" y="2267280"/>
              <a:chExt cx="92160" cy="411840"/>
            </a:xfrm>
          </p:grpSpPr>
          <p:cxnSp>
            <p:nvCxnSpPr>
              <p:cNvPr id="153" name="Google Shape;154;p18"/>
              <p:cNvCxnSpPr/>
              <p:nvPr/>
            </p:nvCxnSpPr>
            <p:spPr>
              <a:xfrm>
                <a:off x="2873880" y="2319840"/>
                <a:ext cx="360" cy="359640"/>
              </a:xfrm>
              <a:prstGeom prst="straightConnector1">
                <a:avLst/>
              </a:prstGeom>
              <a:ln w="9525">
                <a:solidFill>
                  <a:srgbClr val="000000"/>
                </a:solidFill>
                <a:round/>
              </a:ln>
            </p:spPr>
          </p:cxnSp>
          <p:sp>
            <p:nvSpPr>
              <p:cNvPr id="154" name="Google Shape;155;p18"/>
              <p:cNvSpPr/>
              <p:nvPr/>
            </p:nvSpPr>
            <p:spPr>
              <a:xfrm>
                <a:off x="2827800" y="2267280"/>
                <a:ext cx="92160" cy="92160"/>
              </a:xfrm>
              <a:prstGeom prst="ellipse">
                <a:avLst/>
              </a:prstGeom>
              <a:solidFill>
                <a:srgbClr val="000000"/>
              </a:solidFill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tIns="32760" bIns="32760" anchor="ctr">
                <a:noAutofit/>
              </a:bodyPr>
              <a:p>
                <a:pPr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400" spc="-1" strike="noStrike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155" name="Google Shape;156;p18"/>
            <p:cNvSpPr/>
            <p:nvPr/>
          </p:nvSpPr>
          <p:spPr>
            <a:xfrm>
              <a:off x="2546280" y="2682720"/>
              <a:ext cx="845280" cy="3711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tIns="91440" bIns="91440" anchor="t">
              <a:noAutofit/>
            </a:bodyPr>
            <a:p>
              <a:pPr algn="ctr">
                <a:lnSpc>
                  <a:spcPct val="115000"/>
                </a:lnSpc>
                <a:spcAft>
                  <a:spcPts val="1599"/>
                </a:spcAft>
                <a:tabLst>
                  <a:tab algn="l" pos="0"/>
                </a:tabLst>
              </a:pPr>
              <a:r>
                <a:rPr b="1" lang="en" sz="1200" spc="-1" strike="noStrike">
                  <a:solidFill>
                    <a:srgbClr val="000000"/>
                  </a:solidFill>
                  <a:latin typeface="Roboto"/>
                  <a:ea typeface="Roboto"/>
                </a:rPr>
                <a:t>April 1st</a:t>
              </a:r>
              <a:endParaRPr b="0" lang="de-DE" sz="12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200" spc="-1" strike="noStrike">
                <a:solidFill>
                  <a:schemeClr val="dk1"/>
                </a:solidFill>
                <a:latin typeface="Economica"/>
                <a:ea typeface="Economica"/>
              </a:rPr>
              <a:t>Further orga stuff 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sldNum" idx="8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1"/>
                </a:solidFill>
                <a:latin typeface="Economica"/>
                <a:ea typeface="Economic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A634C2A-AE5A-4116-B288-0CD0D393D4D0}" type="slidenum">
              <a:rPr b="0" lang="en" sz="1000" spc="-1" strike="noStrike">
                <a:solidFill>
                  <a:schemeClr val="dk1"/>
                </a:solidFill>
                <a:latin typeface="Economica"/>
                <a:ea typeface="Economica"/>
              </a:rPr>
              <a:t>&lt;Foliennummer&gt;</a:t>
            </a:fld>
            <a:endParaRPr b="0" lang="de-D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311760" y="1225080"/>
            <a:ext cx="8520120" cy="33537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p>
            <a:pPr marL="457200" indent="-343080">
              <a:lnSpc>
                <a:spcPct val="115000"/>
              </a:lnSpc>
              <a:buClr>
                <a:srgbClr val="000000"/>
              </a:buClr>
              <a:buFont typeface="Open Sans"/>
              <a:buChar char="●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Meet your supervisor 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520">
              <a:lnSpc>
                <a:spcPct val="115000"/>
              </a:lnSpc>
              <a:buClr>
                <a:srgbClr val="000000"/>
              </a:buClr>
              <a:buFont typeface="Open Sans"/>
              <a:buChar char="○"/>
            </a:pPr>
            <a:r>
              <a:rPr b="0" lang="en" sz="1400" spc="-1" strike="noStrike">
                <a:solidFill>
                  <a:schemeClr val="dk1"/>
                </a:solidFill>
                <a:latin typeface="Open Sans"/>
                <a:ea typeface="Open Sans"/>
              </a:rPr>
              <a:t>At least 1 week before presentation: paper discussion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520">
              <a:lnSpc>
                <a:spcPct val="115000"/>
              </a:lnSpc>
              <a:buClr>
                <a:srgbClr val="000000"/>
              </a:buClr>
              <a:buFont typeface="Open Sans"/>
              <a:buChar char="○"/>
            </a:pPr>
            <a:r>
              <a:rPr b="0" lang="en" sz="1400" spc="-1" strike="noStrike">
                <a:solidFill>
                  <a:schemeClr val="dk1"/>
                </a:solidFill>
                <a:latin typeface="Open Sans"/>
                <a:ea typeface="Open Sans"/>
              </a:rPr>
              <a:t>Monday before presentation: slides discussion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000000"/>
              </a:buClr>
              <a:buFont typeface="Open Sans"/>
              <a:buChar char="●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Write a report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520">
              <a:lnSpc>
                <a:spcPct val="115000"/>
              </a:lnSpc>
              <a:buClr>
                <a:srgbClr val="000000"/>
              </a:buClr>
              <a:buFont typeface="Open Sans"/>
              <a:buChar char="○"/>
            </a:pPr>
            <a:r>
              <a:rPr b="0" lang="en" sz="1400" spc="-1" strike="noStrike">
                <a:solidFill>
                  <a:schemeClr val="dk1"/>
                </a:solidFill>
                <a:latin typeface="Open Sans"/>
                <a:ea typeface="Open Sans"/>
              </a:rPr>
              <a:t>LaTeX template would be provided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520">
              <a:lnSpc>
                <a:spcPct val="115000"/>
              </a:lnSpc>
              <a:buClr>
                <a:srgbClr val="000000"/>
              </a:buClr>
              <a:buFont typeface="Open Sans"/>
              <a:buChar char="○"/>
            </a:pPr>
            <a:r>
              <a:rPr b="0" lang="en" sz="1400" spc="-1" strike="noStrike">
                <a:solidFill>
                  <a:schemeClr val="dk1"/>
                </a:solidFill>
                <a:latin typeface="Open Sans"/>
                <a:ea typeface="Open Sans"/>
              </a:rPr>
              <a:t>4 pages summarizing the paper and providing your high level insights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lvl="1" marL="914400" indent="-317520">
              <a:lnSpc>
                <a:spcPct val="115000"/>
              </a:lnSpc>
              <a:buClr>
                <a:srgbClr val="000000"/>
              </a:buClr>
              <a:buFont typeface="Open Sans"/>
              <a:buChar char="○"/>
            </a:pPr>
            <a:r>
              <a:rPr b="0" lang="en" sz="1400" spc="-1" strike="noStrike">
                <a:solidFill>
                  <a:schemeClr val="dk1"/>
                </a:solidFill>
                <a:latin typeface="Open Sans"/>
                <a:ea typeface="Open Sans"/>
              </a:rPr>
              <a:t>Report deadline is due in 3 weeks after your presentation</a:t>
            </a:r>
            <a:endParaRPr b="0" lang="de-DE" sz="14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000000"/>
              </a:buClr>
              <a:buFont typeface="Open Sans"/>
              <a:buChar char="●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All meetings and seminar sessions are mandatory to attend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 fontScale="96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200" spc="-1" strike="noStrike">
                <a:solidFill>
                  <a:schemeClr val="dk1"/>
                </a:solidFill>
                <a:latin typeface="Economica"/>
                <a:ea typeface="Economica"/>
              </a:rPr>
              <a:t>How does the grading look like?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sldNum" idx="9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1"/>
                </a:solidFill>
                <a:latin typeface="Economica"/>
                <a:ea typeface="Economic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45CBD43-B026-493E-81C5-1C06CCB5711F}" type="slidenum">
              <a:rPr b="0" lang="en" sz="1000" spc="-1" strike="noStrike">
                <a:solidFill>
                  <a:schemeClr val="dk1"/>
                </a:solidFill>
                <a:latin typeface="Economica"/>
                <a:ea typeface="Economica"/>
              </a:rPr>
              <a:t>&lt;Foliennummer&gt;</a:t>
            </a:fld>
            <a:endParaRPr b="0" lang="de-D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/>
          </p:nvPr>
        </p:nvSpPr>
        <p:spPr>
          <a:xfrm>
            <a:off x="311760" y="1225080"/>
            <a:ext cx="8520120" cy="33537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p>
            <a:pPr marL="457200" indent="-343080">
              <a:lnSpc>
                <a:spcPct val="115000"/>
              </a:lnSpc>
              <a:buClr>
                <a:srgbClr val="000000"/>
              </a:buClr>
              <a:buFont typeface="Open Sans"/>
              <a:buChar char="➢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Presentation: 50%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000000"/>
              </a:buClr>
              <a:buFont typeface="Open Sans"/>
              <a:buChar char="➢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Report: 40%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000000"/>
              </a:buClr>
              <a:buFont typeface="Open Sans"/>
              <a:buChar char="➢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Active participation and questions during seminar: 10%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title"/>
          </p:nvPr>
        </p:nvSpPr>
        <p:spPr>
          <a:xfrm>
            <a:off x="311760" y="316080"/>
            <a:ext cx="8520120" cy="83088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 fontScale="82000"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4200" spc="-1" strike="noStrike">
                <a:solidFill>
                  <a:schemeClr val="dk1"/>
                </a:solidFill>
                <a:latin typeface="Economica"/>
                <a:ea typeface="Economica"/>
              </a:rPr>
              <a:t>What do I need to know beforehand?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2"/>
          <p:cNvSpPr>
            <a:spLocks noGrp="1"/>
          </p:cNvSpPr>
          <p:nvPr>
            <p:ph/>
          </p:nvPr>
        </p:nvSpPr>
        <p:spPr>
          <a:xfrm>
            <a:off x="311760" y="4114080"/>
            <a:ext cx="8520120" cy="454320"/>
          </a:xfrm>
          <a:prstGeom prst="rect">
            <a:avLst/>
          </a:prstGeom>
          <a:noFill/>
          <a:ln w="28440">
            <a:solidFill>
              <a:srgbClr val="6aa84f"/>
            </a:solidFill>
            <a:round/>
          </a:ln>
        </p:spPr>
        <p:txBody>
          <a:bodyPr tIns="91440" bIns="91440" anchor="t">
            <a:normAutofit fontScale="86000"/>
          </a:bodyPr>
          <a:p>
            <a:pPr indent="0" algn="ctr">
              <a:lnSpc>
                <a:spcPct val="115000"/>
              </a:lnSpc>
              <a:spcAft>
                <a:spcPts val="1199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We focus on learning methods, so brushing off the dust from DL notes will help!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3"/>
          <p:cNvSpPr>
            <a:spLocks noGrp="1"/>
          </p:cNvSpPr>
          <p:nvPr>
            <p:ph type="sldNum" idx="10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" sz="1000" spc="-1" strike="noStrike">
                <a:solidFill>
                  <a:schemeClr val="dk1"/>
                </a:solidFill>
                <a:latin typeface="Economica"/>
                <a:ea typeface="Economica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2ED62599-BF64-4134-885B-8901E42C101C}" type="slidenum">
              <a:rPr b="0" lang="en" sz="1000" spc="-1" strike="noStrike">
                <a:solidFill>
                  <a:schemeClr val="dk1"/>
                </a:solidFill>
                <a:latin typeface="Economica"/>
                <a:ea typeface="Economica"/>
              </a:rPr>
              <a:t>&lt;Foliennummer&gt;</a:t>
            </a:fld>
            <a:endParaRPr b="0" lang="de-D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5" name="PlaceHolder 4"/>
          <p:cNvSpPr>
            <a:spLocks noGrp="1"/>
          </p:cNvSpPr>
          <p:nvPr>
            <p:ph/>
          </p:nvPr>
        </p:nvSpPr>
        <p:spPr>
          <a:xfrm>
            <a:off x="311760" y="1225080"/>
            <a:ext cx="8520120" cy="33537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t">
            <a:normAutofit/>
          </a:bodyPr>
          <a:p>
            <a:pPr marL="457200" indent="-343080">
              <a:lnSpc>
                <a:spcPct val="115000"/>
              </a:lnSpc>
              <a:buClr>
                <a:srgbClr val="000000"/>
              </a:buClr>
              <a:buFont typeface="Open Sans"/>
              <a:buChar char="➢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Previously attended DL lectures, such as I2DL, CV III, 3D Scanning &amp; Motion Capture, and other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  <a:p>
            <a:pPr marL="457200" indent="-343080">
              <a:lnSpc>
                <a:spcPct val="115000"/>
              </a:lnSpc>
              <a:buClr>
                <a:srgbClr val="000000"/>
              </a:buClr>
              <a:buFont typeface="Open Sans"/>
              <a:buChar char="➢"/>
            </a:pPr>
            <a:r>
              <a:rPr b="0" lang="en" sz="1800" spc="-1" strike="noStrike">
                <a:solidFill>
                  <a:schemeClr val="dk1"/>
                </a:solidFill>
                <a:latin typeface="Open Sans"/>
                <a:ea typeface="Open Sans"/>
              </a:rPr>
              <a:t>Knowledge of linear algebra, probabilities, non-linear optimization is highly beneficial</a:t>
            </a:r>
            <a:endParaRPr b="0" lang="de-D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Application>LibreOffice/7.5.7.1$Linux_X86_64 LibreOffice_project/50$Build-1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de-DE</dc:language>
  <cp:lastModifiedBy/>
  <dcterms:modified xsi:type="dcterms:W3CDTF">2024-03-18T16:48:58Z</dcterms:modified>
  <cp:revision>1</cp:revision>
  <dc:subject/>
  <dc:title/>
</cp:coreProperties>
</file>