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73"/>
  </p:notesMasterIdLst>
  <p:handoutMasterIdLst>
    <p:handoutMasterId r:id="rId74"/>
  </p:handoutMasterIdLst>
  <p:sldIdLst>
    <p:sldId id="356" r:id="rId7"/>
    <p:sldId id="369" r:id="rId8"/>
    <p:sldId id="403" r:id="rId9"/>
    <p:sldId id="465" r:id="rId10"/>
    <p:sldId id="398" r:id="rId11"/>
    <p:sldId id="458" r:id="rId12"/>
    <p:sldId id="467" r:id="rId13"/>
    <p:sldId id="466" r:id="rId14"/>
    <p:sldId id="459" r:id="rId15"/>
    <p:sldId id="404" r:id="rId16"/>
    <p:sldId id="405" r:id="rId17"/>
    <p:sldId id="432" r:id="rId18"/>
    <p:sldId id="434" r:id="rId19"/>
    <p:sldId id="437" r:id="rId20"/>
    <p:sldId id="440" r:id="rId21"/>
    <p:sldId id="439" r:id="rId22"/>
    <p:sldId id="407" r:id="rId23"/>
    <p:sldId id="406" r:id="rId24"/>
    <p:sldId id="408" r:id="rId25"/>
    <p:sldId id="409" r:id="rId26"/>
    <p:sldId id="410" r:id="rId27"/>
    <p:sldId id="412" r:id="rId28"/>
    <p:sldId id="415" r:id="rId29"/>
    <p:sldId id="413" r:id="rId30"/>
    <p:sldId id="427" r:id="rId31"/>
    <p:sldId id="414" r:id="rId32"/>
    <p:sldId id="428" r:id="rId33"/>
    <p:sldId id="416" r:id="rId34"/>
    <p:sldId id="417" r:id="rId35"/>
    <p:sldId id="418" r:id="rId36"/>
    <p:sldId id="419" r:id="rId37"/>
    <p:sldId id="420" r:id="rId38"/>
    <p:sldId id="429" r:id="rId39"/>
    <p:sldId id="421" r:id="rId40"/>
    <p:sldId id="431" r:id="rId41"/>
    <p:sldId id="422" r:id="rId42"/>
    <p:sldId id="423" r:id="rId43"/>
    <p:sldId id="424" r:id="rId44"/>
    <p:sldId id="425" r:id="rId45"/>
    <p:sldId id="426" r:id="rId46"/>
    <p:sldId id="430" r:id="rId47"/>
    <p:sldId id="441" r:id="rId48"/>
    <p:sldId id="442" r:id="rId49"/>
    <p:sldId id="444" r:id="rId50"/>
    <p:sldId id="460" r:id="rId51"/>
    <p:sldId id="400" r:id="rId52"/>
    <p:sldId id="445" r:id="rId53"/>
    <p:sldId id="401" r:id="rId54"/>
    <p:sldId id="448" r:id="rId55"/>
    <p:sldId id="449" r:id="rId56"/>
    <p:sldId id="450" r:id="rId57"/>
    <p:sldId id="452" r:id="rId58"/>
    <p:sldId id="469" r:id="rId59"/>
    <p:sldId id="451" r:id="rId60"/>
    <p:sldId id="453" r:id="rId61"/>
    <p:sldId id="461" r:id="rId62"/>
    <p:sldId id="454" r:id="rId63"/>
    <p:sldId id="456" r:id="rId64"/>
    <p:sldId id="462" r:id="rId65"/>
    <p:sldId id="397" r:id="rId66"/>
    <p:sldId id="464" r:id="rId67"/>
    <p:sldId id="443" r:id="rId68"/>
    <p:sldId id="468" r:id="rId69"/>
    <p:sldId id="435" r:id="rId70"/>
    <p:sldId id="457" r:id="rId71"/>
    <p:sldId id="463" r:id="rId72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CC0"/>
    <a:srgbClr val="98C6EA"/>
    <a:srgbClr val="999999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88272" autoAdjust="0"/>
  </p:normalViewPr>
  <p:slideViewPr>
    <p:cSldViewPr snapToGrid="0">
      <p:cViewPr varScale="1">
        <p:scale>
          <a:sx n="113" d="100"/>
          <a:sy n="113" d="100"/>
        </p:scale>
        <p:origin x="398" y="91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30/11/2020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30/11/2020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324000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MzLdRFSrtuI?feature=oembed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19090" y="972000"/>
            <a:ext cx="8508999" cy="877582"/>
          </a:xfrm>
        </p:spPr>
        <p:txBody>
          <a:bodyPr/>
          <a:lstStyle/>
          <a:p>
            <a:r>
              <a:rPr lang="de-DE" dirty="0"/>
              <a:t>Seminar: </a:t>
            </a:r>
            <a:r>
              <a:rPr lang="en-US" dirty="0"/>
              <a:t>The Evolution of Motion Estimation and Real-Time 3D Reconstruction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319088" y="1774988"/>
            <a:ext cx="8508999" cy="1231448"/>
          </a:xfrm>
        </p:spPr>
        <p:txBody>
          <a:bodyPr/>
          <a:lstStyle/>
          <a:p>
            <a:r>
              <a:rPr lang="de-DE" dirty="0" err="1"/>
              <a:t>Presenter</a:t>
            </a:r>
            <a:r>
              <a:rPr lang="de-DE" dirty="0"/>
              <a:t> - Annalena Belnarsch</a:t>
            </a:r>
          </a:p>
          <a:p>
            <a:r>
              <a:rPr lang="de-DE" dirty="0"/>
              <a:t>Supervisor - Christiane Sommer</a:t>
            </a:r>
          </a:p>
          <a:p>
            <a:r>
              <a:rPr lang="de-DE" dirty="0" err="1"/>
              <a:t>December</a:t>
            </a:r>
            <a:r>
              <a:rPr lang="de-DE" dirty="0"/>
              <a:t> 01, 2020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</a:t>
            </a:r>
            <a:r>
              <a:rPr lang="de-DE" dirty="0" err="1"/>
              <a:t>Overview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652F8D1-5A22-4A41-B5F0-21D8503115AC}"/>
              </a:ext>
            </a:extLst>
          </p:cNvPr>
          <p:cNvSpPr/>
          <p:nvPr/>
        </p:nvSpPr>
        <p:spPr>
          <a:xfrm>
            <a:off x="768774" y="1761065"/>
            <a:ext cx="2884697" cy="1530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Geometry </a:t>
            </a:r>
            <a:r>
              <a:rPr lang="de-DE" dirty="0" err="1">
                <a:solidFill>
                  <a:schemeClr val="tx1"/>
                </a:solidFill>
              </a:rPr>
              <a:t>Representation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0F3CC9A-DE1F-4342-AE67-02416166A514}"/>
              </a:ext>
            </a:extLst>
          </p:cNvPr>
          <p:cNvSpPr/>
          <p:nvPr/>
        </p:nvSpPr>
        <p:spPr>
          <a:xfrm>
            <a:off x="5490530" y="1761066"/>
            <a:ext cx="2884697" cy="1530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</a:t>
            </a:r>
            <a:r>
              <a:rPr lang="de-DE" dirty="0" err="1">
                <a:solidFill>
                  <a:schemeClr val="tx1"/>
                </a:solidFill>
              </a:rPr>
              <a:t>Camera</a:t>
            </a:r>
            <a:r>
              <a:rPr lang="de-DE" dirty="0">
                <a:solidFill>
                  <a:schemeClr val="tx1"/>
                </a:solidFill>
              </a:rPr>
              <a:t> Pose </a:t>
            </a:r>
            <a:r>
              <a:rPr lang="de-DE" dirty="0" err="1">
                <a:solidFill>
                  <a:schemeClr val="tx1"/>
                </a:solidFill>
              </a:rPr>
              <a:t>Estimation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506C3AEA-051F-4A56-A01F-3D8B862A7AF0}"/>
              </a:ext>
            </a:extLst>
          </p:cNvPr>
          <p:cNvSpPr/>
          <p:nvPr/>
        </p:nvSpPr>
        <p:spPr>
          <a:xfrm rot="16200000">
            <a:off x="3874895" y="1687621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F2F35E2B-6A87-42C1-9A08-4B66D1CD2477}"/>
              </a:ext>
            </a:extLst>
          </p:cNvPr>
          <p:cNvSpPr/>
          <p:nvPr/>
        </p:nvSpPr>
        <p:spPr>
          <a:xfrm rot="16200000" flipH="1" flipV="1">
            <a:off x="3874895" y="1755634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1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Geometry </a:t>
            </a:r>
            <a:r>
              <a:rPr lang="de-DE" dirty="0" err="1"/>
              <a:t>Representation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Representation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SDF</a:t>
                </a: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400" smtClean="0">
                        <a:solidFill>
                          <a:schemeClr val="tx1"/>
                        </a:solidFill>
                      </a:rPr>
                      <m:t>≙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two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discrete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voxel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grids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resolution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 m: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 Distance </a:t>
                </a:r>
                <a14:m>
                  <m:oMath xmlns:m="http://schemas.openxmlformats.org/officeDocument/2006/math">
                    <m:r>
                      <a:rPr lang="de-DE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:[0,…, 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−1]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b="0" dirty="0" err="1">
                    <a:solidFill>
                      <a:schemeClr val="tx1"/>
                    </a:solidFill>
                  </a:rPr>
                  <a:t>Weight</a:t>
                </a:r>
                <a:r>
                  <a:rPr lang="de-DE" sz="1400" b="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p>
                      <m:sSup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:[0,…, 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−1]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Tri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-linear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interpolation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within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grid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to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get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    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signed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distance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value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hteck 87">
            <a:extLst>
              <a:ext uri="{FF2B5EF4-FFF2-40B4-BE49-F238E27FC236}">
                <a16:creationId xmlns:a16="http://schemas.microsoft.com/office/drawing/2014/main" id="{7A9475E3-90D7-4D8E-8CE1-1D61B2495417}"/>
              </a:ext>
            </a:extLst>
          </p:cNvPr>
          <p:cNvSpPr/>
          <p:nvPr/>
        </p:nvSpPr>
        <p:spPr>
          <a:xfrm>
            <a:off x="4780430" y="1043940"/>
            <a:ext cx="3680541" cy="1767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52A0E9BD-CFE7-4A15-917C-DD0B83DDA2B4}"/>
              </a:ext>
            </a:extLst>
          </p:cNvPr>
          <p:cNvGrpSpPr/>
          <p:nvPr/>
        </p:nvGrpSpPr>
        <p:grpSpPr>
          <a:xfrm>
            <a:off x="4780431" y="1219034"/>
            <a:ext cx="3518988" cy="1568193"/>
            <a:chOff x="4529818" y="1084347"/>
            <a:chExt cx="3518988" cy="1568193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91E7FED-C3B4-4BFF-BB19-FED76E14CA91}"/>
                </a:ext>
              </a:extLst>
            </p:cNvPr>
            <p:cNvGrpSpPr/>
            <p:nvPr/>
          </p:nvGrpSpPr>
          <p:grpSpPr>
            <a:xfrm>
              <a:off x="5100320" y="1090922"/>
              <a:ext cx="2948486" cy="1350391"/>
              <a:chOff x="1930401" y="1023525"/>
              <a:chExt cx="6438256" cy="2830504"/>
            </a:xfrm>
          </p:grpSpPr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5C7F1056-A3FB-4108-A489-EAAAF50E9A18}"/>
                  </a:ext>
                </a:extLst>
              </p:cNvPr>
              <p:cNvSpPr/>
              <p:nvPr/>
            </p:nvSpPr>
            <p:spPr>
              <a:xfrm>
                <a:off x="1984587" y="1381760"/>
                <a:ext cx="3765973" cy="1415627"/>
              </a:xfrm>
              <a:custGeom>
                <a:avLst/>
                <a:gdLst>
                  <a:gd name="connsiteX0" fmla="*/ 0 w 3765973"/>
                  <a:gd name="connsiteY0" fmla="*/ 0 h 1415627"/>
                  <a:gd name="connsiteX1" fmla="*/ 758613 w 3765973"/>
                  <a:gd name="connsiteY1" fmla="*/ 257387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65973" h="1415627">
                    <a:moveTo>
                      <a:pt x="0" y="0"/>
                    </a:moveTo>
                    <a:cubicBezTo>
                      <a:pt x="266982" y="32738"/>
                      <a:pt x="533964" y="65476"/>
                      <a:pt x="758613" y="257387"/>
                    </a:cubicBezTo>
                    <a:cubicBezTo>
                      <a:pt x="983262" y="449298"/>
                      <a:pt x="1092764" y="1062285"/>
                      <a:pt x="1347893" y="1151467"/>
                    </a:cubicBezTo>
                    <a:cubicBezTo>
                      <a:pt x="1603022" y="1240649"/>
                      <a:pt x="2024097" y="842151"/>
                      <a:pt x="2289386" y="792480"/>
                    </a:cubicBezTo>
                    <a:cubicBezTo>
                      <a:pt x="2554675" y="742809"/>
                      <a:pt x="2735297" y="782320"/>
                      <a:pt x="2939626" y="853440"/>
                    </a:cubicBezTo>
                    <a:cubicBezTo>
                      <a:pt x="3143955" y="924560"/>
                      <a:pt x="3377636" y="1125502"/>
                      <a:pt x="3515360" y="1219200"/>
                    </a:cubicBezTo>
                    <a:cubicBezTo>
                      <a:pt x="3653084" y="1312898"/>
                      <a:pt x="3720818" y="1391920"/>
                      <a:pt x="3765973" y="14156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D7AF6356-C17D-409B-9073-60EC2887A195}"/>
                  </a:ext>
                </a:extLst>
              </p:cNvPr>
              <p:cNvGrpSpPr/>
              <p:nvPr/>
            </p:nvGrpSpPr>
            <p:grpSpPr>
              <a:xfrm>
                <a:off x="1930401" y="1023525"/>
                <a:ext cx="3823545" cy="2415442"/>
                <a:chOff x="1930401" y="1023525"/>
                <a:chExt cx="3823545" cy="2415442"/>
              </a:xfrm>
            </p:grpSpPr>
            <p:grpSp>
              <p:nvGrpSpPr>
                <p:cNvPr id="25" name="Gruppieren 24">
                  <a:extLst>
                    <a:ext uri="{FF2B5EF4-FFF2-40B4-BE49-F238E27FC236}">
                      <a16:creationId xmlns:a16="http://schemas.microsoft.com/office/drawing/2014/main" id="{CC0737ED-658F-4B28-9095-C50A49B9E608}"/>
                    </a:ext>
                  </a:extLst>
                </p:cNvPr>
                <p:cNvGrpSpPr/>
                <p:nvPr/>
              </p:nvGrpSpPr>
              <p:grpSpPr>
                <a:xfrm>
                  <a:off x="1930401" y="10235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71" name="Ellipse 70">
                    <a:extLst>
                      <a:ext uri="{FF2B5EF4-FFF2-40B4-BE49-F238E27FC236}">
                        <a16:creationId xmlns:a16="http://schemas.microsoft.com/office/drawing/2014/main" id="{0D65303C-767D-4B48-8D47-ADB4E4059CCB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2" name="Ellipse 71">
                    <a:extLst>
                      <a:ext uri="{FF2B5EF4-FFF2-40B4-BE49-F238E27FC236}">
                        <a16:creationId xmlns:a16="http://schemas.microsoft.com/office/drawing/2014/main" id="{C970F5AE-B246-4047-993B-C73CEC5EC31E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3" name="Ellipse 72">
                    <a:extLst>
                      <a:ext uri="{FF2B5EF4-FFF2-40B4-BE49-F238E27FC236}">
                        <a16:creationId xmlns:a16="http://schemas.microsoft.com/office/drawing/2014/main" id="{37D6F564-FD3A-44E4-89ED-268CD7935BCC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4" name="Ellipse 73">
                    <a:extLst>
                      <a:ext uri="{FF2B5EF4-FFF2-40B4-BE49-F238E27FC236}">
                        <a16:creationId xmlns:a16="http://schemas.microsoft.com/office/drawing/2014/main" id="{783722BE-9FF7-488E-A040-24552E7019B8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5" name="Ellipse 74">
                    <a:extLst>
                      <a:ext uri="{FF2B5EF4-FFF2-40B4-BE49-F238E27FC236}">
                        <a16:creationId xmlns:a16="http://schemas.microsoft.com/office/drawing/2014/main" id="{533744E7-A27E-4648-9836-5ECF780CD6EA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6" name="Ellipse 75">
                    <a:extLst>
                      <a:ext uri="{FF2B5EF4-FFF2-40B4-BE49-F238E27FC236}">
                        <a16:creationId xmlns:a16="http://schemas.microsoft.com/office/drawing/2014/main" id="{111C62A1-2809-4C5A-A124-EB6634C6373F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7" name="Ellipse 76">
                    <a:extLst>
                      <a:ext uri="{FF2B5EF4-FFF2-40B4-BE49-F238E27FC236}">
                        <a16:creationId xmlns:a16="http://schemas.microsoft.com/office/drawing/2014/main" id="{67F0EFEE-67D7-4214-A3EF-CCB1AED3EEDA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8" name="Ellipse 77">
                    <a:extLst>
                      <a:ext uri="{FF2B5EF4-FFF2-40B4-BE49-F238E27FC236}">
                        <a16:creationId xmlns:a16="http://schemas.microsoft.com/office/drawing/2014/main" id="{F8C0C20D-0DCB-456A-935E-8229D609183D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26" name="Gruppieren 25">
                  <a:extLst>
                    <a:ext uri="{FF2B5EF4-FFF2-40B4-BE49-F238E27FC236}">
                      <a16:creationId xmlns:a16="http://schemas.microsoft.com/office/drawing/2014/main" id="{14CA4A20-ACBD-45E6-B4FE-7A16458E63CE}"/>
                    </a:ext>
                  </a:extLst>
                </p:cNvPr>
                <p:cNvGrpSpPr/>
                <p:nvPr/>
              </p:nvGrpSpPr>
              <p:grpSpPr>
                <a:xfrm>
                  <a:off x="1930401" y="14807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63" name="Ellipse 62">
                    <a:extLst>
                      <a:ext uri="{FF2B5EF4-FFF2-40B4-BE49-F238E27FC236}">
                        <a16:creationId xmlns:a16="http://schemas.microsoft.com/office/drawing/2014/main" id="{06CD29C9-56D9-41A4-808A-8FC9F4938A84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4" name="Ellipse 63">
                    <a:extLst>
                      <a:ext uri="{FF2B5EF4-FFF2-40B4-BE49-F238E27FC236}">
                        <a16:creationId xmlns:a16="http://schemas.microsoft.com/office/drawing/2014/main" id="{0C7DC6A2-4021-413C-A019-7236C502C9BE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5" name="Ellipse 64">
                    <a:extLst>
                      <a:ext uri="{FF2B5EF4-FFF2-40B4-BE49-F238E27FC236}">
                        <a16:creationId xmlns:a16="http://schemas.microsoft.com/office/drawing/2014/main" id="{67D52B73-DDA0-4369-8DC6-AF2BBDB16C48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6" name="Ellipse 65">
                    <a:extLst>
                      <a:ext uri="{FF2B5EF4-FFF2-40B4-BE49-F238E27FC236}">
                        <a16:creationId xmlns:a16="http://schemas.microsoft.com/office/drawing/2014/main" id="{DDB853F3-880D-46DC-8718-732BF5455686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7" name="Ellipse 66">
                    <a:extLst>
                      <a:ext uri="{FF2B5EF4-FFF2-40B4-BE49-F238E27FC236}">
                        <a16:creationId xmlns:a16="http://schemas.microsoft.com/office/drawing/2014/main" id="{D1EC1E02-E5FA-485A-A25E-7403F2EE5419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8" name="Ellipse 67">
                    <a:extLst>
                      <a:ext uri="{FF2B5EF4-FFF2-40B4-BE49-F238E27FC236}">
                        <a16:creationId xmlns:a16="http://schemas.microsoft.com/office/drawing/2014/main" id="{4D12243A-51A4-4C58-A2CE-AD1D5A5F94A6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9" name="Ellipse 68">
                    <a:extLst>
                      <a:ext uri="{FF2B5EF4-FFF2-40B4-BE49-F238E27FC236}">
                        <a16:creationId xmlns:a16="http://schemas.microsoft.com/office/drawing/2014/main" id="{CA4A16DA-1299-4F8B-9402-0B8B7CBD8ACF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70" name="Ellipse 69">
                    <a:extLst>
                      <a:ext uri="{FF2B5EF4-FFF2-40B4-BE49-F238E27FC236}">
                        <a16:creationId xmlns:a16="http://schemas.microsoft.com/office/drawing/2014/main" id="{097055E6-FEA9-49A5-8A14-DF16FE150EB2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27" name="Gruppieren 26">
                  <a:extLst>
                    <a:ext uri="{FF2B5EF4-FFF2-40B4-BE49-F238E27FC236}">
                      <a16:creationId xmlns:a16="http://schemas.microsoft.com/office/drawing/2014/main" id="{E53174E8-D5CF-4631-801C-B89683096C49}"/>
                    </a:ext>
                  </a:extLst>
                </p:cNvPr>
                <p:cNvGrpSpPr/>
                <p:nvPr/>
              </p:nvGrpSpPr>
              <p:grpSpPr>
                <a:xfrm>
                  <a:off x="1930401" y="19379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55" name="Ellipse 54">
                    <a:extLst>
                      <a:ext uri="{FF2B5EF4-FFF2-40B4-BE49-F238E27FC236}">
                        <a16:creationId xmlns:a16="http://schemas.microsoft.com/office/drawing/2014/main" id="{F3B50354-F330-4A48-9C6D-87666BCD0014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6" name="Ellipse 55">
                    <a:extLst>
                      <a:ext uri="{FF2B5EF4-FFF2-40B4-BE49-F238E27FC236}">
                        <a16:creationId xmlns:a16="http://schemas.microsoft.com/office/drawing/2014/main" id="{55138536-D60A-4986-A6EB-372564DEDF4D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7" name="Ellipse 56">
                    <a:extLst>
                      <a:ext uri="{FF2B5EF4-FFF2-40B4-BE49-F238E27FC236}">
                        <a16:creationId xmlns:a16="http://schemas.microsoft.com/office/drawing/2014/main" id="{1483B246-ADC2-437C-84D1-FB5AAD478ABD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8" name="Ellipse 57">
                    <a:extLst>
                      <a:ext uri="{FF2B5EF4-FFF2-40B4-BE49-F238E27FC236}">
                        <a16:creationId xmlns:a16="http://schemas.microsoft.com/office/drawing/2014/main" id="{CE8C6B64-6603-4538-8308-95D37E77F80F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9" name="Ellipse 58">
                    <a:extLst>
                      <a:ext uri="{FF2B5EF4-FFF2-40B4-BE49-F238E27FC236}">
                        <a16:creationId xmlns:a16="http://schemas.microsoft.com/office/drawing/2014/main" id="{3D6BA3C8-2D5E-47C1-8D3E-F4280D068F08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0" name="Ellipse 59">
                    <a:extLst>
                      <a:ext uri="{FF2B5EF4-FFF2-40B4-BE49-F238E27FC236}">
                        <a16:creationId xmlns:a16="http://schemas.microsoft.com/office/drawing/2014/main" id="{8E183900-8B4A-441D-8013-5DA80EA900C7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1" name="Ellipse 60">
                    <a:extLst>
                      <a:ext uri="{FF2B5EF4-FFF2-40B4-BE49-F238E27FC236}">
                        <a16:creationId xmlns:a16="http://schemas.microsoft.com/office/drawing/2014/main" id="{1D65B426-69CF-4989-9B35-B86D8EE3844D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62" name="Ellipse 61">
                    <a:extLst>
                      <a:ext uri="{FF2B5EF4-FFF2-40B4-BE49-F238E27FC236}">
                        <a16:creationId xmlns:a16="http://schemas.microsoft.com/office/drawing/2014/main" id="{BA5D62B7-9BC4-467B-B0A6-3348B214C253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28" name="Gruppieren 27">
                  <a:extLst>
                    <a:ext uri="{FF2B5EF4-FFF2-40B4-BE49-F238E27FC236}">
                      <a16:creationId xmlns:a16="http://schemas.microsoft.com/office/drawing/2014/main" id="{43EA4BDF-729D-45B3-935A-113191C29AB2}"/>
                    </a:ext>
                  </a:extLst>
                </p:cNvPr>
                <p:cNvGrpSpPr/>
                <p:nvPr/>
              </p:nvGrpSpPr>
              <p:grpSpPr>
                <a:xfrm>
                  <a:off x="1930401" y="23951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47" name="Ellipse 46">
                    <a:extLst>
                      <a:ext uri="{FF2B5EF4-FFF2-40B4-BE49-F238E27FC236}">
                        <a16:creationId xmlns:a16="http://schemas.microsoft.com/office/drawing/2014/main" id="{276833ED-2663-41FB-8E79-10FA2BCF9F5B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8" name="Ellipse 47">
                    <a:extLst>
                      <a:ext uri="{FF2B5EF4-FFF2-40B4-BE49-F238E27FC236}">
                        <a16:creationId xmlns:a16="http://schemas.microsoft.com/office/drawing/2014/main" id="{C963A42F-4F65-4CB1-92EF-BD78759C382F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9" name="Ellipse 48">
                    <a:extLst>
                      <a:ext uri="{FF2B5EF4-FFF2-40B4-BE49-F238E27FC236}">
                        <a16:creationId xmlns:a16="http://schemas.microsoft.com/office/drawing/2014/main" id="{42AA77DB-E529-4EE0-BCD2-D15D24A6666B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0" name="Ellipse 49">
                    <a:extLst>
                      <a:ext uri="{FF2B5EF4-FFF2-40B4-BE49-F238E27FC236}">
                        <a16:creationId xmlns:a16="http://schemas.microsoft.com/office/drawing/2014/main" id="{7200B534-5701-458A-A1B2-4D0B5DF73889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1" name="Ellipse 50">
                    <a:extLst>
                      <a:ext uri="{FF2B5EF4-FFF2-40B4-BE49-F238E27FC236}">
                        <a16:creationId xmlns:a16="http://schemas.microsoft.com/office/drawing/2014/main" id="{D0BDAC31-E8E7-4FFD-80F8-972DCDEE5DE9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2" name="Ellipse 51">
                    <a:extLst>
                      <a:ext uri="{FF2B5EF4-FFF2-40B4-BE49-F238E27FC236}">
                        <a16:creationId xmlns:a16="http://schemas.microsoft.com/office/drawing/2014/main" id="{0CD58B55-93A9-406C-9560-4A6FA3523D4D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3" name="Ellipse 52">
                    <a:extLst>
                      <a:ext uri="{FF2B5EF4-FFF2-40B4-BE49-F238E27FC236}">
                        <a16:creationId xmlns:a16="http://schemas.microsoft.com/office/drawing/2014/main" id="{BC1C3CF5-266C-431F-889E-F0A27DCB3082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54" name="Ellipse 53">
                    <a:extLst>
                      <a:ext uri="{FF2B5EF4-FFF2-40B4-BE49-F238E27FC236}">
                        <a16:creationId xmlns:a16="http://schemas.microsoft.com/office/drawing/2014/main" id="{2B2D8FCE-3A41-4F6E-B530-EC40A45459A4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29" name="Gruppieren 28">
                  <a:extLst>
                    <a:ext uri="{FF2B5EF4-FFF2-40B4-BE49-F238E27FC236}">
                      <a16:creationId xmlns:a16="http://schemas.microsoft.com/office/drawing/2014/main" id="{5477B111-F05F-427C-B323-5573D9CDCE7C}"/>
                    </a:ext>
                  </a:extLst>
                </p:cNvPr>
                <p:cNvGrpSpPr/>
                <p:nvPr/>
              </p:nvGrpSpPr>
              <p:grpSpPr>
                <a:xfrm>
                  <a:off x="1930401" y="287339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39" name="Ellipse 38">
                    <a:extLst>
                      <a:ext uri="{FF2B5EF4-FFF2-40B4-BE49-F238E27FC236}">
                        <a16:creationId xmlns:a16="http://schemas.microsoft.com/office/drawing/2014/main" id="{0F12869E-0232-4FAB-B947-A02602CB09AD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0" name="Ellipse 39">
                    <a:extLst>
                      <a:ext uri="{FF2B5EF4-FFF2-40B4-BE49-F238E27FC236}">
                        <a16:creationId xmlns:a16="http://schemas.microsoft.com/office/drawing/2014/main" id="{61CCC0F4-69E9-4F29-B80C-58106A2BE02E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1" name="Ellipse 40">
                    <a:extLst>
                      <a:ext uri="{FF2B5EF4-FFF2-40B4-BE49-F238E27FC236}">
                        <a16:creationId xmlns:a16="http://schemas.microsoft.com/office/drawing/2014/main" id="{51CDCF42-0D66-4718-AFCB-0B87EA016CE2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2" name="Ellipse 41">
                    <a:extLst>
                      <a:ext uri="{FF2B5EF4-FFF2-40B4-BE49-F238E27FC236}">
                        <a16:creationId xmlns:a16="http://schemas.microsoft.com/office/drawing/2014/main" id="{26D04B4B-C5DB-4315-B3FB-7A25209BD18F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3" name="Ellipse 42">
                    <a:extLst>
                      <a:ext uri="{FF2B5EF4-FFF2-40B4-BE49-F238E27FC236}">
                        <a16:creationId xmlns:a16="http://schemas.microsoft.com/office/drawing/2014/main" id="{4230C756-64E4-4D18-AA7A-C078A7AD28DD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4" name="Ellipse 43">
                    <a:extLst>
                      <a:ext uri="{FF2B5EF4-FFF2-40B4-BE49-F238E27FC236}">
                        <a16:creationId xmlns:a16="http://schemas.microsoft.com/office/drawing/2014/main" id="{96AFA8B5-E9BC-4473-AFCB-ACCA036D45A1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5" name="Ellipse 44">
                    <a:extLst>
                      <a:ext uri="{FF2B5EF4-FFF2-40B4-BE49-F238E27FC236}">
                        <a16:creationId xmlns:a16="http://schemas.microsoft.com/office/drawing/2014/main" id="{CEA658C1-0E02-4B00-8A3B-5B088230CED5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46" name="Ellipse 45">
                    <a:extLst>
                      <a:ext uri="{FF2B5EF4-FFF2-40B4-BE49-F238E27FC236}">
                        <a16:creationId xmlns:a16="http://schemas.microsoft.com/office/drawing/2014/main" id="{94DA83FB-2B51-4106-A5BF-6BD27569C141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556E7141-49EE-4D71-8155-F68A328C6D44}"/>
                    </a:ext>
                  </a:extLst>
                </p:cNvPr>
                <p:cNvGrpSpPr/>
                <p:nvPr/>
              </p:nvGrpSpPr>
              <p:grpSpPr>
                <a:xfrm>
                  <a:off x="1930401" y="333059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31" name="Ellipse 30">
                    <a:extLst>
                      <a:ext uri="{FF2B5EF4-FFF2-40B4-BE49-F238E27FC236}">
                        <a16:creationId xmlns:a16="http://schemas.microsoft.com/office/drawing/2014/main" id="{24C26F84-404E-4890-807A-1AFF2389D77A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32" name="Ellipse 31">
                    <a:extLst>
                      <a:ext uri="{FF2B5EF4-FFF2-40B4-BE49-F238E27FC236}">
                        <a16:creationId xmlns:a16="http://schemas.microsoft.com/office/drawing/2014/main" id="{8DCCD587-6F4C-4FDD-9CC7-040B5E0D14BC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33" name="Ellipse 32">
                    <a:extLst>
                      <a:ext uri="{FF2B5EF4-FFF2-40B4-BE49-F238E27FC236}">
                        <a16:creationId xmlns:a16="http://schemas.microsoft.com/office/drawing/2014/main" id="{EEAF661C-CA54-4B8D-9E7C-F90808F11BC5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34" name="Ellipse 33">
                    <a:extLst>
                      <a:ext uri="{FF2B5EF4-FFF2-40B4-BE49-F238E27FC236}">
                        <a16:creationId xmlns:a16="http://schemas.microsoft.com/office/drawing/2014/main" id="{EAB20BB6-FD67-4F8F-9D07-51987C29E5E6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35" name="Ellipse 34">
                    <a:extLst>
                      <a:ext uri="{FF2B5EF4-FFF2-40B4-BE49-F238E27FC236}">
                        <a16:creationId xmlns:a16="http://schemas.microsoft.com/office/drawing/2014/main" id="{C6B56EBF-27CD-4EF6-8D78-A620C56CBB80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36" name="Ellipse 35">
                    <a:extLst>
                      <a:ext uri="{FF2B5EF4-FFF2-40B4-BE49-F238E27FC236}">
                        <a16:creationId xmlns:a16="http://schemas.microsoft.com/office/drawing/2014/main" id="{DB900284-BFD7-45D5-B355-0ACBA6F20688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37" name="Ellipse 36">
                    <a:extLst>
                      <a:ext uri="{FF2B5EF4-FFF2-40B4-BE49-F238E27FC236}">
                        <a16:creationId xmlns:a16="http://schemas.microsoft.com/office/drawing/2014/main" id="{8B885403-E840-4662-867C-F989FD426276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38" name="Ellipse 37">
                    <a:extLst>
                      <a:ext uri="{FF2B5EF4-FFF2-40B4-BE49-F238E27FC236}">
                        <a16:creationId xmlns:a16="http://schemas.microsoft.com/office/drawing/2014/main" id="{0F54A881-CC37-433D-AA3F-3AA9C44C1766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</p:grpSp>
          <p:cxnSp>
            <p:nvCxnSpPr>
              <p:cNvPr id="12" name="Gerade Verbindung mit Pfeil 11">
                <a:extLst>
                  <a:ext uri="{FF2B5EF4-FFF2-40B4-BE49-F238E27FC236}">
                    <a16:creationId xmlns:a16="http://schemas.microsoft.com/office/drawing/2014/main" id="{D3B4CB75-3BE7-4E99-8391-E2B9ED1A1B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7974" y="2797387"/>
                <a:ext cx="9769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feld 12">
                    <a:extLst>
                      <a:ext uri="{FF2B5EF4-FFF2-40B4-BE49-F238E27FC236}">
                        <a16:creationId xmlns:a16="http://schemas.microsoft.com/office/drawing/2014/main" id="{2195A1C7-9806-48C5-9E4B-24B878B33527}"/>
                      </a:ext>
                    </a:extLst>
                  </p:cNvPr>
                  <p:cNvSpPr txBox="1"/>
                  <p:nvPr/>
                </p:nvSpPr>
                <p:spPr>
                  <a:xfrm>
                    <a:off x="6766763" y="2489492"/>
                    <a:ext cx="1601894" cy="53222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de-DE" sz="1050" dirty="0"/>
                  </a:p>
                </p:txBody>
              </p:sp>
            </mc:Choice>
            <mc:Fallback xmlns="">
              <p:sp>
                <p:nvSpPr>
                  <p:cNvPr id="13" name="Textfeld 12">
                    <a:extLst>
                      <a:ext uri="{FF2B5EF4-FFF2-40B4-BE49-F238E27FC236}">
                        <a16:creationId xmlns:a16="http://schemas.microsoft.com/office/drawing/2014/main" id="{2195A1C7-9806-48C5-9E4B-24B878B335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6763" y="2489492"/>
                    <a:ext cx="1601894" cy="5322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31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173CB351-B00F-448C-824B-7DA33E4F37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7974" y="2237055"/>
                <a:ext cx="9769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42FF267C-D826-4FDA-8B8D-27599CFF8C02}"/>
                      </a:ext>
                    </a:extLst>
                  </p:cNvPr>
                  <p:cNvSpPr txBox="1"/>
                  <p:nvPr/>
                </p:nvSpPr>
                <p:spPr>
                  <a:xfrm>
                    <a:off x="6766763" y="1929160"/>
                    <a:ext cx="1601894" cy="53222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oMath>
                      </m:oMathPara>
                    </a14:m>
                    <a:endParaRPr lang="de-DE" sz="1050" dirty="0"/>
                  </a:p>
                </p:txBody>
              </p:sp>
            </mc:Choice>
            <mc:Fallback xmlns=""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42FF267C-D826-4FDA-8B8D-27599CFF8C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6763" y="1929160"/>
                    <a:ext cx="1601894" cy="53222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2508B61E-E4F3-4FAB-99B4-EF89D92C9E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7974" y="3357719"/>
                <a:ext cx="9769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feld 16">
                    <a:extLst>
                      <a:ext uri="{FF2B5EF4-FFF2-40B4-BE49-F238E27FC236}">
                        <a16:creationId xmlns:a16="http://schemas.microsoft.com/office/drawing/2014/main" id="{302F023B-75B2-46B3-A38A-19A5D1D4329A}"/>
                      </a:ext>
                    </a:extLst>
                  </p:cNvPr>
                  <p:cNvSpPr txBox="1"/>
                  <p:nvPr/>
                </p:nvSpPr>
                <p:spPr>
                  <a:xfrm>
                    <a:off x="6766763" y="3049824"/>
                    <a:ext cx="1601894" cy="53222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de-DE" sz="1050" dirty="0"/>
                  </a:p>
                </p:txBody>
              </p:sp>
            </mc:Choice>
            <mc:Fallback xmlns="">
              <p:sp>
                <p:nvSpPr>
                  <p:cNvPr id="17" name="Textfeld 16">
                    <a:extLst>
                      <a:ext uri="{FF2B5EF4-FFF2-40B4-BE49-F238E27FC236}">
                        <a16:creationId xmlns:a16="http://schemas.microsoft.com/office/drawing/2014/main" id="{302F023B-75B2-46B3-A38A-19A5D1D432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6763" y="3049824"/>
                    <a:ext cx="1601894" cy="5322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31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0D8E4D8E-CD8B-4C4B-A927-2410F59735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82349" y="2174241"/>
                <a:ext cx="840858" cy="167978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76ED12FB-54A8-4B49-8520-CC8385AD89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3207" y="2724381"/>
                <a:ext cx="418981" cy="112964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F42E9DE0-5766-49B5-854D-A0D8E852A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3B06212A-7B3A-49F4-B6E3-3197D5A4F4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53408" y="1882987"/>
                <a:ext cx="125557" cy="29125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3C6C0616-9DE5-4BFC-9B03-B5BAA940C3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8718" y="2375555"/>
                <a:ext cx="115388" cy="31894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7B7F817-4EE9-4DDA-8D91-38956C0E3A5C}"/>
                </a:ext>
              </a:extLst>
            </p:cNvPr>
            <p:cNvSpPr txBox="1"/>
            <p:nvPr/>
          </p:nvSpPr>
          <p:spPr>
            <a:xfrm>
              <a:off x="6302072" y="2398624"/>
              <a:ext cx="73360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50" dirty="0" err="1"/>
                <a:t>camera</a:t>
              </a:r>
              <a:endParaRPr lang="de-DE" sz="1050" dirty="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BC9B5B1-1223-491A-AE86-107F1883BFE8}"/>
                </a:ext>
              </a:extLst>
            </p:cNvPr>
            <p:cNvSpPr txBox="1"/>
            <p:nvPr/>
          </p:nvSpPr>
          <p:spPr>
            <a:xfrm>
              <a:off x="4529818" y="1106832"/>
              <a:ext cx="73360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50" dirty="0" err="1"/>
                <a:t>surface</a:t>
              </a:r>
              <a:endParaRPr lang="de-DE" sz="1050" dirty="0"/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0C3E63B-F634-4582-AF46-5196BE826A82}"/>
                </a:ext>
              </a:extLst>
            </p:cNvPr>
            <p:cNvSpPr txBox="1"/>
            <p:nvPr/>
          </p:nvSpPr>
          <p:spPr>
            <a:xfrm>
              <a:off x="6293831" y="1084347"/>
              <a:ext cx="79139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50" dirty="0" err="1"/>
                <a:t>voxel</a:t>
              </a:r>
              <a:r>
                <a:rPr lang="de-DE" sz="1050" dirty="0"/>
                <a:t> </a:t>
              </a:r>
              <a:r>
                <a:rPr lang="de-DE" sz="1050" dirty="0" err="1"/>
                <a:t>grid</a:t>
              </a:r>
              <a:endParaRPr lang="de-DE" sz="1050" dirty="0"/>
            </a:p>
          </p:txBody>
        </p:sp>
      </p:grp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2A84CD64-E14B-411E-A985-C09D536D5AF8}"/>
              </a:ext>
            </a:extLst>
          </p:cNvPr>
          <p:cNvCxnSpPr>
            <a:cxnSpLocks/>
          </p:cNvCxnSpPr>
          <p:nvPr/>
        </p:nvCxnSpPr>
        <p:spPr>
          <a:xfrm flipH="1" flipV="1">
            <a:off x="6212394" y="1185290"/>
            <a:ext cx="259893" cy="5893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Textfeld 86">
            <a:extLst>
              <a:ext uri="{FF2B5EF4-FFF2-40B4-BE49-F238E27FC236}">
                <a16:creationId xmlns:a16="http://schemas.microsoft.com/office/drawing/2014/main" id="{DE4D36DC-B89F-4383-B65D-1C24B6E504C8}"/>
              </a:ext>
            </a:extLst>
          </p:cNvPr>
          <p:cNvSpPr txBox="1"/>
          <p:nvPr/>
        </p:nvSpPr>
        <p:spPr>
          <a:xfrm>
            <a:off x="4780431" y="2811451"/>
            <a:ext cx="3680541" cy="36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2: </a:t>
            </a:r>
            <a:r>
              <a:rPr lang="de-DE" sz="1100" dirty="0" err="1">
                <a:latin typeface="+mn-lt"/>
              </a:rPr>
              <a:t>Visualization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discrete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voxel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grid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underlying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SDF.</a:t>
            </a:r>
          </a:p>
        </p:txBody>
      </p:sp>
    </p:spTree>
    <p:extLst>
      <p:ext uri="{BB962C8B-B14F-4D97-AF65-F5344CB8AC3E}">
        <p14:creationId xmlns:p14="http://schemas.microsoft.com/office/powerpoint/2010/main" val="308074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Geometry </a:t>
            </a:r>
            <a:r>
              <a:rPr lang="de-DE" dirty="0" err="1"/>
              <a:t>Representation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Update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step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Given: 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Depth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information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Camera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pose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 err="1">
                    <a:solidFill>
                      <a:schemeClr val="tx1"/>
                    </a:solidFill>
                  </a:rPr>
                  <a:t>Idea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each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depth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image</a:t>
                </a:r>
                <a:r>
                  <a:rPr lang="de-DE" sz="1400" dirty="0">
                    <a:solidFill>
                      <a:schemeClr val="tx1"/>
                    </a:solidFill>
                  </a:rPr>
                  <a:t>, update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signed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distances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observed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voxels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hteck 23">
            <a:extLst>
              <a:ext uri="{FF2B5EF4-FFF2-40B4-BE49-F238E27FC236}">
                <a16:creationId xmlns:a16="http://schemas.microsoft.com/office/drawing/2014/main" id="{72B06BF1-4156-456E-8E40-9ED2BC395C7A}"/>
              </a:ext>
            </a:extLst>
          </p:cNvPr>
          <p:cNvSpPr/>
          <p:nvPr/>
        </p:nvSpPr>
        <p:spPr>
          <a:xfrm>
            <a:off x="4780430" y="1043940"/>
            <a:ext cx="3680541" cy="1767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AC9FF59-8D9A-44AB-81DF-78C2938ECFD8}"/>
              </a:ext>
            </a:extLst>
          </p:cNvPr>
          <p:cNvGrpSpPr/>
          <p:nvPr/>
        </p:nvGrpSpPr>
        <p:grpSpPr>
          <a:xfrm>
            <a:off x="4780431" y="1185290"/>
            <a:ext cx="3518988" cy="1601937"/>
            <a:chOff x="4529818" y="1050603"/>
            <a:chExt cx="3518988" cy="1601937"/>
          </a:xfrm>
        </p:grpSpPr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9038D38F-A3F3-460D-9241-F84701FEA524}"/>
                </a:ext>
              </a:extLst>
            </p:cNvPr>
            <p:cNvGrpSpPr/>
            <p:nvPr/>
          </p:nvGrpSpPr>
          <p:grpSpPr>
            <a:xfrm>
              <a:off x="5100320" y="1050603"/>
              <a:ext cx="2948486" cy="1390710"/>
              <a:chOff x="1930401" y="939014"/>
              <a:chExt cx="6438256" cy="2915015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99C082CA-62AC-47EF-95B8-8B7B2C7D0FAF}"/>
                  </a:ext>
                </a:extLst>
              </p:cNvPr>
              <p:cNvSpPr/>
              <p:nvPr/>
            </p:nvSpPr>
            <p:spPr>
              <a:xfrm>
                <a:off x="1984587" y="1381760"/>
                <a:ext cx="3765973" cy="1415627"/>
              </a:xfrm>
              <a:custGeom>
                <a:avLst/>
                <a:gdLst>
                  <a:gd name="connsiteX0" fmla="*/ 0 w 3765973"/>
                  <a:gd name="connsiteY0" fmla="*/ 0 h 1415627"/>
                  <a:gd name="connsiteX1" fmla="*/ 758613 w 3765973"/>
                  <a:gd name="connsiteY1" fmla="*/ 257387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65973" h="1415627">
                    <a:moveTo>
                      <a:pt x="0" y="0"/>
                    </a:moveTo>
                    <a:cubicBezTo>
                      <a:pt x="266982" y="32738"/>
                      <a:pt x="533964" y="65476"/>
                      <a:pt x="758613" y="257387"/>
                    </a:cubicBezTo>
                    <a:cubicBezTo>
                      <a:pt x="983262" y="449298"/>
                      <a:pt x="1092764" y="1062285"/>
                      <a:pt x="1347893" y="1151467"/>
                    </a:cubicBezTo>
                    <a:cubicBezTo>
                      <a:pt x="1603022" y="1240649"/>
                      <a:pt x="2024097" y="842151"/>
                      <a:pt x="2289386" y="792480"/>
                    </a:cubicBezTo>
                    <a:cubicBezTo>
                      <a:pt x="2554675" y="742809"/>
                      <a:pt x="2735297" y="782320"/>
                      <a:pt x="2939626" y="853440"/>
                    </a:cubicBezTo>
                    <a:cubicBezTo>
                      <a:pt x="3143955" y="924560"/>
                      <a:pt x="3377636" y="1125502"/>
                      <a:pt x="3515360" y="1219200"/>
                    </a:cubicBezTo>
                    <a:cubicBezTo>
                      <a:pt x="3653084" y="1312898"/>
                      <a:pt x="3720818" y="1391920"/>
                      <a:pt x="3765973" y="14156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7" name="Gruppieren 86">
                <a:extLst>
                  <a:ext uri="{FF2B5EF4-FFF2-40B4-BE49-F238E27FC236}">
                    <a16:creationId xmlns:a16="http://schemas.microsoft.com/office/drawing/2014/main" id="{8BBB7728-DA22-4752-A87B-E5340AB0A9E1}"/>
                  </a:ext>
                </a:extLst>
              </p:cNvPr>
              <p:cNvGrpSpPr/>
              <p:nvPr/>
            </p:nvGrpSpPr>
            <p:grpSpPr>
              <a:xfrm>
                <a:off x="1930401" y="1023525"/>
                <a:ext cx="3823545" cy="2415442"/>
                <a:chOff x="1930401" y="1023525"/>
                <a:chExt cx="3823545" cy="2415442"/>
              </a:xfrm>
            </p:grpSpPr>
            <p:grpSp>
              <p:nvGrpSpPr>
                <p:cNvPr id="99" name="Gruppieren 98">
                  <a:extLst>
                    <a:ext uri="{FF2B5EF4-FFF2-40B4-BE49-F238E27FC236}">
                      <a16:creationId xmlns:a16="http://schemas.microsoft.com/office/drawing/2014/main" id="{4B3DAA0D-77CA-4926-95F2-CD1E7FC59AEF}"/>
                    </a:ext>
                  </a:extLst>
                </p:cNvPr>
                <p:cNvGrpSpPr/>
                <p:nvPr/>
              </p:nvGrpSpPr>
              <p:grpSpPr>
                <a:xfrm>
                  <a:off x="1930401" y="10235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145" name="Ellipse 144">
                    <a:extLst>
                      <a:ext uri="{FF2B5EF4-FFF2-40B4-BE49-F238E27FC236}">
                        <a16:creationId xmlns:a16="http://schemas.microsoft.com/office/drawing/2014/main" id="{43BC7FBA-5889-4216-8F71-7BB08639B6A5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6" name="Ellipse 145">
                    <a:extLst>
                      <a:ext uri="{FF2B5EF4-FFF2-40B4-BE49-F238E27FC236}">
                        <a16:creationId xmlns:a16="http://schemas.microsoft.com/office/drawing/2014/main" id="{6F9CF5A9-6D8B-4BA5-88A0-91AFEC7A584B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7" name="Ellipse 146">
                    <a:extLst>
                      <a:ext uri="{FF2B5EF4-FFF2-40B4-BE49-F238E27FC236}">
                        <a16:creationId xmlns:a16="http://schemas.microsoft.com/office/drawing/2014/main" id="{7F4E0113-475E-4A5E-9273-6E0C1E3330FA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8" name="Ellipse 147">
                    <a:extLst>
                      <a:ext uri="{FF2B5EF4-FFF2-40B4-BE49-F238E27FC236}">
                        <a16:creationId xmlns:a16="http://schemas.microsoft.com/office/drawing/2014/main" id="{DDC347A2-5A19-4FE7-AAF6-24939D6D77F2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9" name="Ellipse 148">
                    <a:extLst>
                      <a:ext uri="{FF2B5EF4-FFF2-40B4-BE49-F238E27FC236}">
                        <a16:creationId xmlns:a16="http://schemas.microsoft.com/office/drawing/2014/main" id="{AD51DC90-C999-4B4D-BC1A-6AE63FF01F9B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50" name="Ellipse 149">
                    <a:extLst>
                      <a:ext uri="{FF2B5EF4-FFF2-40B4-BE49-F238E27FC236}">
                        <a16:creationId xmlns:a16="http://schemas.microsoft.com/office/drawing/2014/main" id="{572BDFDB-FF43-4754-BE8B-93B4F69DFEA6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51" name="Ellipse 150">
                    <a:extLst>
                      <a:ext uri="{FF2B5EF4-FFF2-40B4-BE49-F238E27FC236}">
                        <a16:creationId xmlns:a16="http://schemas.microsoft.com/office/drawing/2014/main" id="{688B71BF-2B28-4D74-8FB8-C4CA22475A19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52" name="Ellipse 151">
                    <a:extLst>
                      <a:ext uri="{FF2B5EF4-FFF2-40B4-BE49-F238E27FC236}">
                        <a16:creationId xmlns:a16="http://schemas.microsoft.com/office/drawing/2014/main" id="{BE2C85BA-07DB-47EC-BFEC-76E3F4D2801A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00" name="Gruppieren 99">
                  <a:extLst>
                    <a:ext uri="{FF2B5EF4-FFF2-40B4-BE49-F238E27FC236}">
                      <a16:creationId xmlns:a16="http://schemas.microsoft.com/office/drawing/2014/main" id="{ACAC3AD7-13A4-4FCE-B766-3C92B969E337}"/>
                    </a:ext>
                  </a:extLst>
                </p:cNvPr>
                <p:cNvGrpSpPr/>
                <p:nvPr/>
              </p:nvGrpSpPr>
              <p:grpSpPr>
                <a:xfrm>
                  <a:off x="1930401" y="14807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137" name="Ellipse 136">
                    <a:extLst>
                      <a:ext uri="{FF2B5EF4-FFF2-40B4-BE49-F238E27FC236}">
                        <a16:creationId xmlns:a16="http://schemas.microsoft.com/office/drawing/2014/main" id="{40A38A46-C9E8-4E5E-A699-950CAE9E6B15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8" name="Ellipse 137">
                    <a:extLst>
                      <a:ext uri="{FF2B5EF4-FFF2-40B4-BE49-F238E27FC236}">
                        <a16:creationId xmlns:a16="http://schemas.microsoft.com/office/drawing/2014/main" id="{F48C71A8-34C3-4268-B49B-E13881CAA354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9" name="Ellipse 138">
                    <a:extLst>
                      <a:ext uri="{FF2B5EF4-FFF2-40B4-BE49-F238E27FC236}">
                        <a16:creationId xmlns:a16="http://schemas.microsoft.com/office/drawing/2014/main" id="{10D22CFA-BF5C-4565-9219-7BF92A33B0FD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0" name="Ellipse 139">
                    <a:extLst>
                      <a:ext uri="{FF2B5EF4-FFF2-40B4-BE49-F238E27FC236}">
                        <a16:creationId xmlns:a16="http://schemas.microsoft.com/office/drawing/2014/main" id="{D2C2F1E5-2B03-480C-ABE1-FBA9A9D574B0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1" name="Ellipse 140">
                    <a:extLst>
                      <a:ext uri="{FF2B5EF4-FFF2-40B4-BE49-F238E27FC236}">
                        <a16:creationId xmlns:a16="http://schemas.microsoft.com/office/drawing/2014/main" id="{E1D1047E-33C6-424F-A930-FEE19AF0E4BC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2" name="Ellipse 141">
                    <a:extLst>
                      <a:ext uri="{FF2B5EF4-FFF2-40B4-BE49-F238E27FC236}">
                        <a16:creationId xmlns:a16="http://schemas.microsoft.com/office/drawing/2014/main" id="{FA40DF25-D8DE-42CD-BDF5-01B1F2AF5952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3" name="Ellipse 142">
                    <a:extLst>
                      <a:ext uri="{FF2B5EF4-FFF2-40B4-BE49-F238E27FC236}">
                        <a16:creationId xmlns:a16="http://schemas.microsoft.com/office/drawing/2014/main" id="{5F69F10A-707F-492F-A2C4-9E42A3AA8241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44" name="Ellipse 143">
                    <a:extLst>
                      <a:ext uri="{FF2B5EF4-FFF2-40B4-BE49-F238E27FC236}">
                        <a16:creationId xmlns:a16="http://schemas.microsoft.com/office/drawing/2014/main" id="{90A8B3B4-AB7E-433D-AF75-7C68790E43D5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01" name="Gruppieren 100">
                  <a:extLst>
                    <a:ext uri="{FF2B5EF4-FFF2-40B4-BE49-F238E27FC236}">
                      <a16:creationId xmlns:a16="http://schemas.microsoft.com/office/drawing/2014/main" id="{20885CA4-334B-4758-B722-AC21AAB791F8}"/>
                    </a:ext>
                  </a:extLst>
                </p:cNvPr>
                <p:cNvGrpSpPr/>
                <p:nvPr/>
              </p:nvGrpSpPr>
              <p:grpSpPr>
                <a:xfrm>
                  <a:off x="1930401" y="19379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129" name="Ellipse 128">
                    <a:extLst>
                      <a:ext uri="{FF2B5EF4-FFF2-40B4-BE49-F238E27FC236}">
                        <a16:creationId xmlns:a16="http://schemas.microsoft.com/office/drawing/2014/main" id="{CD9DE666-EF71-414D-A742-F6AEEBFF7C6C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0" name="Ellipse 129">
                    <a:extLst>
                      <a:ext uri="{FF2B5EF4-FFF2-40B4-BE49-F238E27FC236}">
                        <a16:creationId xmlns:a16="http://schemas.microsoft.com/office/drawing/2014/main" id="{712D1ADF-E9C1-41B9-A7DD-0D95A8899A6F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1" name="Ellipse 130">
                    <a:extLst>
                      <a:ext uri="{FF2B5EF4-FFF2-40B4-BE49-F238E27FC236}">
                        <a16:creationId xmlns:a16="http://schemas.microsoft.com/office/drawing/2014/main" id="{B2EC1B04-25B0-4528-8912-24A6F10C8A12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2" name="Ellipse 131">
                    <a:extLst>
                      <a:ext uri="{FF2B5EF4-FFF2-40B4-BE49-F238E27FC236}">
                        <a16:creationId xmlns:a16="http://schemas.microsoft.com/office/drawing/2014/main" id="{C5699890-9677-4671-9C20-5E369BDFF9E0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3" name="Ellipse 132">
                    <a:extLst>
                      <a:ext uri="{FF2B5EF4-FFF2-40B4-BE49-F238E27FC236}">
                        <a16:creationId xmlns:a16="http://schemas.microsoft.com/office/drawing/2014/main" id="{16DB5FB5-7A80-4D91-A3DD-147B7DED5261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4" name="Ellipse 133">
                    <a:extLst>
                      <a:ext uri="{FF2B5EF4-FFF2-40B4-BE49-F238E27FC236}">
                        <a16:creationId xmlns:a16="http://schemas.microsoft.com/office/drawing/2014/main" id="{A141C0A8-F1FD-4CA1-93EF-53F70971AF76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5" name="Ellipse 134">
                    <a:extLst>
                      <a:ext uri="{FF2B5EF4-FFF2-40B4-BE49-F238E27FC236}">
                        <a16:creationId xmlns:a16="http://schemas.microsoft.com/office/drawing/2014/main" id="{C3663B00-2527-4763-896E-F7E2B25E5F29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36" name="Ellipse 135">
                    <a:extLst>
                      <a:ext uri="{FF2B5EF4-FFF2-40B4-BE49-F238E27FC236}">
                        <a16:creationId xmlns:a16="http://schemas.microsoft.com/office/drawing/2014/main" id="{AC534B18-F139-4FF7-B4B6-945B8EBE0C8E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02" name="Gruppieren 101">
                  <a:extLst>
                    <a:ext uri="{FF2B5EF4-FFF2-40B4-BE49-F238E27FC236}">
                      <a16:creationId xmlns:a16="http://schemas.microsoft.com/office/drawing/2014/main" id="{A8DF8DA4-17B0-4A62-A4DE-F9B43C7B0FBC}"/>
                    </a:ext>
                  </a:extLst>
                </p:cNvPr>
                <p:cNvGrpSpPr/>
                <p:nvPr/>
              </p:nvGrpSpPr>
              <p:grpSpPr>
                <a:xfrm>
                  <a:off x="1930401" y="239512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121" name="Ellipse 120">
                    <a:extLst>
                      <a:ext uri="{FF2B5EF4-FFF2-40B4-BE49-F238E27FC236}">
                        <a16:creationId xmlns:a16="http://schemas.microsoft.com/office/drawing/2014/main" id="{CB1418CA-E92F-4691-B1B3-0A787F8DC2CC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2" name="Ellipse 121">
                    <a:extLst>
                      <a:ext uri="{FF2B5EF4-FFF2-40B4-BE49-F238E27FC236}">
                        <a16:creationId xmlns:a16="http://schemas.microsoft.com/office/drawing/2014/main" id="{57555F44-B526-4CF4-AC44-8DC9B2249DDA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3" name="Ellipse 122">
                    <a:extLst>
                      <a:ext uri="{FF2B5EF4-FFF2-40B4-BE49-F238E27FC236}">
                        <a16:creationId xmlns:a16="http://schemas.microsoft.com/office/drawing/2014/main" id="{9F5E4FF0-4958-4EC2-B068-46CD1D8FE3B8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4" name="Ellipse 123">
                    <a:extLst>
                      <a:ext uri="{FF2B5EF4-FFF2-40B4-BE49-F238E27FC236}">
                        <a16:creationId xmlns:a16="http://schemas.microsoft.com/office/drawing/2014/main" id="{909C7C3C-498F-4422-AA9D-55711610EA75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5" name="Ellipse 124">
                    <a:extLst>
                      <a:ext uri="{FF2B5EF4-FFF2-40B4-BE49-F238E27FC236}">
                        <a16:creationId xmlns:a16="http://schemas.microsoft.com/office/drawing/2014/main" id="{F75B90E5-7609-4035-BBA3-648EB27ABD62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6" name="Ellipse 125">
                    <a:extLst>
                      <a:ext uri="{FF2B5EF4-FFF2-40B4-BE49-F238E27FC236}">
                        <a16:creationId xmlns:a16="http://schemas.microsoft.com/office/drawing/2014/main" id="{8041D299-5AA9-4746-9C81-9288CC435707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7" name="Ellipse 126">
                    <a:extLst>
                      <a:ext uri="{FF2B5EF4-FFF2-40B4-BE49-F238E27FC236}">
                        <a16:creationId xmlns:a16="http://schemas.microsoft.com/office/drawing/2014/main" id="{DEEC8357-648B-400B-B2BF-4B260658CF59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8" name="Ellipse 127">
                    <a:extLst>
                      <a:ext uri="{FF2B5EF4-FFF2-40B4-BE49-F238E27FC236}">
                        <a16:creationId xmlns:a16="http://schemas.microsoft.com/office/drawing/2014/main" id="{9DF67266-E706-4A1A-B75D-7B512DD6B473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03" name="Gruppieren 102">
                  <a:extLst>
                    <a:ext uri="{FF2B5EF4-FFF2-40B4-BE49-F238E27FC236}">
                      <a16:creationId xmlns:a16="http://schemas.microsoft.com/office/drawing/2014/main" id="{EAC8E24E-266A-45B8-BD3B-AD37A22AD983}"/>
                    </a:ext>
                  </a:extLst>
                </p:cNvPr>
                <p:cNvGrpSpPr/>
                <p:nvPr/>
              </p:nvGrpSpPr>
              <p:grpSpPr>
                <a:xfrm>
                  <a:off x="1930401" y="287339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113" name="Ellipse 112">
                    <a:extLst>
                      <a:ext uri="{FF2B5EF4-FFF2-40B4-BE49-F238E27FC236}">
                        <a16:creationId xmlns:a16="http://schemas.microsoft.com/office/drawing/2014/main" id="{947D158A-72AB-430A-92D6-ADBDF5148DEB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4" name="Ellipse 113">
                    <a:extLst>
                      <a:ext uri="{FF2B5EF4-FFF2-40B4-BE49-F238E27FC236}">
                        <a16:creationId xmlns:a16="http://schemas.microsoft.com/office/drawing/2014/main" id="{85403FBC-0FEB-4F14-9217-82FFF3C0959B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5" name="Ellipse 114">
                    <a:extLst>
                      <a:ext uri="{FF2B5EF4-FFF2-40B4-BE49-F238E27FC236}">
                        <a16:creationId xmlns:a16="http://schemas.microsoft.com/office/drawing/2014/main" id="{89EF7F7F-2651-4A3D-9D4C-958E53C4188E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6" name="Ellipse 115">
                    <a:extLst>
                      <a:ext uri="{FF2B5EF4-FFF2-40B4-BE49-F238E27FC236}">
                        <a16:creationId xmlns:a16="http://schemas.microsoft.com/office/drawing/2014/main" id="{C5197373-3F71-4CD0-8553-1CCAA9C1796E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7" name="Ellipse 116">
                    <a:extLst>
                      <a:ext uri="{FF2B5EF4-FFF2-40B4-BE49-F238E27FC236}">
                        <a16:creationId xmlns:a16="http://schemas.microsoft.com/office/drawing/2014/main" id="{D08B34C0-25C1-4771-8E66-CEBEDD22A4DE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8" name="Ellipse 117">
                    <a:extLst>
                      <a:ext uri="{FF2B5EF4-FFF2-40B4-BE49-F238E27FC236}">
                        <a16:creationId xmlns:a16="http://schemas.microsoft.com/office/drawing/2014/main" id="{E565E930-E1BC-4F65-8507-7FA58BE90E73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9" name="Ellipse 118">
                    <a:extLst>
                      <a:ext uri="{FF2B5EF4-FFF2-40B4-BE49-F238E27FC236}">
                        <a16:creationId xmlns:a16="http://schemas.microsoft.com/office/drawing/2014/main" id="{A120DDEB-8D37-4130-A389-71FA49394E2A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20" name="Ellipse 119">
                    <a:extLst>
                      <a:ext uri="{FF2B5EF4-FFF2-40B4-BE49-F238E27FC236}">
                        <a16:creationId xmlns:a16="http://schemas.microsoft.com/office/drawing/2014/main" id="{CB1CB86E-4913-45C5-877E-2FD3A3FBE8E4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  <p:grpSp>
              <p:nvGrpSpPr>
                <p:cNvPr id="104" name="Gruppieren 103">
                  <a:extLst>
                    <a:ext uri="{FF2B5EF4-FFF2-40B4-BE49-F238E27FC236}">
                      <a16:creationId xmlns:a16="http://schemas.microsoft.com/office/drawing/2014/main" id="{B047A5B2-5543-440E-B401-BB0F5AB60F30}"/>
                    </a:ext>
                  </a:extLst>
                </p:cNvPr>
                <p:cNvGrpSpPr/>
                <p:nvPr/>
              </p:nvGrpSpPr>
              <p:grpSpPr>
                <a:xfrm>
                  <a:off x="1930401" y="3330595"/>
                  <a:ext cx="3823545" cy="108372"/>
                  <a:chOff x="1930401" y="1023525"/>
                  <a:chExt cx="3823545" cy="108372"/>
                </a:xfrm>
              </p:grpSpPr>
              <p:sp>
                <p:nvSpPr>
                  <p:cNvPr id="105" name="Ellipse 104">
                    <a:extLst>
                      <a:ext uri="{FF2B5EF4-FFF2-40B4-BE49-F238E27FC236}">
                        <a16:creationId xmlns:a16="http://schemas.microsoft.com/office/drawing/2014/main" id="{01F77138-FB5F-431A-994C-1507FF999348}"/>
                      </a:ext>
                    </a:extLst>
                  </p:cNvPr>
                  <p:cNvSpPr/>
                  <p:nvPr/>
                </p:nvSpPr>
                <p:spPr>
                  <a:xfrm>
                    <a:off x="1930401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06" name="Ellipse 105">
                    <a:extLst>
                      <a:ext uri="{FF2B5EF4-FFF2-40B4-BE49-F238E27FC236}">
                        <a16:creationId xmlns:a16="http://schemas.microsoft.com/office/drawing/2014/main" id="{0C281D1C-F9D8-49A0-BAED-8467C3D70C4F}"/>
                      </a:ext>
                    </a:extLst>
                  </p:cNvPr>
                  <p:cNvSpPr/>
                  <p:nvPr/>
                </p:nvSpPr>
                <p:spPr>
                  <a:xfrm>
                    <a:off x="2461140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07" name="Ellipse 106">
                    <a:extLst>
                      <a:ext uri="{FF2B5EF4-FFF2-40B4-BE49-F238E27FC236}">
                        <a16:creationId xmlns:a16="http://schemas.microsoft.com/office/drawing/2014/main" id="{B30F3725-DCBC-48CA-96E2-D8BF3D18138B}"/>
                      </a:ext>
                    </a:extLst>
                  </p:cNvPr>
                  <p:cNvSpPr/>
                  <p:nvPr/>
                </p:nvSpPr>
                <p:spPr>
                  <a:xfrm>
                    <a:off x="2991879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08" name="Ellipse 107">
                    <a:extLst>
                      <a:ext uri="{FF2B5EF4-FFF2-40B4-BE49-F238E27FC236}">
                        <a16:creationId xmlns:a16="http://schemas.microsoft.com/office/drawing/2014/main" id="{722BDE08-BE0B-4049-93DB-9EDAE74AD2C2}"/>
                      </a:ext>
                    </a:extLst>
                  </p:cNvPr>
                  <p:cNvSpPr/>
                  <p:nvPr/>
                </p:nvSpPr>
                <p:spPr>
                  <a:xfrm>
                    <a:off x="3522618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09" name="Ellipse 108">
                    <a:extLst>
                      <a:ext uri="{FF2B5EF4-FFF2-40B4-BE49-F238E27FC236}">
                        <a16:creationId xmlns:a16="http://schemas.microsoft.com/office/drawing/2014/main" id="{D607719E-5942-4442-87FF-069E947B57C1}"/>
                      </a:ext>
                    </a:extLst>
                  </p:cNvPr>
                  <p:cNvSpPr/>
                  <p:nvPr/>
                </p:nvSpPr>
                <p:spPr>
                  <a:xfrm>
                    <a:off x="4053357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0" name="Ellipse 109">
                    <a:extLst>
                      <a:ext uri="{FF2B5EF4-FFF2-40B4-BE49-F238E27FC236}">
                        <a16:creationId xmlns:a16="http://schemas.microsoft.com/office/drawing/2014/main" id="{29B20858-F996-43B7-9088-635F5C6F1CCA}"/>
                      </a:ext>
                    </a:extLst>
                  </p:cNvPr>
                  <p:cNvSpPr/>
                  <p:nvPr/>
                </p:nvSpPr>
                <p:spPr>
                  <a:xfrm>
                    <a:off x="4584096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1" name="Ellipse 110">
                    <a:extLst>
                      <a:ext uri="{FF2B5EF4-FFF2-40B4-BE49-F238E27FC236}">
                        <a16:creationId xmlns:a16="http://schemas.microsoft.com/office/drawing/2014/main" id="{7815776C-585D-4727-9967-DA2D83558894}"/>
                      </a:ext>
                    </a:extLst>
                  </p:cNvPr>
                  <p:cNvSpPr/>
                  <p:nvPr/>
                </p:nvSpPr>
                <p:spPr>
                  <a:xfrm>
                    <a:off x="5114835" y="1023525"/>
                    <a:ext cx="108372" cy="1083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  <p:sp>
                <p:nvSpPr>
                  <p:cNvPr id="112" name="Ellipse 111">
                    <a:extLst>
                      <a:ext uri="{FF2B5EF4-FFF2-40B4-BE49-F238E27FC236}">
                        <a16:creationId xmlns:a16="http://schemas.microsoft.com/office/drawing/2014/main" id="{9DECB341-2647-4FE2-A03D-8E85CD9503FD}"/>
                      </a:ext>
                    </a:extLst>
                  </p:cNvPr>
                  <p:cNvSpPr/>
                  <p:nvPr/>
                </p:nvSpPr>
                <p:spPr>
                  <a:xfrm>
                    <a:off x="5645574" y="1023525"/>
                    <a:ext cx="108372" cy="108372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de-DE" dirty="0"/>
                  </a:p>
                </p:txBody>
              </p:sp>
            </p:grpSp>
          </p:grpSp>
          <p:cxnSp>
            <p:nvCxnSpPr>
              <p:cNvPr id="88" name="Gerade Verbindung mit Pfeil 87">
                <a:extLst>
                  <a:ext uri="{FF2B5EF4-FFF2-40B4-BE49-F238E27FC236}">
                    <a16:creationId xmlns:a16="http://schemas.microsoft.com/office/drawing/2014/main" id="{6506C8C2-6E7D-49C0-B059-D58E10E4D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7974" y="2797387"/>
                <a:ext cx="9769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feld 88">
                    <a:extLst>
                      <a:ext uri="{FF2B5EF4-FFF2-40B4-BE49-F238E27FC236}">
                        <a16:creationId xmlns:a16="http://schemas.microsoft.com/office/drawing/2014/main" id="{3505BE65-121D-4C22-9FBD-214AA5C4A234}"/>
                      </a:ext>
                    </a:extLst>
                  </p:cNvPr>
                  <p:cNvSpPr txBox="1"/>
                  <p:nvPr/>
                </p:nvSpPr>
                <p:spPr>
                  <a:xfrm>
                    <a:off x="6766763" y="2489492"/>
                    <a:ext cx="1601894" cy="53222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de-DE" sz="1050" dirty="0"/>
                  </a:p>
                </p:txBody>
              </p:sp>
            </mc:Choice>
            <mc:Fallback xmlns="">
              <p:sp>
                <p:nvSpPr>
                  <p:cNvPr id="89" name="Textfeld 88">
                    <a:extLst>
                      <a:ext uri="{FF2B5EF4-FFF2-40B4-BE49-F238E27FC236}">
                        <a16:creationId xmlns:a16="http://schemas.microsoft.com/office/drawing/2014/main" id="{3505BE65-121D-4C22-9FBD-214AA5C4A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6763" y="2489492"/>
                    <a:ext cx="1601894" cy="5322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31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" name="Gerade Verbindung mit Pfeil 89">
                <a:extLst>
                  <a:ext uri="{FF2B5EF4-FFF2-40B4-BE49-F238E27FC236}">
                    <a16:creationId xmlns:a16="http://schemas.microsoft.com/office/drawing/2014/main" id="{748F3E9B-2908-4097-B5DE-D62BCFCB87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7974" y="2237055"/>
                <a:ext cx="9769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feld 90">
                    <a:extLst>
                      <a:ext uri="{FF2B5EF4-FFF2-40B4-BE49-F238E27FC236}">
                        <a16:creationId xmlns:a16="http://schemas.microsoft.com/office/drawing/2014/main" id="{43DBA983-9A94-4C30-B15A-45CA49B4D616}"/>
                      </a:ext>
                    </a:extLst>
                  </p:cNvPr>
                  <p:cNvSpPr txBox="1"/>
                  <p:nvPr/>
                </p:nvSpPr>
                <p:spPr>
                  <a:xfrm>
                    <a:off x="6766763" y="1929160"/>
                    <a:ext cx="1601894" cy="53222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oMath>
                      </m:oMathPara>
                    </a14:m>
                    <a:endParaRPr lang="de-DE" sz="1050" dirty="0"/>
                  </a:p>
                </p:txBody>
              </p:sp>
            </mc:Choice>
            <mc:Fallback xmlns="">
              <p:sp>
                <p:nvSpPr>
                  <p:cNvPr id="91" name="Textfeld 90">
                    <a:extLst>
                      <a:ext uri="{FF2B5EF4-FFF2-40B4-BE49-F238E27FC236}">
                        <a16:creationId xmlns:a16="http://schemas.microsoft.com/office/drawing/2014/main" id="{43DBA983-9A94-4C30-B15A-45CA49B4D6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6763" y="1929160"/>
                    <a:ext cx="1601894" cy="53222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Gerade Verbindung mit Pfeil 91">
                <a:extLst>
                  <a:ext uri="{FF2B5EF4-FFF2-40B4-BE49-F238E27FC236}">
                    <a16:creationId xmlns:a16="http://schemas.microsoft.com/office/drawing/2014/main" id="{19D088EA-B717-4D76-BE1A-4852123824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97974" y="3357719"/>
                <a:ext cx="97696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feld 92">
                    <a:extLst>
                      <a:ext uri="{FF2B5EF4-FFF2-40B4-BE49-F238E27FC236}">
                        <a16:creationId xmlns:a16="http://schemas.microsoft.com/office/drawing/2014/main" id="{E3878CB2-2C1E-4973-9C63-99BC7B0E168A}"/>
                      </a:ext>
                    </a:extLst>
                  </p:cNvPr>
                  <p:cNvSpPr txBox="1"/>
                  <p:nvPr/>
                </p:nvSpPr>
                <p:spPr>
                  <a:xfrm>
                    <a:off x="6766763" y="3049824"/>
                    <a:ext cx="1601894" cy="53222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de-DE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de-DE" sz="1050" dirty="0"/>
                  </a:p>
                </p:txBody>
              </p:sp>
            </mc:Choice>
            <mc:Fallback xmlns="">
              <p:sp>
                <p:nvSpPr>
                  <p:cNvPr id="93" name="Textfeld 92">
                    <a:extLst>
                      <a:ext uri="{FF2B5EF4-FFF2-40B4-BE49-F238E27FC236}">
                        <a16:creationId xmlns:a16="http://schemas.microsoft.com/office/drawing/2014/main" id="{E3878CB2-2C1E-4973-9C63-99BC7B0E16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6763" y="3049824"/>
                    <a:ext cx="1601894" cy="5322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31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36A31075-E487-47CC-A018-38953D42AE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82349" y="2174241"/>
                <a:ext cx="840858" cy="167978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48C57452-68F2-431C-957B-0435BD528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3207" y="2724381"/>
                <a:ext cx="418981" cy="112964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08A31CD3-122B-4980-AF8B-2DB0EFB513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0AB397D1-DAAD-4F80-823B-3E6E8710A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11470" y="939014"/>
                <a:ext cx="567497" cy="123522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Gerader Verbinder 97">
                <a:extLst>
                  <a:ext uri="{FF2B5EF4-FFF2-40B4-BE49-F238E27FC236}">
                    <a16:creationId xmlns:a16="http://schemas.microsoft.com/office/drawing/2014/main" id="{A0B55725-A837-4087-AB21-C07A14BD0E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8717" y="2375555"/>
                <a:ext cx="115387" cy="31894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8FA3FAB0-14F7-4080-AEAD-21BEA4B82881}"/>
                </a:ext>
              </a:extLst>
            </p:cNvPr>
            <p:cNvSpPr txBox="1"/>
            <p:nvPr/>
          </p:nvSpPr>
          <p:spPr>
            <a:xfrm>
              <a:off x="6302072" y="2398624"/>
              <a:ext cx="73360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50" dirty="0" err="1"/>
                <a:t>camera</a:t>
              </a:r>
              <a:endParaRPr lang="de-DE" sz="1050" dirty="0"/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692069FA-DDA7-4AB6-ACDE-D96F5CC6662E}"/>
                </a:ext>
              </a:extLst>
            </p:cNvPr>
            <p:cNvSpPr txBox="1"/>
            <p:nvPr/>
          </p:nvSpPr>
          <p:spPr>
            <a:xfrm>
              <a:off x="4529818" y="1106832"/>
              <a:ext cx="733609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50" dirty="0" err="1"/>
                <a:t>surface</a:t>
              </a:r>
              <a:endParaRPr lang="de-DE" sz="1050" dirty="0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F7323721-8E80-44B5-BEF0-FF9ACB51C4BE}"/>
              </a:ext>
            </a:extLst>
          </p:cNvPr>
          <p:cNvSpPr txBox="1"/>
          <p:nvPr/>
        </p:nvSpPr>
        <p:spPr>
          <a:xfrm>
            <a:off x="6544444" y="1219034"/>
            <a:ext cx="7913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 err="1"/>
              <a:t>voxel</a:t>
            </a:r>
            <a:r>
              <a:rPr lang="de-DE" sz="1050" dirty="0"/>
              <a:t> </a:t>
            </a:r>
            <a:r>
              <a:rPr lang="de-DE" sz="1050" dirty="0" err="1"/>
              <a:t>grid</a:t>
            </a:r>
            <a:endParaRPr lang="de-DE" sz="1050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E7F24371-2CF7-45CB-A85C-BCBFF0EC4D68}"/>
              </a:ext>
            </a:extLst>
          </p:cNvPr>
          <p:cNvSpPr txBox="1"/>
          <p:nvPr/>
        </p:nvSpPr>
        <p:spPr>
          <a:xfrm>
            <a:off x="4780431" y="2811451"/>
            <a:ext cx="3680541" cy="36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3: </a:t>
            </a:r>
            <a:r>
              <a:rPr lang="de-DE" sz="1100" dirty="0" err="1">
                <a:latin typeface="+mn-lt"/>
              </a:rPr>
              <a:t>Visualization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discrete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voxel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grid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underlying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SDF. </a:t>
            </a:r>
            <a:r>
              <a:rPr lang="de-DE" sz="1100" dirty="0" err="1">
                <a:latin typeface="+mn-lt"/>
              </a:rPr>
              <a:t>Accentuation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observed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voxels</a:t>
            </a:r>
            <a:r>
              <a:rPr lang="de-DE" sz="11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6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Geometry </a:t>
            </a:r>
            <a:r>
              <a:rPr lang="de-DE" dirty="0" err="1"/>
              <a:t>Representation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Approach:</a:t>
                </a:r>
              </a:p>
              <a:p>
                <a:pPr marL="342900" indent="-342900">
                  <a:lnSpc>
                    <a:spcPct val="114000"/>
                  </a:lnSpc>
                  <a:buAutoNum type="arabicParenR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each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observed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voxel</a:t>
                </a:r>
                <a:r>
                  <a:rPr lang="de-DE" sz="1400" dirty="0">
                    <a:solidFill>
                      <a:schemeClr val="tx1"/>
                    </a:solidFill>
                  </a:rPr>
                  <a:t>,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approximate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current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distance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based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on a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projective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distance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Dependant</a:t>
                </a:r>
                <a:r>
                  <a:rPr lang="de-DE" sz="1400" dirty="0">
                    <a:solidFill>
                      <a:schemeClr val="tx1"/>
                    </a:solidFill>
                  </a:rPr>
                  <a:t> on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depth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information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and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current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camera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pose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  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9539E1B-FE85-495F-83F7-187EE416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34346"/>
            <a:ext cx="5423747" cy="22493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D0708D3-B537-406B-B5EC-36644CF548BF}"/>
              </a:ext>
            </a:extLst>
          </p:cNvPr>
          <p:cNvSpPr txBox="1"/>
          <p:nvPr/>
        </p:nvSpPr>
        <p:spPr>
          <a:xfrm>
            <a:off x="685800" y="4209060"/>
            <a:ext cx="6172200" cy="36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4: </a:t>
            </a:r>
            <a:r>
              <a:rPr lang="de-DE" sz="1100" dirty="0" err="1">
                <a:latin typeface="+mn-lt"/>
              </a:rPr>
              <a:t>Visualization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(a) </a:t>
            </a:r>
            <a:r>
              <a:rPr lang="de-DE" sz="1100" dirty="0" err="1">
                <a:latin typeface="+mn-lt"/>
              </a:rPr>
              <a:t>projective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point</a:t>
            </a:r>
            <a:r>
              <a:rPr lang="de-DE" sz="1100" dirty="0">
                <a:latin typeface="+mn-lt"/>
              </a:rPr>
              <a:t>-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-point </a:t>
            </a:r>
            <a:r>
              <a:rPr lang="de-DE" sz="1100" dirty="0" err="1">
                <a:latin typeface="+mn-lt"/>
              </a:rPr>
              <a:t>distance</a:t>
            </a:r>
            <a:r>
              <a:rPr lang="de-DE" sz="1100" dirty="0">
                <a:latin typeface="+mn-lt"/>
              </a:rPr>
              <a:t> (b) </a:t>
            </a:r>
            <a:r>
              <a:rPr lang="de-DE" sz="1100" dirty="0" err="1">
                <a:latin typeface="+mn-lt"/>
              </a:rPr>
              <a:t>projective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point</a:t>
            </a:r>
            <a:r>
              <a:rPr lang="de-DE" sz="1100" dirty="0">
                <a:latin typeface="+mn-lt"/>
              </a:rPr>
              <a:t>-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-plane</a:t>
            </a:r>
          </a:p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distance</a:t>
            </a:r>
            <a:r>
              <a:rPr lang="de-DE" sz="1100" dirty="0">
                <a:latin typeface="+mn-lt"/>
              </a:rPr>
              <a:t>. [1] </a:t>
            </a:r>
          </a:p>
        </p:txBody>
      </p:sp>
    </p:spTree>
    <p:extLst>
      <p:ext uri="{BB962C8B-B14F-4D97-AF65-F5344CB8AC3E}">
        <p14:creationId xmlns:p14="http://schemas.microsoft.com/office/powerpoint/2010/main" val="195151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Geometry </a:t>
            </a:r>
            <a:r>
              <a:rPr lang="de-DE" dirty="0" err="1"/>
              <a:t>Representation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652F8D1-5A22-4A41-B5F0-21D8503115AC}"/>
              </a:ext>
            </a:extLst>
          </p:cNvPr>
          <p:cNvSpPr/>
          <p:nvPr/>
        </p:nvSpPr>
        <p:spPr>
          <a:xfrm>
            <a:off x="311161" y="806027"/>
            <a:ext cx="8515847" cy="3962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sz="1400" b="1" dirty="0">
                <a:solidFill>
                  <a:schemeClr val="tx1"/>
                </a:solidFill>
              </a:rPr>
              <a:t>Approach: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arenR" startAt="2"/>
            </a:pPr>
            <a:r>
              <a:rPr lang="de-DE" sz="1400" dirty="0" err="1">
                <a:solidFill>
                  <a:schemeClr val="tx1"/>
                </a:solidFill>
              </a:rPr>
              <a:t>Truncate</a:t>
            </a:r>
            <a:r>
              <a:rPr lang="de-DE" sz="1400" dirty="0">
                <a:solidFill>
                  <a:schemeClr val="tx1"/>
                </a:solidFill>
              </a:rPr>
              <a:t> large </a:t>
            </a:r>
            <a:r>
              <a:rPr lang="de-DE" sz="1400" dirty="0" err="1">
                <a:solidFill>
                  <a:schemeClr val="tx1"/>
                </a:solidFill>
              </a:rPr>
              <a:t>estimated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distances</a:t>
            </a:r>
            <a:r>
              <a:rPr lang="de-DE" sz="1400" dirty="0">
                <a:solidFill>
                  <a:schemeClr val="tx1"/>
                </a:solidFill>
              </a:rPr>
              <a:t> due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error-prone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approximation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distance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DE" sz="14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4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AD1E6DC-CC80-41CB-96F8-60E04107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13464"/>
            <a:ext cx="2600140" cy="228989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573FFE2-4B97-42A1-97C6-0875BF2EF335}"/>
              </a:ext>
            </a:extLst>
          </p:cNvPr>
          <p:cNvSpPr txBox="1"/>
          <p:nvPr/>
        </p:nvSpPr>
        <p:spPr>
          <a:xfrm>
            <a:off x="685800" y="4203360"/>
            <a:ext cx="2278380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5: </a:t>
            </a:r>
            <a:r>
              <a:rPr lang="de-DE" sz="1100" dirty="0" err="1">
                <a:latin typeface="+mn-lt"/>
              </a:rPr>
              <a:t>Truncation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function</a:t>
            </a:r>
            <a:r>
              <a:rPr lang="de-DE" sz="1100" dirty="0">
                <a:latin typeface="+mn-lt"/>
              </a:rPr>
              <a:t>. [1] </a:t>
            </a:r>
          </a:p>
        </p:txBody>
      </p:sp>
    </p:spTree>
    <p:extLst>
      <p:ext uri="{BB962C8B-B14F-4D97-AF65-F5344CB8AC3E}">
        <p14:creationId xmlns:p14="http://schemas.microsoft.com/office/powerpoint/2010/main" val="286266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Geometry </a:t>
            </a:r>
            <a:r>
              <a:rPr lang="de-DE" dirty="0" err="1"/>
              <a:t>Representation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Approach:</a:t>
                </a: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 startAt="3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each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observed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voxel</a:t>
                </a:r>
                <a:r>
                  <a:rPr lang="de-DE" sz="1400" dirty="0">
                    <a:solidFill>
                      <a:schemeClr val="tx1"/>
                    </a:solidFill>
                  </a:rPr>
                  <a:t>,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calculate</a:t>
                </a:r>
                <a:r>
                  <a:rPr lang="de-DE" sz="1400" dirty="0">
                    <a:solidFill>
                      <a:schemeClr val="tx1"/>
                    </a:solidFill>
                  </a:rPr>
                  <a:t> a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weight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400" dirty="0" err="1">
                    <a:solidFill>
                      <a:schemeClr val="tx1"/>
                    </a:solidFill>
                  </a:rPr>
                  <a:t>dependent</a:t>
                </a:r>
                <a:r>
                  <a:rPr lang="de-DE" sz="1400" dirty="0">
                    <a:solidFill>
                      <a:schemeClr val="tx1"/>
                    </a:solidFill>
                  </a:rPr>
                  <a:t> on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estimated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distance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1304645E-E726-4842-8581-D20FB0E87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088738"/>
            <a:ext cx="4044133" cy="21146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A6F1D6-E3A6-4C63-A6C3-5DDC9E5A8A4D}"/>
              </a:ext>
            </a:extLst>
          </p:cNvPr>
          <p:cNvSpPr txBox="1"/>
          <p:nvPr/>
        </p:nvSpPr>
        <p:spPr>
          <a:xfrm>
            <a:off x="685800" y="4203373"/>
            <a:ext cx="4044132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6: A </a:t>
            </a:r>
            <a:r>
              <a:rPr lang="de-DE" sz="1100" dirty="0" err="1">
                <a:latin typeface="+mn-lt"/>
              </a:rPr>
              <a:t>selection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weighting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functions</a:t>
            </a:r>
            <a:r>
              <a:rPr lang="de-DE" sz="1100" dirty="0">
                <a:latin typeface="+mn-lt"/>
              </a:rPr>
              <a:t>. [1]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B978B3-0867-4DBF-A27D-0B65E6F71CCF}"/>
              </a:ext>
            </a:extLst>
          </p:cNvPr>
          <p:cNvSpPr/>
          <p:nvPr/>
        </p:nvSpPr>
        <p:spPr>
          <a:xfrm>
            <a:off x="4831080" y="2088738"/>
            <a:ext cx="3627120" cy="2114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D9E770C3-8A52-4148-9837-8F2B225984D7}"/>
              </a:ext>
            </a:extLst>
          </p:cNvPr>
          <p:cNvGrpSpPr/>
          <p:nvPr/>
        </p:nvGrpSpPr>
        <p:grpSpPr>
          <a:xfrm>
            <a:off x="5211142" y="2132158"/>
            <a:ext cx="2471461" cy="2158664"/>
            <a:chOff x="5889322" y="2382761"/>
            <a:chExt cx="2471461" cy="2158664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5DD8938C-369A-42E1-ACB4-FB1562241C8B}"/>
                </a:ext>
              </a:extLst>
            </p:cNvPr>
            <p:cNvGrpSpPr/>
            <p:nvPr/>
          </p:nvGrpSpPr>
          <p:grpSpPr>
            <a:xfrm rot="20639953">
              <a:off x="5889322" y="3256092"/>
              <a:ext cx="1420909" cy="1285333"/>
              <a:chOff x="3632168" y="1480532"/>
              <a:chExt cx="2339302" cy="2914514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BF2D1234-BA29-4D4D-ABC9-B16E8DE0EF8E}"/>
                  </a:ext>
                </a:extLst>
              </p:cNvPr>
              <p:cNvGrpSpPr/>
              <p:nvPr/>
            </p:nvGrpSpPr>
            <p:grpSpPr>
              <a:xfrm>
                <a:off x="3749285" y="1480532"/>
                <a:ext cx="2175840" cy="970821"/>
                <a:chOff x="3749285" y="1480532"/>
                <a:chExt cx="2175840" cy="970821"/>
              </a:xfrm>
            </p:grpSpPr>
            <p:sp>
              <p:nvSpPr>
                <p:cNvPr id="11" name="Freihandform: Form 10">
                  <a:extLst>
                    <a:ext uri="{FF2B5EF4-FFF2-40B4-BE49-F238E27FC236}">
                      <a16:creationId xmlns:a16="http://schemas.microsoft.com/office/drawing/2014/main" id="{96B62001-3AA7-4FC2-B80E-43E36D70653C}"/>
                    </a:ext>
                  </a:extLst>
                </p:cNvPr>
                <p:cNvSpPr/>
                <p:nvPr/>
              </p:nvSpPr>
              <p:spPr>
                <a:xfrm>
                  <a:off x="3749285" y="1819005"/>
                  <a:ext cx="2073438" cy="632348"/>
                </a:xfrm>
                <a:custGeom>
                  <a:avLst/>
                  <a:gdLst>
                    <a:gd name="connsiteX0" fmla="*/ 0 w 3765973"/>
                    <a:gd name="connsiteY0" fmla="*/ 0 h 1415627"/>
                    <a:gd name="connsiteX1" fmla="*/ 758613 w 3765973"/>
                    <a:gd name="connsiteY1" fmla="*/ 257387 h 1415627"/>
                    <a:gd name="connsiteX2" fmla="*/ 1347893 w 3765973"/>
                    <a:gd name="connsiteY2" fmla="*/ 1151467 h 1415627"/>
                    <a:gd name="connsiteX3" fmla="*/ 2289386 w 3765973"/>
                    <a:gd name="connsiteY3" fmla="*/ 792480 h 1415627"/>
                    <a:gd name="connsiteX4" fmla="*/ 2939626 w 3765973"/>
                    <a:gd name="connsiteY4" fmla="*/ 853440 h 1415627"/>
                    <a:gd name="connsiteX5" fmla="*/ 3515360 w 3765973"/>
                    <a:gd name="connsiteY5" fmla="*/ 1219200 h 1415627"/>
                    <a:gd name="connsiteX6" fmla="*/ 3765973 w 3765973"/>
                    <a:gd name="connsiteY6" fmla="*/ 1415627 h 1415627"/>
                    <a:gd name="connsiteX0" fmla="*/ 0 w 3765973"/>
                    <a:gd name="connsiteY0" fmla="*/ 0 h 1415627"/>
                    <a:gd name="connsiteX1" fmla="*/ 894079 w 3765973"/>
                    <a:gd name="connsiteY1" fmla="*/ 386081 h 1415627"/>
                    <a:gd name="connsiteX2" fmla="*/ 1347893 w 3765973"/>
                    <a:gd name="connsiteY2" fmla="*/ 1151467 h 1415627"/>
                    <a:gd name="connsiteX3" fmla="*/ 2289386 w 3765973"/>
                    <a:gd name="connsiteY3" fmla="*/ 792480 h 1415627"/>
                    <a:gd name="connsiteX4" fmla="*/ 2939626 w 3765973"/>
                    <a:gd name="connsiteY4" fmla="*/ 853440 h 1415627"/>
                    <a:gd name="connsiteX5" fmla="*/ 3515360 w 3765973"/>
                    <a:gd name="connsiteY5" fmla="*/ 1219200 h 1415627"/>
                    <a:gd name="connsiteX6" fmla="*/ 3765973 w 3765973"/>
                    <a:gd name="connsiteY6" fmla="*/ 1415627 h 1415627"/>
                    <a:gd name="connsiteX0" fmla="*/ 0 w 3820160"/>
                    <a:gd name="connsiteY0" fmla="*/ 0 h 1368213"/>
                    <a:gd name="connsiteX1" fmla="*/ 948266 w 3820160"/>
                    <a:gd name="connsiteY1" fmla="*/ 338667 h 1368213"/>
                    <a:gd name="connsiteX2" fmla="*/ 1402080 w 3820160"/>
                    <a:gd name="connsiteY2" fmla="*/ 1104053 h 1368213"/>
                    <a:gd name="connsiteX3" fmla="*/ 2343573 w 3820160"/>
                    <a:gd name="connsiteY3" fmla="*/ 745066 h 1368213"/>
                    <a:gd name="connsiteX4" fmla="*/ 2993813 w 3820160"/>
                    <a:gd name="connsiteY4" fmla="*/ 806026 h 1368213"/>
                    <a:gd name="connsiteX5" fmla="*/ 3569547 w 3820160"/>
                    <a:gd name="connsiteY5" fmla="*/ 1171786 h 1368213"/>
                    <a:gd name="connsiteX6" fmla="*/ 3820160 w 3820160"/>
                    <a:gd name="connsiteY6" fmla="*/ 1368213 h 1368213"/>
                    <a:gd name="connsiteX0" fmla="*/ 0 w 3820160"/>
                    <a:gd name="connsiteY0" fmla="*/ 0 h 1398441"/>
                    <a:gd name="connsiteX1" fmla="*/ 948266 w 3820160"/>
                    <a:gd name="connsiteY1" fmla="*/ 368895 h 1398441"/>
                    <a:gd name="connsiteX2" fmla="*/ 1402080 w 3820160"/>
                    <a:gd name="connsiteY2" fmla="*/ 1134281 h 1398441"/>
                    <a:gd name="connsiteX3" fmla="*/ 2343573 w 3820160"/>
                    <a:gd name="connsiteY3" fmla="*/ 775294 h 1398441"/>
                    <a:gd name="connsiteX4" fmla="*/ 2993813 w 3820160"/>
                    <a:gd name="connsiteY4" fmla="*/ 836254 h 1398441"/>
                    <a:gd name="connsiteX5" fmla="*/ 3569547 w 3820160"/>
                    <a:gd name="connsiteY5" fmla="*/ 1202014 h 1398441"/>
                    <a:gd name="connsiteX6" fmla="*/ 3820160 w 3820160"/>
                    <a:gd name="connsiteY6" fmla="*/ 1398441 h 1398441"/>
                    <a:gd name="connsiteX0" fmla="*/ 0 w 3820160"/>
                    <a:gd name="connsiteY0" fmla="*/ 0 h 1398441"/>
                    <a:gd name="connsiteX1" fmla="*/ 910480 w 3820160"/>
                    <a:gd name="connsiteY1" fmla="*/ 346224 h 1398441"/>
                    <a:gd name="connsiteX2" fmla="*/ 1402080 w 3820160"/>
                    <a:gd name="connsiteY2" fmla="*/ 1134281 h 1398441"/>
                    <a:gd name="connsiteX3" fmla="*/ 2343573 w 3820160"/>
                    <a:gd name="connsiteY3" fmla="*/ 775294 h 1398441"/>
                    <a:gd name="connsiteX4" fmla="*/ 2993813 w 3820160"/>
                    <a:gd name="connsiteY4" fmla="*/ 836254 h 1398441"/>
                    <a:gd name="connsiteX5" fmla="*/ 3569547 w 3820160"/>
                    <a:gd name="connsiteY5" fmla="*/ 1202014 h 1398441"/>
                    <a:gd name="connsiteX6" fmla="*/ 3820160 w 3820160"/>
                    <a:gd name="connsiteY6" fmla="*/ 1398441 h 1398441"/>
                    <a:gd name="connsiteX0" fmla="*/ 0 w 3820160"/>
                    <a:gd name="connsiteY0" fmla="*/ 0 h 1398441"/>
                    <a:gd name="connsiteX1" fmla="*/ 887809 w 3820160"/>
                    <a:gd name="connsiteY1" fmla="*/ 315996 h 1398441"/>
                    <a:gd name="connsiteX2" fmla="*/ 1402080 w 3820160"/>
                    <a:gd name="connsiteY2" fmla="*/ 1134281 h 1398441"/>
                    <a:gd name="connsiteX3" fmla="*/ 2343573 w 3820160"/>
                    <a:gd name="connsiteY3" fmla="*/ 775294 h 1398441"/>
                    <a:gd name="connsiteX4" fmla="*/ 2993813 w 3820160"/>
                    <a:gd name="connsiteY4" fmla="*/ 836254 h 1398441"/>
                    <a:gd name="connsiteX5" fmla="*/ 3569547 w 3820160"/>
                    <a:gd name="connsiteY5" fmla="*/ 1202014 h 1398441"/>
                    <a:gd name="connsiteX6" fmla="*/ 3820160 w 3820160"/>
                    <a:gd name="connsiteY6" fmla="*/ 1398441 h 1398441"/>
                    <a:gd name="connsiteX0" fmla="*/ 0 w 2932351"/>
                    <a:gd name="connsiteY0" fmla="*/ -1 h 1082444"/>
                    <a:gd name="connsiteX1" fmla="*/ 514271 w 2932351"/>
                    <a:gd name="connsiteY1" fmla="*/ 818284 h 1082444"/>
                    <a:gd name="connsiteX2" fmla="*/ 1455764 w 2932351"/>
                    <a:gd name="connsiteY2" fmla="*/ 459297 h 1082444"/>
                    <a:gd name="connsiteX3" fmla="*/ 2106004 w 2932351"/>
                    <a:gd name="connsiteY3" fmla="*/ 520257 h 1082444"/>
                    <a:gd name="connsiteX4" fmla="*/ 2681738 w 2932351"/>
                    <a:gd name="connsiteY4" fmla="*/ 886017 h 1082444"/>
                    <a:gd name="connsiteX5" fmla="*/ 2932351 w 2932351"/>
                    <a:gd name="connsiteY5" fmla="*/ 1082444 h 1082444"/>
                    <a:gd name="connsiteX0" fmla="*/ 0 w 2418080"/>
                    <a:gd name="connsiteY0" fmla="*/ 381187 h 645347"/>
                    <a:gd name="connsiteX1" fmla="*/ 941493 w 2418080"/>
                    <a:gd name="connsiteY1" fmla="*/ 22200 h 645347"/>
                    <a:gd name="connsiteX2" fmla="*/ 1591733 w 2418080"/>
                    <a:gd name="connsiteY2" fmla="*/ 83160 h 645347"/>
                    <a:gd name="connsiteX3" fmla="*/ 2167467 w 2418080"/>
                    <a:gd name="connsiteY3" fmla="*/ 448920 h 645347"/>
                    <a:gd name="connsiteX4" fmla="*/ 2418080 w 2418080"/>
                    <a:gd name="connsiteY4" fmla="*/ 645347 h 645347"/>
                    <a:gd name="connsiteX0" fmla="*/ 0 w 2073439"/>
                    <a:gd name="connsiteY0" fmla="*/ 191481 h 632349"/>
                    <a:gd name="connsiteX1" fmla="*/ 596852 w 2073439"/>
                    <a:gd name="connsiteY1" fmla="*/ 9202 h 632349"/>
                    <a:gd name="connsiteX2" fmla="*/ 1247092 w 2073439"/>
                    <a:gd name="connsiteY2" fmla="*/ 70162 h 632349"/>
                    <a:gd name="connsiteX3" fmla="*/ 1822826 w 2073439"/>
                    <a:gd name="connsiteY3" fmla="*/ 435922 h 632349"/>
                    <a:gd name="connsiteX4" fmla="*/ 2073439 w 2073439"/>
                    <a:gd name="connsiteY4" fmla="*/ 632349 h 632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3439" h="632349">
                      <a:moveTo>
                        <a:pt x="0" y="191481"/>
                      </a:moveTo>
                      <a:cubicBezTo>
                        <a:pt x="242627" y="268031"/>
                        <a:pt x="389003" y="29422"/>
                        <a:pt x="596852" y="9202"/>
                      </a:cubicBezTo>
                      <a:cubicBezTo>
                        <a:pt x="804701" y="-11018"/>
                        <a:pt x="1042763" y="-958"/>
                        <a:pt x="1247092" y="70162"/>
                      </a:cubicBezTo>
                      <a:cubicBezTo>
                        <a:pt x="1451421" y="141282"/>
                        <a:pt x="1685102" y="342224"/>
                        <a:pt x="1822826" y="435922"/>
                      </a:cubicBezTo>
                      <a:cubicBezTo>
                        <a:pt x="1960550" y="529620"/>
                        <a:pt x="2028284" y="608642"/>
                        <a:pt x="2073439" y="632349"/>
                      </a:cubicBezTo>
                    </a:path>
                  </a:pathLst>
                </a:custGeom>
                <a:noFill/>
                <a:ln w="301625">
                  <a:solidFill>
                    <a:schemeClr val="accent6"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" name="Freihandform: Form 11">
                  <a:extLst>
                    <a:ext uri="{FF2B5EF4-FFF2-40B4-BE49-F238E27FC236}">
                      <a16:creationId xmlns:a16="http://schemas.microsoft.com/office/drawing/2014/main" id="{824C2F37-0B9B-4B5F-99BF-D4FCA1CBF10B}"/>
                    </a:ext>
                  </a:extLst>
                </p:cNvPr>
                <p:cNvSpPr/>
                <p:nvPr/>
              </p:nvSpPr>
              <p:spPr>
                <a:xfrm>
                  <a:off x="3776766" y="1480532"/>
                  <a:ext cx="2148359" cy="634941"/>
                </a:xfrm>
                <a:custGeom>
                  <a:avLst/>
                  <a:gdLst>
                    <a:gd name="connsiteX0" fmla="*/ 0 w 3765973"/>
                    <a:gd name="connsiteY0" fmla="*/ 0 h 1415627"/>
                    <a:gd name="connsiteX1" fmla="*/ 758613 w 3765973"/>
                    <a:gd name="connsiteY1" fmla="*/ 257387 h 1415627"/>
                    <a:gd name="connsiteX2" fmla="*/ 1347893 w 3765973"/>
                    <a:gd name="connsiteY2" fmla="*/ 1151467 h 1415627"/>
                    <a:gd name="connsiteX3" fmla="*/ 2289386 w 3765973"/>
                    <a:gd name="connsiteY3" fmla="*/ 792480 h 1415627"/>
                    <a:gd name="connsiteX4" fmla="*/ 2939626 w 3765973"/>
                    <a:gd name="connsiteY4" fmla="*/ 853440 h 1415627"/>
                    <a:gd name="connsiteX5" fmla="*/ 3515360 w 3765973"/>
                    <a:gd name="connsiteY5" fmla="*/ 1219200 h 1415627"/>
                    <a:gd name="connsiteX6" fmla="*/ 3765973 w 3765973"/>
                    <a:gd name="connsiteY6" fmla="*/ 1415627 h 1415627"/>
                    <a:gd name="connsiteX0" fmla="*/ 0 w 3765973"/>
                    <a:gd name="connsiteY0" fmla="*/ 0 h 1415627"/>
                    <a:gd name="connsiteX1" fmla="*/ 894079 w 3765973"/>
                    <a:gd name="connsiteY1" fmla="*/ 386081 h 1415627"/>
                    <a:gd name="connsiteX2" fmla="*/ 1347893 w 3765973"/>
                    <a:gd name="connsiteY2" fmla="*/ 1151467 h 1415627"/>
                    <a:gd name="connsiteX3" fmla="*/ 2289386 w 3765973"/>
                    <a:gd name="connsiteY3" fmla="*/ 792480 h 1415627"/>
                    <a:gd name="connsiteX4" fmla="*/ 2939626 w 3765973"/>
                    <a:gd name="connsiteY4" fmla="*/ 853440 h 1415627"/>
                    <a:gd name="connsiteX5" fmla="*/ 3515360 w 3765973"/>
                    <a:gd name="connsiteY5" fmla="*/ 1219200 h 1415627"/>
                    <a:gd name="connsiteX6" fmla="*/ 3765973 w 3765973"/>
                    <a:gd name="connsiteY6" fmla="*/ 1415627 h 1415627"/>
                    <a:gd name="connsiteX0" fmla="*/ 0 w 3820160"/>
                    <a:gd name="connsiteY0" fmla="*/ 0 h 1368213"/>
                    <a:gd name="connsiteX1" fmla="*/ 948266 w 3820160"/>
                    <a:gd name="connsiteY1" fmla="*/ 338667 h 1368213"/>
                    <a:gd name="connsiteX2" fmla="*/ 1402080 w 3820160"/>
                    <a:gd name="connsiteY2" fmla="*/ 1104053 h 1368213"/>
                    <a:gd name="connsiteX3" fmla="*/ 2343573 w 3820160"/>
                    <a:gd name="connsiteY3" fmla="*/ 745066 h 1368213"/>
                    <a:gd name="connsiteX4" fmla="*/ 2993813 w 3820160"/>
                    <a:gd name="connsiteY4" fmla="*/ 806026 h 1368213"/>
                    <a:gd name="connsiteX5" fmla="*/ 3569547 w 3820160"/>
                    <a:gd name="connsiteY5" fmla="*/ 1171786 h 1368213"/>
                    <a:gd name="connsiteX6" fmla="*/ 3820160 w 3820160"/>
                    <a:gd name="connsiteY6" fmla="*/ 1368213 h 1368213"/>
                    <a:gd name="connsiteX0" fmla="*/ -1 w 2871893"/>
                    <a:gd name="connsiteY0" fmla="*/ -1 h 1029545"/>
                    <a:gd name="connsiteX1" fmla="*/ 453813 w 2871893"/>
                    <a:gd name="connsiteY1" fmla="*/ 765385 h 1029545"/>
                    <a:gd name="connsiteX2" fmla="*/ 1395306 w 2871893"/>
                    <a:gd name="connsiteY2" fmla="*/ 406398 h 1029545"/>
                    <a:gd name="connsiteX3" fmla="*/ 2045546 w 2871893"/>
                    <a:gd name="connsiteY3" fmla="*/ 467358 h 1029545"/>
                    <a:gd name="connsiteX4" fmla="*/ 2621280 w 2871893"/>
                    <a:gd name="connsiteY4" fmla="*/ 833118 h 1029545"/>
                    <a:gd name="connsiteX5" fmla="*/ 2871893 w 2871893"/>
                    <a:gd name="connsiteY5" fmla="*/ 1029545 h 1029545"/>
                    <a:gd name="connsiteX0" fmla="*/ 0 w 2418080"/>
                    <a:gd name="connsiteY0" fmla="*/ 381186 h 645346"/>
                    <a:gd name="connsiteX1" fmla="*/ 941493 w 2418080"/>
                    <a:gd name="connsiteY1" fmla="*/ 22199 h 645346"/>
                    <a:gd name="connsiteX2" fmla="*/ 1591733 w 2418080"/>
                    <a:gd name="connsiteY2" fmla="*/ 83159 h 645346"/>
                    <a:gd name="connsiteX3" fmla="*/ 2167467 w 2418080"/>
                    <a:gd name="connsiteY3" fmla="*/ 448919 h 645346"/>
                    <a:gd name="connsiteX4" fmla="*/ 2418080 w 2418080"/>
                    <a:gd name="connsiteY4" fmla="*/ 645346 h 645346"/>
                    <a:gd name="connsiteX0" fmla="*/ 0 w 2163345"/>
                    <a:gd name="connsiteY0" fmla="*/ 305293 h 640135"/>
                    <a:gd name="connsiteX1" fmla="*/ 686758 w 2163345"/>
                    <a:gd name="connsiteY1" fmla="*/ 16988 h 640135"/>
                    <a:gd name="connsiteX2" fmla="*/ 1336998 w 2163345"/>
                    <a:gd name="connsiteY2" fmla="*/ 77948 h 640135"/>
                    <a:gd name="connsiteX3" fmla="*/ 1912732 w 2163345"/>
                    <a:gd name="connsiteY3" fmla="*/ 443708 h 640135"/>
                    <a:gd name="connsiteX4" fmla="*/ 2163345 w 2163345"/>
                    <a:gd name="connsiteY4" fmla="*/ 640135 h 640135"/>
                    <a:gd name="connsiteX0" fmla="*/ 0 w 2148361"/>
                    <a:gd name="connsiteY0" fmla="*/ 229414 h 634938"/>
                    <a:gd name="connsiteX1" fmla="*/ 671774 w 2148361"/>
                    <a:gd name="connsiteY1" fmla="*/ 11791 h 634938"/>
                    <a:gd name="connsiteX2" fmla="*/ 1322014 w 2148361"/>
                    <a:gd name="connsiteY2" fmla="*/ 72751 h 634938"/>
                    <a:gd name="connsiteX3" fmla="*/ 1897748 w 2148361"/>
                    <a:gd name="connsiteY3" fmla="*/ 438511 h 634938"/>
                    <a:gd name="connsiteX4" fmla="*/ 2148361 w 2148361"/>
                    <a:gd name="connsiteY4" fmla="*/ 634938 h 634938"/>
                    <a:gd name="connsiteX0" fmla="*/ 0 w 2148361"/>
                    <a:gd name="connsiteY0" fmla="*/ 229414 h 634938"/>
                    <a:gd name="connsiteX1" fmla="*/ 671774 w 2148361"/>
                    <a:gd name="connsiteY1" fmla="*/ 11791 h 634938"/>
                    <a:gd name="connsiteX2" fmla="*/ 1322014 w 2148361"/>
                    <a:gd name="connsiteY2" fmla="*/ 72751 h 634938"/>
                    <a:gd name="connsiteX3" fmla="*/ 1897748 w 2148361"/>
                    <a:gd name="connsiteY3" fmla="*/ 438511 h 634938"/>
                    <a:gd name="connsiteX4" fmla="*/ 2148361 w 2148361"/>
                    <a:gd name="connsiteY4" fmla="*/ 634938 h 63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8361" h="634938">
                      <a:moveTo>
                        <a:pt x="0" y="229414"/>
                      </a:moveTo>
                      <a:cubicBezTo>
                        <a:pt x="217567" y="208794"/>
                        <a:pt x="451438" y="37902"/>
                        <a:pt x="671774" y="11791"/>
                      </a:cubicBezTo>
                      <a:cubicBezTo>
                        <a:pt x="892110" y="-14320"/>
                        <a:pt x="1117685" y="1631"/>
                        <a:pt x="1322014" y="72751"/>
                      </a:cubicBezTo>
                      <a:cubicBezTo>
                        <a:pt x="1526343" y="143871"/>
                        <a:pt x="1760024" y="344813"/>
                        <a:pt x="1897748" y="438511"/>
                      </a:cubicBezTo>
                      <a:cubicBezTo>
                        <a:pt x="2035472" y="532209"/>
                        <a:pt x="2103206" y="611231"/>
                        <a:pt x="2148361" y="63493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73416DCA-CBD4-45C5-B83E-C83CFFB139EA}"/>
                  </a:ext>
                </a:extLst>
              </p:cNvPr>
              <p:cNvSpPr/>
              <p:nvPr/>
            </p:nvSpPr>
            <p:spPr>
              <a:xfrm>
                <a:off x="3632168" y="2159856"/>
                <a:ext cx="2118393" cy="637533"/>
              </a:xfrm>
              <a:custGeom>
                <a:avLst/>
                <a:gdLst>
                  <a:gd name="connsiteX0" fmla="*/ 0 w 3765973"/>
                  <a:gd name="connsiteY0" fmla="*/ 0 h 1415627"/>
                  <a:gd name="connsiteX1" fmla="*/ 758613 w 3765973"/>
                  <a:gd name="connsiteY1" fmla="*/ 257387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  <a:gd name="connsiteX0" fmla="*/ 0 w 3007360"/>
                  <a:gd name="connsiteY0" fmla="*/ 0 h 1158240"/>
                  <a:gd name="connsiteX1" fmla="*/ 589280 w 3007360"/>
                  <a:gd name="connsiteY1" fmla="*/ 894080 h 1158240"/>
                  <a:gd name="connsiteX2" fmla="*/ 1530773 w 3007360"/>
                  <a:gd name="connsiteY2" fmla="*/ 535093 h 1158240"/>
                  <a:gd name="connsiteX3" fmla="*/ 2181013 w 3007360"/>
                  <a:gd name="connsiteY3" fmla="*/ 596053 h 1158240"/>
                  <a:gd name="connsiteX4" fmla="*/ 2756747 w 3007360"/>
                  <a:gd name="connsiteY4" fmla="*/ 961813 h 1158240"/>
                  <a:gd name="connsiteX5" fmla="*/ 3007360 w 3007360"/>
                  <a:gd name="connsiteY5" fmla="*/ 1158240 h 1158240"/>
                  <a:gd name="connsiteX0" fmla="*/ 0 w 2418080"/>
                  <a:gd name="connsiteY0" fmla="*/ 381186 h 645346"/>
                  <a:gd name="connsiteX1" fmla="*/ 941493 w 2418080"/>
                  <a:gd name="connsiteY1" fmla="*/ 22199 h 645346"/>
                  <a:gd name="connsiteX2" fmla="*/ 1591733 w 2418080"/>
                  <a:gd name="connsiteY2" fmla="*/ 83159 h 645346"/>
                  <a:gd name="connsiteX3" fmla="*/ 2167467 w 2418080"/>
                  <a:gd name="connsiteY3" fmla="*/ 448919 h 645346"/>
                  <a:gd name="connsiteX4" fmla="*/ 2418080 w 2418080"/>
                  <a:gd name="connsiteY4" fmla="*/ 645346 h 645346"/>
                  <a:gd name="connsiteX0" fmla="*/ 0 w 2118392"/>
                  <a:gd name="connsiteY0" fmla="*/ 267349 h 637533"/>
                  <a:gd name="connsiteX1" fmla="*/ 641805 w 2118392"/>
                  <a:gd name="connsiteY1" fmla="*/ 14386 h 637533"/>
                  <a:gd name="connsiteX2" fmla="*/ 1292045 w 2118392"/>
                  <a:gd name="connsiteY2" fmla="*/ 75346 h 637533"/>
                  <a:gd name="connsiteX3" fmla="*/ 1867779 w 2118392"/>
                  <a:gd name="connsiteY3" fmla="*/ 441106 h 637533"/>
                  <a:gd name="connsiteX4" fmla="*/ 2118392 w 2118392"/>
                  <a:gd name="connsiteY4" fmla="*/ 637533 h 63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8392" h="637533">
                    <a:moveTo>
                      <a:pt x="0" y="267349"/>
                    </a:moveTo>
                    <a:cubicBezTo>
                      <a:pt x="255129" y="356531"/>
                      <a:pt x="426464" y="46386"/>
                      <a:pt x="641805" y="14386"/>
                    </a:cubicBezTo>
                    <a:cubicBezTo>
                      <a:pt x="857146" y="-17614"/>
                      <a:pt x="1087716" y="4226"/>
                      <a:pt x="1292045" y="75346"/>
                    </a:cubicBezTo>
                    <a:cubicBezTo>
                      <a:pt x="1496374" y="146466"/>
                      <a:pt x="1730055" y="347408"/>
                      <a:pt x="1867779" y="441106"/>
                    </a:cubicBezTo>
                    <a:cubicBezTo>
                      <a:pt x="2005503" y="534804"/>
                      <a:pt x="2073237" y="613826"/>
                      <a:pt x="2118392" y="63753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3018063A-E761-4159-B343-F560CBBD673E}"/>
                  </a:ext>
                </a:extLst>
              </p:cNvPr>
              <p:cNvSpPr txBox="1"/>
              <p:nvPr/>
            </p:nvSpPr>
            <p:spPr>
              <a:xfrm rot="960047">
                <a:off x="4013419" y="3801841"/>
                <a:ext cx="1958051" cy="593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100" dirty="0"/>
                  <a:t>camera1</a:t>
                </a: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33CFE8B-AB22-4E04-B444-63AA5167AC9D}"/>
                </a:ext>
              </a:extLst>
            </p:cNvPr>
            <p:cNvGrpSpPr/>
            <p:nvPr/>
          </p:nvGrpSpPr>
          <p:grpSpPr>
            <a:xfrm rot="11084714">
              <a:off x="6133067" y="2604782"/>
              <a:ext cx="1033428" cy="886749"/>
              <a:chOff x="6362365" y="3584838"/>
              <a:chExt cx="1033428" cy="886749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B2BE4184-C543-415F-B6A6-DA3B7F548C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62365" y="3612404"/>
                <a:ext cx="76264" cy="12844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370ABA85-DB67-47B5-B05E-4BD3D05D180B}"/>
                  </a:ext>
                </a:extLst>
              </p:cNvPr>
              <p:cNvCxnSpPr>
                <a:cxnSpLocks/>
              </p:cNvCxnSpPr>
              <p:nvPr/>
            </p:nvCxnSpPr>
            <p:spPr>
              <a:xfrm rot="10242328" flipH="1">
                <a:off x="7310092" y="3584838"/>
                <a:ext cx="75092" cy="11474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50FA88F3-A107-4DD0-B430-EBCB22501954}"/>
                  </a:ext>
                </a:extLst>
              </p:cNvPr>
              <p:cNvCxnSpPr>
                <a:cxnSpLocks/>
              </p:cNvCxnSpPr>
              <p:nvPr/>
            </p:nvCxnSpPr>
            <p:spPr>
              <a:xfrm rot="10515286">
                <a:off x="6474021" y="3729695"/>
                <a:ext cx="429748" cy="74189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D19299BF-CBEE-4C55-BC00-11F906D02065}"/>
                  </a:ext>
                </a:extLst>
              </p:cNvPr>
              <p:cNvCxnSpPr>
                <a:cxnSpLocks/>
              </p:cNvCxnSpPr>
              <p:nvPr/>
            </p:nvCxnSpPr>
            <p:spPr>
              <a:xfrm rot="10242328" flipH="1">
                <a:off x="6874008" y="3717978"/>
                <a:ext cx="521785" cy="6970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4CE631AF-7E5C-44AA-ACF8-0844F8AED3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48350" y="4389810"/>
                <a:ext cx="169711" cy="929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FAA9C32-F591-4279-B8AB-89EDEE4C15A3}"/>
                </a:ext>
              </a:extLst>
            </p:cNvPr>
            <p:cNvSpPr txBox="1"/>
            <p:nvPr/>
          </p:nvSpPr>
          <p:spPr>
            <a:xfrm>
              <a:off x="6311383" y="2382761"/>
              <a:ext cx="11893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dirty="0"/>
                <a:t>camera2</a:t>
              </a: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53078FA-95AE-4AB7-AC50-F91C850759F1}"/>
                </a:ext>
              </a:extLst>
            </p:cNvPr>
            <p:cNvSpPr/>
            <p:nvPr/>
          </p:nvSpPr>
          <p:spPr>
            <a:xfrm>
              <a:off x="6610061" y="3398356"/>
              <a:ext cx="49630" cy="517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8D85BE6-DBD1-456B-B3F8-E7C666E72876}"/>
                </a:ext>
              </a:extLst>
            </p:cNvPr>
            <p:cNvSpPr/>
            <p:nvPr/>
          </p:nvSpPr>
          <p:spPr>
            <a:xfrm>
              <a:off x="6606000" y="3079315"/>
              <a:ext cx="49630" cy="517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1AD94938-1C35-4F85-A196-EECEE2A80AAA}"/>
                </a:ext>
              </a:extLst>
            </p:cNvPr>
            <p:cNvGrpSpPr/>
            <p:nvPr/>
          </p:nvGrpSpPr>
          <p:grpSpPr>
            <a:xfrm rot="1311896">
              <a:off x="6145240" y="3359819"/>
              <a:ext cx="899165" cy="961911"/>
              <a:chOff x="6468665" y="3490224"/>
              <a:chExt cx="899165" cy="961911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7F994518-3EF0-4EA0-9F9F-049E7AD1D35A}"/>
                  </a:ext>
                </a:extLst>
              </p:cNvPr>
              <p:cNvCxnSpPr>
                <a:cxnSpLocks/>
              </p:cNvCxnSpPr>
              <p:nvPr/>
            </p:nvCxnSpPr>
            <p:spPr>
              <a:xfrm rot="20639953" flipH="1" flipV="1">
                <a:off x="6468665" y="3787375"/>
                <a:ext cx="76264" cy="12844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A03583C3-ACEC-4904-9A33-4CEAE6861288}"/>
                  </a:ext>
                </a:extLst>
              </p:cNvPr>
              <p:cNvCxnSpPr>
                <a:cxnSpLocks/>
              </p:cNvCxnSpPr>
              <p:nvPr/>
            </p:nvCxnSpPr>
            <p:spPr>
              <a:xfrm rot="20639953" flipV="1">
                <a:off x="7225071" y="3490224"/>
                <a:ext cx="70087" cy="14065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A325A1C5-0E47-4F9F-848B-5AF2BA80FD0F}"/>
                  </a:ext>
                </a:extLst>
              </p:cNvPr>
              <p:cNvCxnSpPr>
                <a:cxnSpLocks/>
              </p:cNvCxnSpPr>
              <p:nvPr/>
            </p:nvCxnSpPr>
            <p:spPr>
              <a:xfrm rot="20288104" flipH="1" flipV="1">
                <a:off x="6679308" y="3829932"/>
                <a:ext cx="326159" cy="62220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A93FAC99-1F24-441C-A609-D4E9E5C62E87}"/>
                  </a:ext>
                </a:extLst>
              </p:cNvPr>
              <p:cNvCxnSpPr>
                <a:cxnSpLocks/>
              </p:cNvCxnSpPr>
              <p:nvPr/>
            </p:nvCxnSpPr>
            <p:spPr>
              <a:xfrm rot="20288104" flipV="1">
                <a:off x="6984301" y="3720359"/>
                <a:ext cx="383529" cy="59878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EE1A1217-02BC-4148-A166-B7FCD6B2D475}"/>
                  </a:ext>
                </a:extLst>
              </p:cNvPr>
              <p:cNvCxnSpPr>
                <a:cxnSpLocks/>
              </p:cNvCxnSpPr>
              <p:nvPr/>
            </p:nvCxnSpPr>
            <p:spPr>
              <a:xfrm rot="20639953" flipH="1">
                <a:off x="7008235" y="4308686"/>
                <a:ext cx="169711" cy="929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3CAB66B5-05D2-44B8-936E-0ED7A9366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4804" y="3680602"/>
              <a:ext cx="4474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feld 45">
                  <a:extLst>
                    <a:ext uri="{FF2B5EF4-FFF2-40B4-BE49-F238E27FC236}">
                      <a16:creationId xmlns:a16="http://schemas.microsoft.com/office/drawing/2014/main" id="{847CC9BF-715E-4616-AAB6-6A4239731B6C}"/>
                    </a:ext>
                  </a:extLst>
                </p:cNvPr>
                <p:cNvSpPr txBox="1"/>
                <p:nvPr/>
              </p:nvSpPr>
              <p:spPr>
                <a:xfrm>
                  <a:off x="7618474" y="3533710"/>
                  <a:ext cx="733609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de-DE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de-D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46" name="Textfeld 45">
                  <a:extLst>
                    <a:ext uri="{FF2B5EF4-FFF2-40B4-BE49-F238E27FC236}">
                      <a16:creationId xmlns:a16="http://schemas.microsoft.com/office/drawing/2014/main" id="{847CC9BF-715E-4616-AAB6-6A4239731B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474" y="3533710"/>
                  <a:ext cx="733609" cy="253916"/>
                </a:xfrm>
                <a:prstGeom prst="rect">
                  <a:avLst/>
                </a:prstGeom>
                <a:blipFill>
                  <a:blip r:embed="rId4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D702DDC0-979B-4A0E-94C4-3CB2621529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4804" y="3512336"/>
              <a:ext cx="4474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3A5A6A27-0780-4B01-9D41-A93F2AB3990A}"/>
                    </a:ext>
                  </a:extLst>
                </p:cNvPr>
                <p:cNvSpPr txBox="1"/>
                <p:nvPr/>
              </p:nvSpPr>
              <p:spPr>
                <a:xfrm>
                  <a:off x="7618474" y="3365444"/>
                  <a:ext cx="733609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de-DE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de-D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3A5A6A27-0780-4B01-9D41-A93F2AB39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474" y="3365444"/>
                  <a:ext cx="733609" cy="253916"/>
                </a:xfrm>
                <a:prstGeom prst="rect">
                  <a:avLst/>
                </a:prstGeom>
                <a:blipFill>
                  <a:blip r:embed="rId5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8DA33FE5-2987-4794-A4B5-03CC3AF93A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4804" y="3848868"/>
              <a:ext cx="4474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feld 49">
                  <a:extLst>
                    <a:ext uri="{FF2B5EF4-FFF2-40B4-BE49-F238E27FC236}">
                      <a16:creationId xmlns:a16="http://schemas.microsoft.com/office/drawing/2014/main" id="{31E59BA2-F850-4CD5-8888-1783D6351EE9}"/>
                    </a:ext>
                  </a:extLst>
                </p:cNvPr>
                <p:cNvSpPr txBox="1"/>
                <p:nvPr/>
              </p:nvSpPr>
              <p:spPr>
                <a:xfrm>
                  <a:off x="7618474" y="3701976"/>
                  <a:ext cx="733609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de-DE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05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de-DE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de-DE" sz="1050" dirty="0"/>
                </a:p>
              </p:txBody>
            </p:sp>
          </mc:Choice>
          <mc:Fallback xmlns="">
            <p:sp>
              <p:nvSpPr>
                <p:cNvPr id="50" name="Textfeld 49">
                  <a:extLst>
                    <a:ext uri="{FF2B5EF4-FFF2-40B4-BE49-F238E27FC236}">
                      <a16:creationId xmlns:a16="http://schemas.microsoft.com/office/drawing/2014/main" id="{31E59BA2-F850-4CD5-8888-1783D6351E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474" y="3701976"/>
                  <a:ext cx="733609" cy="253916"/>
                </a:xfrm>
                <a:prstGeom prst="rect">
                  <a:avLst/>
                </a:prstGeom>
                <a:blipFill>
                  <a:blip r:embed="rId6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139F28D6-2209-43D6-AC2D-17F9B927FDCE}"/>
                </a:ext>
              </a:extLst>
            </p:cNvPr>
            <p:cNvSpPr txBox="1"/>
            <p:nvPr/>
          </p:nvSpPr>
          <p:spPr>
            <a:xfrm>
              <a:off x="7618474" y="3884145"/>
              <a:ext cx="74230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dirty="0"/>
                <a:t>camera1</a:t>
              </a:r>
            </a:p>
          </p:txBody>
        </p: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6FE36EF6-AFFA-464C-8D23-A2530E354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1087" y="3261166"/>
              <a:ext cx="28468" cy="3141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>
                  <a:extLst>
                    <a:ext uri="{FF2B5EF4-FFF2-40B4-BE49-F238E27FC236}">
                      <a16:creationId xmlns:a16="http://schemas.microsoft.com/office/drawing/2014/main" id="{842FCEEA-578D-4F6F-AEB6-07BCB27FEAA2}"/>
                    </a:ext>
                  </a:extLst>
                </p:cNvPr>
                <p:cNvSpPr txBox="1"/>
                <p:nvPr/>
              </p:nvSpPr>
              <p:spPr>
                <a:xfrm>
                  <a:off x="6659115" y="3275136"/>
                  <a:ext cx="417647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𝑊𝑎𝑙𝑙</m:t>
                            </m:r>
                          </m:sub>
                        </m:sSub>
                      </m:oMath>
                    </m:oMathPara>
                  </a14:m>
                  <a:endParaRPr lang="de-DE" sz="11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feld 57">
                  <a:extLst>
                    <a:ext uri="{FF2B5EF4-FFF2-40B4-BE49-F238E27FC236}">
                      <a16:creationId xmlns:a16="http://schemas.microsoft.com/office/drawing/2014/main" id="{842FCEEA-578D-4F6F-AEB6-07BCB27FE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115" y="3275136"/>
                  <a:ext cx="417647" cy="261610"/>
                </a:xfrm>
                <a:prstGeom prst="rect">
                  <a:avLst/>
                </a:prstGeom>
                <a:blipFill>
                  <a:blip r:embed="rId7"/>
                  <a:stretch>
                    <a:fillRect r="-724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A4342AAC-A0DB-4689-930C-DDBF5106B7B3}"/>
                    </a:ext>
                  </a:extLst>
                </p:cNvPr>
                <p:cNvSpPr txBox="1"/>
                <p:nvPr/>
              </p:nvSpPr>
              <p:spPr>
                <a:xfrm>
                  <a:off x="7379227" y="2626942"/>
                  <a:ext cx="972856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𝑊𝑎𝑙𝑙</m:t>
                            </m:r>
                          </m:sub>
                        </m:sSub>
                        <m:r>
                          <a:rPr lang="de-DE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de-DE" sz="1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de-DE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feld 59">
                  <a:extLst>
                    <a:ext uri="{FF2B5EF4-FFF2-40B4-BE49-F238E27FC236}">
                      <a16:creationId xmlns:a16="http://schemas.microsoft.com/office/drawing/2014/main" id="{A4342AAC-A0DB-4689-930C-DDBF5106B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227" y="2626942"/>
                  <a:ext cx="972856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31F61243-4413-405F-A3DB-37A2B39A021A}"/>
                </a:ext>
              </a:extLst>
            </p:cNvPr>
            <p:cNvSpPr txBox="1"/>
            <p:nvPr/>
          </p:nvSpPr>
          <p:spPr>
            <a:xfrm>
              <a:off x="6324456" y="3288336"/>
              <a:ext cx="5978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dirty="0">
                  <a:solidFill>
                    <a:srgbClr val="FF0000"/>
                  </a:solidFill>
                </a:rPr>
                <a:t>v1</a:t>
              </a: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B82CCEE3-8A60-450A-B5E8-8B889A7B9495}"/>
                </a:ext>
              </a:extLst>
            </p:cNvPr>
            <p:cNvSpPr txBox="1"/>
            <p:nvPr/>
          </p:nvSpPr>
          <p:spPr>
            <a:xfrm>
              <a:off x="6324456" y="2953143"/>
              <a:ext cx="5978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dirty="0">
                  <a:solidFill>
                    <a:srgbClr val="FF0000"/>
                  </a:solidFill>
                </a:rPr>
                <a:t>v2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3760C87D-E478-48AD-A978-C212B7C64215}"/>
                  </a:ext>
                </a:extLst>
              </p:cNvPr>
              <p:cNvSpPr txBox="1"/>
              <p:nvPr/>
            </p:nvSpPr>
            <p:spPr>
              <a:xfrm>
                <a:off x="4831080" y="4210752"/>
                <a:ext cx="3627120" cy="176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100" dirty="0">
                    <a:latin typeface="+mn-lt"/>
                  </a:rPr>
                  <a:t>Fig. 7: </a:t>
                </a:r>
                <a:r>
                  <a:rPr lang="de-DE" sz="1100" dirty="0" err="1">
                    <a:latin typeface="+mn-lt"/>
                  </a:rPr>
                  <a:t>Visualization</a:t>
                </a:r>
                <a:r>
                  <a:rPr lang="de-DE" sz="1100" dirty="0">
                    <a:latin typeface="+mn-lt"/>
                  </a:rPr>
                  <a:t> </a:t>
                </a:r>
                <a:r>
                  <a:rPr lang="de-DE" sz="1100" dirty="0" err="1">
                    <a:latin typeface="+mn-lt"/>
                  </a:rPr>
                  <a:t>of</a:t>
                </a:r>
                <a:r>
                  <a:rPr lang="de-DE" sz="1100" dirty="0">
                    <a:latin typeface="+mn-lt"/>
                  </a:rPr>
                  <a:t> </a:t>
                </a:r>
                <a:r>
                  <a:rPr lang="de-DE" sz="1100" dirty="0" err="1">
                    <a:latin typeface="+mn-lt"/>
                  </a:rPr>
                  <a:t>the</a:t>
                </a:r>
                <a:r>
                  <a:rPr lang="de-DE" sz="1100" dirty="0">
                    <a:latin typeface="+mn-lt"/>
                  </a:rPr>
                  <a:t> </a:t>
                </a:r>
                <a:r>
                  <a:rPr lang="de-DE" sz="1100" dirty="0" err="1">
                    <a:latin typeface="+mn-lt"/>
                  </a:rPr>
                  <a:t>benefit</a:t>
                </a:r>
                <a:r>
                  <a:rPr lang="de-DE" sz="1100" dirty="0">
                    <a:latin typeface="+mn-lt"/>
                  </a:rPr>
                  <a:t> </a:t>
                </a:r>
                <a:r>
                  <a:rPr lang="de-DE" sz="1100" dirty="0" err="1">
                    <a:latin typeface="+mn-lt"/>
                  </a:rPr>
                  <a:t>of</a:t>
                </a:r>
                <a:r>
                  <a:rPr lang="de-DE" sz="1100" dirty="0">
                    <a:latin typeface="+mn-lt"/>
                  </a:rPr>
                  <a:t> </a:t>
                </a:r>
                <a:r>
                  <a:rPr lang="de-DE" sz="1100" dirty="0" err="1">
                    <a:latin typeface="+mn-lt"/>
                  </a:rPr>
                  <a:t>the</a:t>
                </a:r>
                <a:r>
                  <a:rPr lang="de-DE" sz="1100" dirty="0">
                    <a:latin typeface="+mn-lt"/>
                  </a:rPr>
                  <a:t> </a:t>
                </a:r>
                <a:r>
                  <a:rPr lang="de-DE" sz="1100" dirty="0" err="1">
                    <a:latin typeface="+mn-lt"/>
                  </a:rPr>
                  <a:t>minimum</a:t>
                </a:r>
                <a:r>
                  <a:rPr lang="de-DE" sz="1100" dirty="0">
                    <a:latin typeface="+mn-lt"/>
                  </a:rPr>
                  <a:t> </a:t>
                </a:r>
                <a:r>
                  <a:rPr lang="de-DE" sz="1100" dirty="0" err="1">
                    <a:latin typeface="+mn-lt"/>
                  </a:rPr>
                  <a:t>depth</a:t>
                </a:r>
                <a:r>
                  <a:rPr lang="de-DE" sz="11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e-DE" sz="11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sz="11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3760C87D-E478-48AD-A978-C212B7C64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80" y="4210752"/>
                <a:ext cx="3627120" cy="176908"/>
              </a:xfrm>
              <a:prstGeom prst="rect">
                <a:avLst/>
              </a:prstGeom>
              <a:blipFill>
                <a:blip r:embed="rId9"/>
                <a:stretch>
                  <a:fillRect l="-2521" t="-24138" r="-1345" b="-48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1D21454A-BFD0-4498-8855-0515406AE78F}"/>
              </a:ext>
            </a:extLst>
          </p:cNvPr>
          <p:cNvCxnSpPr>
            <a:cxnSpLocks/>
          </p:cNvCxnSpPr>
          <p:nvPr/>
        </p:nvCxnSpPr>
        <p:spPr>
          <a:xfrm flipH="1">
            <a:off x="6496624" y="3087099"/>
            <a:ext cx="1148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4156367E-D65F-4AEC-92C5-FA93AA3A8D02}"/>
                  </a:ext>
                </a:extLst>
              </p:cNvPr>
              <p:cNvSpPr txBox="1"/>
              <p:nvPr/>
            </p:nvSpPr>
            <p:spPr>
              <a:xfrm>
                <a:off x="7618474" y="2944912"/>
                <a:ext cx="733609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4156367E-D65F-4AEC-92C5-FA93AA3A8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74" y="2944912"/>
                <a:ext cx="733609" cy="253916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4FFE4194-E65E-4750-9894-55A662D06738}"/>
              </a:ext>
            </a:extLst>
          </p:cNvPr>
          <p:cNvCxnSpPr>
            <a:cxnSpLocks/>
          </p:cNvCxnSpPr>
          <p:nvPr/>
        </p:nvCxnSpPr>
        <p:spPr>
          <a:xfrm flipH="1">
            <a:off x="6496624" y="2918833"/>
            <a:ext cx="1148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3D038FF9-9C47-4063-B3AB-1344B49A61A1}"/>
                  </a:ext>
                </a:extLst>
              </p:cNvPr>
              <p:cNvSpPr txBox="1"/>
              <p:nvPr/>
            </p:nvSpPr>
            <p:spPr>
              <a:xfrm>
                <a:off x="7618474" y="2776646"/>
                <a:ext cx="733609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3D038FF9-9C47-4063-B3AB-1344B49A6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74" y="2776646"/>
                <a:ext cx="733609" cy="253916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38B7D6F4-EB18-48FE-BE0E-C9A21F6524A7}"/>
                  </a:ext>
                </a:extLst>
              </p:cNvPr>
              <p:cNvSpPr txBox="1"/>
              <p:nvPr/>
            </p:nvSpPr>
            <p:spPr>
              <a:xfrm>
                <a:off x="7618474" y="3113178"/>
                <a:ext cx="733609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de-DE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DE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38B7D6F4-EB18-48FE-BE0E-C9A21F652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74" y="3113178"/>
                <a:ext cx="733609" cy="253916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feld 77">
            <a:extLst>
              <a:ext uri="{FF2B5EF4-FFF2-40B4-BE49-F238E27FC236}">
                <a16:creationId xmlns:a16="http://schemas.microsoft.com/office/drawing/2014/main" id="{8C1775CB-9BC7-4147-8996-4ADA38842B5C}"/>
              </a:ext>
            </a:extLst>
          </p:cNvPr>
          <p:cNvSpPr txBox="1"/>
          <p:nvPr/>
        </p:nvSpPr>
        <p:spPr>
          <a:xfrm>
            <a:off x="7618474" y="3633542"/>
            <a:ext cx="7423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camera2</a:t>
            </a:r>
          </a:p>
        </p:txBody>
      </p:sp>
    </p:spTree>
    <p:extLst>
      <p:ext uri="{BB962C8B-B14F-4D97-AF65-F5344CB8AC3E}">
        <p14:creationId xmlns:p14="http://schemas.microsoft.com/office/powerpoint/2010/main" val="3883696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Geometry </a:t>
            </a:r>
            <a:r>
              <a:rPr lang="de-DE" dirty="0" err="1"/>
              <a:t>Representation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Approach:</a:t>
                </a: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 startAt="4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each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observed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voxel</a:t>
                </a:r>
                <a:r>
                  <a:rPr lang="de-DE" sz="1400" dirty="0">
                    <a:solidFill>
                      <a:schemeClr val="tx1"/>
                    </a:solidFill>
                  </a:rPr>
                  <a:t>, update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estimated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signed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distance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running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weighted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average</a:t>
                </a:r>
                <a:r>
                  <a:rPr lang="de-DE" sz="14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𝑊𝐷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and u</a:t>
                </a:r>
                <a:r>
                  <a:rPr lang="de-DE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pdate </a:t>
                </a:r>
                <a:r>
                  <a:rPr lang="de-DE" sz="1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de-DE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weight</a:t>
                </a:r>
                <a:r>
                  <a:rPr lang="de-DE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grid</a:t>
                </a:r>
                <a:endParaRPr lang="de-DE" sz="1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8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</a:t>
            </a:r>
            <a:r>
              <a:rPr lang="de-DE" dirty="0" err="1"/>
              <a:t>Overview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652F8D1-5A22-4A41-B5F0-21D8503115AC}"/>
              </a:ext>
            </a:extLst>
          </p:cNvPr>
          <p:cNvSpPr/>
          <p:nvPr/>
        </p:nvSpPr>
        <p:spPr>
          <a:xfrm>
            <a:off x="768774" y="1761065"/>
            <a:ext cx="2884697" cy="1530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Geometry </a:t>
            </a:r>
            <a:r>
              <a:rPr lang="de-DE" dirty="0" err="1">
                <a:solidFill>
                  <a:schemeClr val="tx1"/>
                </a:solidFill>
              </a:rPr>
              <a:t>Representation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0F3CC9A-DE1F-4342-AE67-02416166A514}"/>
              </a:ext>
            </a:extLst>
          </p:cNvPr>
          <p:cNvSpPr/>
          <p:nvPr/>
        </p:nvSpPr>
        <p:spPr>
          <a:xfrm>
            <a:off x="5490530" y="1761066"/>
            <a:ext cx="2884697" cy="1530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</a:t>
            </a:r>
            <a:r>
              <a:rPr lang="de-DE" dirty="0" err="1">
                <a:solidFill>
                  <a:schemeClr val="tx1"/>
                </a:solidFill>
              </a:rPr>
              <a:t>Camera</a:t>
            </a:r>
            <a:r>
              <a:rPr lang="de-DE" dirty="0">
                <a:solidFill>
                  <a:schemeClr val="tx1"/>
                </a:solidFill>
              </a:rPr>
              <a:t> Pose </a:t>
            </a:r>
            <a:r>
              <a:rPr lang="de-DE" dirty="0" err="1">
                <a:solidFill>
                  <a:schemeClr val="tx1"/>
                </a:solidFill>
              </a:rPr>
              <a:t>Estimation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506C3AEA-051F-4A56-A01F-3D8B862A7AF0}"/>
              </a:ext>
            </a:extLst>
          </p:cNvPr>
          <p:cNvSpPr/>
          <p:nvPr/>
        </p:nvSpPr>
        <p:spPr>
          <a:xfrm rot="16200000">
            <a:off x="3874895" y="1687621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F2F35E2B-6A87-42C1-9A08-4B66D1CD2477}"/>
              </a:ext>
            </a:extLst>
          </p:cNvPr>
          <p:cNvSpPr/>
          <p:nvPr/>
        </p:nvSpPr>
        <p:spPr>
          <a:xfrm rot="16200000" flipH="1" flipV="1">
            <a:off x="3874895" y="1755634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5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</a:t>
            </a:r>
            <a:r>
              <a:rPr lang="de-DE" dirty="0" err="1"/>
              <a:t>Camera</a:t>
            </a:r>
            <a:r>
              <a:rPr lang="de-DE" dirty="0"/>
              <a:t> Pose </a:t>
            </a:r>
            <a:r>
              <a:rPr lang="de-DE" dirty="0" err="1"/>
              <a:t>Estimation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Update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step</a:t>
                </a:r>
                <a:endParaRPr lang="de-DE" sz="1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Given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Depth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information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SDF </a:t>
                </a: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DE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 err="1">
                    <a:solidFill>
                      <a:schemeClr val="tx1"/>
                    </a:solidFill>
                  </a:rPr>
                  <a:t>Idea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each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pixel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) the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corresponding</a:t>
                </a:r>
                <a:r>
                  <a:rPr lang="de-DE" sz="1400" dirty="0">
                    <a:solidFill>
                      <a:schemeClr val="tx1"/>
                    </a:solidFill>
                  </a:rPr>
                  <a:t> 3D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point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in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global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coordinate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system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can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be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represented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as</a:t>
                </a:r>
                <a:r>
                  <a:rPr lang="de-DE" sz="1400" dirty="0">
                    <a:solidFill>
                      <a:schemeClr val="tx1"/>
                    </a:solidFill>
                  </a:rPr>
                  <a:t> a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function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camera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pose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endParaRPr lang="de-DE" sz="14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lies on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surface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correct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bSup>
                      </m:e>
                    </m:d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correct</a:t>
                </a:r>
                <a:r>
                  <a:rPr lang="de-DE" sz="1400" dirty="0">
                    <a:solidFill>
                      <a:schemeClr val="tx1"/>
                    </a:solidFill>
                  </a:rPr>
                  <a:t> SDF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Find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camera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pose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that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minimizes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signed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distance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values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bSup>
                      </m:e>
                    </m:d>
                    <m:r>
                      <a:rPr lang="de-DE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28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Update </a:t>
            </a:r>
            <a:r>
              <a:rPr lang="de-DE" dirty="0" err="1"/>
              <a:t>Camera</a:t>
            </a:r>
            <a:r>
              <a:rPr lang="de-DE" dirty="0"/>
              <a:t> Pose </a:t>
            </a:r>
            <a:r>
              <a:rPr lang="de-DE" dirty="0" err="1"/>
              <a:t>Estimation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Approach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Assumption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Gaussian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noise</a:t>
                </a:r>
                <a:r>
                  <a:rPr lang="de-DE" sz="1400" dirty="0">
                    <a:solidFill>
                      <a:schemeClr val="tx1"/>
                    </a:solidFill>
                  </a:rPr>
                  <a:t> in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depth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measurements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Maximize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likelihood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of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observing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at a certain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camera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pose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with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respect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to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  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Minimize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error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function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twist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coordinates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d>
                        <m:d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𝝃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𝝃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     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with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𝜓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𝝃</m:t>
                        </m:r>
                      </m:e>
                    </m:d>
                    <m:r>
                      <a:rPr lang="de-DE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𝜓</m:t>
                    </m:r>
                    <m:d>
                      <m:d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bSup>
                      </m:e>
                    </m:d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Gauss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-Newton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method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nonlinear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minimization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:</a:t>
                </a:r>
              </a:p>
              <a:p>
                <a:pPr marL="742950" lvl="1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de-DE" sz="1400" dirty="0">
                    <a:solidFill>
                      <a:schemeClr val="tx1"/>
                    </a:solidFill>
                  </a:rPr>
                  <a:t>Initial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pose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estimate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400">
                        <a:solidFill>
                          <a:schemeClr val="tx1"/>
                        </a:solidFill>
                      </a:rPr>
                      <m:t>≙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 estimated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previous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camera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pose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de-DE" sz="1400" dirty="0">
                    <a:solidFill>
                      <a:schemeClr val="tx1"/>
                    </a:solidFill>
                  </a:rPr>
                  <a:t>Iteration: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de-DE" sz="1400" b="1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Stop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criterions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number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iterations</a:t>
                </a:r>
                <a:r>
                  <a:rPr lang="de-DE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e-DE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23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4B5B89D-9F41-4AF6-A18B-A39F7B70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39" y="653169"/>
            <a:ext cx="8508999" cy="1201547"/>
          </a:xfrm>
        </p:spPr>
        <p:txBody>
          <a:bodyPr/>
          <a:lstStyle/>
          <a:p>
            <a:pPr algn="ctr"/>
            <a:r>
              <a:rPr lang="en-US" dirty="0"/>
              <a:t>A Presentation Regarding the Paper: </a:t>
            </a:r>
            <a:br>
              <a:rPr lang="en-US" dirty="0"/>
            </a:br>
            <a:r>
              <a:rPr lang="en-US" sz="1800" dirty="0"/>
              <a:t>Real-Time Camera Tracking and 3D Reconstruction Using </a:t>
            </a:r>
            <a:br>
              <a:rPr lang="en-US" sz="1800" dirty="0"/>
            </a:br>
            <a:r>
              <a:rPr lang="en-US" sz="1800" dirty="0"/>
              <a:t>Signed Distance Functions [1]</a:t>
            </a:r>
            <a:endParaRPr lang="de-DE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F211032-E7D8-4267-90CB-FF294B1B3540}"/>
              </a:ext>
            </a:extLst>
          </p:cNvPr>
          <p:cNvGrpSpPr/>
          <p:nvPr/>
        </p:nvGrpSpPr>
        <p:grpSpPr>
          <a:xfrm>
            <a:off x="1588346" y="2225984"/>
            <a:ext cx="856826" cy="857530"/>
            <a:chOff x="1486747" y="3313970"/>
            <a:chExt cx="856826" cy="85753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CCB7BCF-9B6A-4003-ACC4-0A2FE695D2BA}"/>
                </a:ext>
              </a:extLst>
            </p:cNvPr>
            <p:cNvSpPr/>
            <p:nvPr/>
          </p:nvSpPr>
          <p:spPr>
            <a:xfrm>
              <a:off x="1486747" y="3313970"/>
              <a:ext cx="856826" cy="8575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3" name="Smiley 2">
              <a:extLst>
                <a:ext uri="{FF2B5EF4-FFF2-40B4-BE49-F238E27FC236}">
                  <a16:creationId xmlns:a16="http://schemas.microsoft.com/office/drawing/2014/main" id="{227EB532-CEB9-45EE-8E69-10246DE7723B}"/>
                </a:ext>
              </a:extLst>
            </p:cNvPr>
            <p:cNvSpPr/>
            <p:nvPr/>
          </p:nvSpPr>
          <p:spPr>
            <a:xfrm>
              <a:off x="1805093" y="3423920"/>
              <a:ext cx="223520" cy="216747"/>
            </a:xfrm>
            <a:prstGeom prst="smileyFace">
              <a:avLst/>
            </a:prstGeom>
            <a:solidFill>
              <a:schemeClr val="accent2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1E803A56-227C-4C51-9D9B-EBD99B08E84A}"/>
                </a:ext>
              </a:extLst>
            </p:cNvPr>
            <p:cNvSpPr/>
            <p:nvPr/>
          </p:nvSpPr>
          <p:spPr>
            <a:xfrm>
              <a:off x="1803400" y="3639996"/>
              <a:ext cx="223520" cy="216747"/>
            </a:xfrm>
            <a:prstGeom prst="trapezoid">
              <a:avLst/>
            </a:prstGeom>
            <a:solidFill>
              <a:schemeClr val="accent2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9" name="Smiley 8">
              <a:extLst>
                <a:ext uri="{FF2B5EF4-FFF2-40B4-BE49-F238E27FC236}">
                  <a16:creationId xmlns:a16="http://schemas.microsoft.com/office/drawing/2014/main" id="{32228D0A-5806-4981-826E-BFE411448331}"/>
                </a:ext>
              </a:extLst>
            </p:cNvPr>
            <p:cNvSpPr/>
            <p:nvPr/>
          </p:nvSpPr>
          <p:spPr>
            <a:xfrm>
              <a:off x="1957493" y="3576320"/>
              <a:ext cx="223520" cy="216747"/>
            </a:xfrm>
            <a:prstGeom prst="smileyFace">
              <a:avLst/>
            </a:prstGeom>
            <a:solidFill>
              <a:schemeClr val="accent2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CDB949B6-82D5-4EA3-8C3B-767A0F2FFD83}"/>
                </a:ext>
              </a:extLst>
            </p:cNvPr>
            <p:cNvSpPr/>
            <p:nvPr/>
          </p:nvSpPr>
          <p:spPr>
            <a:xfrm>
              <a:off x="1955800" y="3792396"/>
              <a:ext cx="223520" cy="216747"/>
            </a:xfrm>
            <a:prstGeom prst="trapezoid">
              <a:avLst/>
            </a:prstGeom>
            <a:solidFill>
              <a:schemeClr val="accent2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16" name="Smiley 15">
              <a:extLst>
                <a:ext uri="{FF2B5EF4-FFF2-40B4-BE49-F238E27FC236}">
                  <a16:creationId xmlns:a16="http://schemas.microsoft.com/office/drawing/2014/main" id="{A4C6EDB6-B150-4FC4-9919-8A47FEB5B818}"/>
                </a:ext>
              </a:extLst>
            </p:cNvPr>
            <p:cNvSpPr/>
            <p:nvPr/>
          </p:nvSpPr>
          <p:spPr>
            <a:xfrm>
              <a:off x="1654387" y="3575649"/>
              <a:ext cx="223520" cy="216747"/>
            </a:xfrm>
            <a:prstGeom prst="smileyFace">
              <a:avLst/>
            </a:prstGeom>
            <a:solidFill>
              <a:schemeClr val="accent2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90AF067A-530B-4C82-B2BC-A8C6470005BB}"/>
                </a:ext>
              </a:extLst>
            </p:cNvPr>
            <p:cNvSpPr/>
            <p:nvPr/>
          </p:nvSpPr>
          <p:spPr>
            <a:xfrm>
              <a:off x="1652694" y="3791725"/>
              <a:ext cx="223520" cy="216747"/>
            </a:xfrm>
            <a:prstGeom prst="trapezoid">
              <a:avLst/>
            </a:prstGeom>
            <a:solidFill>
              <a:schemeClr val="accent2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5A9AF9E-BCDE-42A9-ADD0-7919EEA3D466}"/>
              </a:ext>
            </a:extLst>
          </p:cNvPr>
          <p:cNvGrpSpPr/>
          <p:nvPr/>
        </p:nvGrpSpPr>
        <p:grpSpPr>
          <a:xfrm>
            <a:off x="4120726" y="2225984"/>
            <a:ext cx="856826" cy="857530"/>
            <a:chOff x="3830320" y="3211231"/>
            <a:chExt cx="856826" cy="85753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CF2CD3C-73D4-425E-8CAA-BB9F44F46E65}"/>
                </a:ext>
              </a:extLst>
            </p:cNvPr>
            <p:cNvSpPr/>
            <p:nvPr/>
          </p:nvSpPr>
          <p:spPr>
            <a:xfrm>
              <a:off x="3830320" y="3211231"/>
              <a:ext cx="856826" cy="8575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25" name="Scrollen: vertikal 24">
              <a:extLst>
                <a:ext uri="{FF2B5EF4-FFF2-40B4-BE49-F238E27FC236}">
                  <a16:creationId xmlns:a16="http://schemas.microsoft.com/office/drawing/2014/main" id="{31606105-1BDA-4E5A-BE96-5E7FC3895B62}"/>
                </a:ext>
              </a:extLst>
            </p:cNvPr>
            <p:cNvSpPr/>
            <p:nvPr/>
          </p:nvSpPr>
          <p:spPr>
            <a:xfrm>
              <a:off x="4004733" y="3388510"/>
              <a:ext cx="508000" cy="487680"/>
            </a:xfrm>
            <a:prstGeom prst="verticalScroll">
              <a:avLst/>
            </a:prstGeom>
            <a:solidFill>
              <a:schemeClr val="accent2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057D5D3-6C88-4DA4-A44E-15D32F8B3F1A}"/>
              </a:ext>
            </a:extLst>
          </p:cNvPr>
          <p:cNvGrpSpPr/>
          <p:nvPr/>
        </p:nvGrpSpPr>
        <p:grpSpPr>
          <a:xfrm>
            <a:off x="6653106" y="2225984"/>
            <a:ext cx="856826" cy="857530"/>
            <a:chOff x="5745480" y="3150942"/>
            <a:chExt cx="856826" cy="85753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094055B-704C-4D31-8D45-04B44177D147}"/>
                </a:ext>
              </a:extLst>
            </p:cNvPr>
            <p:cNvSpPr/>
            <p:nvPr/>
          </p:nvSpPr>
          <p:spPr>
            <a:xfrm>
              <a:off x="5745480" y="3150942"/>
              <a:ext cx="856826" cy="8575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58C4832-C3C3-4FBF-A443-BC4C20509E52}"/>
                </a:ext>
              </a:extLst>
            </p:cNvPr>
            <p:cNvGrpSpPr/>
            <p:nvPr/>
          </p:nvGrpSpPr>
          <p:grpSpPr>
            <a:xfrm>
              <a:off x="5909733" y="3324163"/>
              <a:ext cx="528320" cy="502972"/>
              <a:chOff x="2485813" y="3137024"/>
              <a:chExt cx="528320" cy="502972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32FBA674-83F7-4462-9E23-DFEA96D6B712}"/>
                  </a:ext>
                </a:extLst>
              </p:cNvPr>
              <p:cNvSpPr/>
              <p:nvPr/>
            </p:nvSpPr>
            <p:spPr>
              <a:xfrm>
                <a:off x="2485813" y="3137024"/>
                <a:ext cx="528320" cy="502972"/>
              </a:xfrm>
              <a:prstGeom prst="ellipse">
                <a:avLst/>
              </a:prstGeom>
              <a:solidFill>
                <a:schemeClr val="accent2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cxnSp>
            <p:nvCxnSpPr>
              <p:cNvPr id="28" name="Gerade Verbindung mit Pfeil 27">
                <a:extLst>
                  <a:ext uri="{FF2B5EF4-FFF2-40B4-BE49-F238E27FC236}">
                    <a16:creationId xmlns:a16="http://schemas.microsoft.com/office/drawing/2014/main" id="{B8EE133D-385D-4321-8B55-B4A0E9042D5B}"/>
                  </a:ext>
                </a:extLst>
              </p:cNvPr>
              <p:cNvCxnSpPr>
                <a:cxnSpLocks/>
                <a:endCxn id="26" idx="6"/>
              </p:cNvCxnSpPr>
              <p:nvPr/>
            </p:nvCxnSpPr>
            <p:spPr>
              <a:xfrm>
                <a:off x="2749973" y="3388509"/>
                <a:ext cx="264160" cy="1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>
                <a:extLst>
                  <a:ext uri="{FF2B5EF4-FFF2-40B4-BE49-F238E27FC236}">
                    <a16:creationId xmlns:a16="http://schemas.microsoft.com/office/drawing/2014/main" id="{F45B3EAE-80F1-4605-9E84-29A6F72182A1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 flipV="1">
                <a:off x="2749973" y="3137024"/>
                <a:ext cx="0" cy="251485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E8EA84BA-9F19-4BC0-B3DD-92EEF97EBFE1}"/>
              </a:ext>
            </a:extLst>
          </p:cNvPr>
          <p:cNvSpPr txBox="1"/>
          <p:nvPr/>
        </p:nvSpPr>
        <p:spPr>
          <a:xfrm>
            <a:off x="1237825" y="3182165"/>
            <a:ext cx="1557867" cy="120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Erik </a:t>
            </a:r>
            <a:r>
              <a:rPr lang="de-DE" sz="1400" dirty="0" err="1"/>
              <a:t>Bylow</a:t>
            </a:r>
            <a:r>
              <a:rPr lang="de-DE" sz="1400" dirty="0"/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Jürgen Sturm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Christian Kerl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Fredrik Kahl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Daniel Cremers</a:t>
            </a:r>
            <a:endParaRPr lang="de-DE" sz="1400" dirty="0">
              <a:latin typeface="+mn-lt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7F68E9D-1CD6-46CB-ABC7-362CC36C9529}"/>
              </a:ext>
            </a:extLst>
          </p:cNvPr>
          <p:cNvSpPr txBox="1"/>
          <p:nvPr/>
        </p:nvSpPr>
        <p:spPr>
          <a:xfrm>
            <a:off x="3688080" y="3182165"/>
            <a:ext cx="1767840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/>
              <a:t>Robotics: Science and Systems (RSS), </a:t>
            </a:r>
          </a:p>
          <a:p>
            <a:pPr>
              <a:lnSpc>
                <a:spcPct val="114000"/>
              </a:lnSpc>
            </a:pPr>
            <a:r>
              <a:rPr lang="en-US" sz="1400" dirty="0"/>
              <a:t>Online Proceedings (Vol. 9)</a:t>
            </a:r>
            <a:endParaRPr lang="de-DE" sz="1400" dirty="0">
              <a:latin typeface="+mn-lt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1E1F36B-2CFF-476D-B475-D6409867DBD7}"/>
              </a:ext>
            </a:extLst>
          </p:cNvPr>
          <p:cNvSpPr txBox="1"/>
          <p:nvPr/>
        </p:nvSpPr>
        <p:spPr>
          <a:xfrm>
            <a:off x="6877049" y="3182165"/>
            <a:ext cx="408940" cy="225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/>
              <a:t>2013</a:t>
            </a:r>
            <a:endParaRPr lang="de-DE" sz="1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</a:t>
            </a:r>
            <a:r>
              <a:rPr lang="de-DE" dirty="0" err="1"/>
              <a:t>Overview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652F8D1-5A22-4A41-B5F0-21D8503115AC}"/>
              </a:ext>
            </a:extLst>
          </p:cNvPr>
          <p:cNvSpPr/>
          <p:nvPr/>
        </p:nvSpPr>
        <p:spPr>
          <a:xfrm>
            <a:off x="768774" y="1761065"/>
            <a:ext cx="2884697" cy="1530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Geometry </a:t>
            </a:r>
            <a:r>
              <a:rPr lang="de-DE" dirty="0" err="1">
                <a:solidFill>
                  <a:schemeClr val="tx1"/>
                </a:solidFill>
              </a:rPr>
              <a:t>Representation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0F3CC9A-DE1F-4342-AE67-02416166A514}"/>
              </a:ext>
            </a:extLst>
          </p:cNvPr>
          <p:cNvSpPr/>
          <p:nvPr/>
        </p:nvSpPr>
        <p:spPr>
          <a:xfrm>
            <a:off x="5490530" y="1761066"/>
            <a:ext cx="2884697" cy="1530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</a:t>
            </a:r>
            <a:r>
              <a:rPr lang="de-DE" dirty="0" err="1">
                <a:solidFill>
                  <a:schemeClr val="tx1"/>
                </a:solidFill>
              </a:rPr>
              <a:t>Camera</a:t>
            </a:r>
            <a:r>
              <a:rPr lang="de-DE" dirty="0">
                <a:solidFill>
                  <a:schemeClr val="tx1"/>
                </a:solidFill>
              </a:rPr>
              <a:t> Pose </a:t>
            </a:r>
            <a:r>
              <a:rPr lang="de-DE" dirty="0" err="1">
                <a:solidFill>
                  <a:schemeClr val="tx1"/>
                </a:solidFill>
              </a:rPr>
              <a:t>Estimation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506C3AEA-051F-4A56-A01F-3D8B862A7AF0}"/>
              </a:ext>
            </a:extLst>
          </p:cNvPr>
          <p:cNvSpPr/>
          <p:nvPr/>
        </p:nvSpPr>
        <p:spPr>
          <a:xfrm rot="16200000">
            <a:off x="3874895" y="1687621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F2F35E2B-6A87-42C1-9A08-4B66D1CD2477}"/>
              </a:ext>
            </a:extLst>
          </p:cNvPr>
          <p:cNvSpPr/>
          <p:nvPr/>
        </p:nvSpPr>
        <p:spPr>
          <a:xfrm rot="16200000" flipH="1" flipV="1">
            <a:off x="3874895" y="1755634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738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33BC20C9-4B2F-4046-9721-DB36F532E937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6E1DABD7-0A17-4A1A-8FDD-ABFDBC3A5D14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89C600B-5776-4B29-9A1C-BF0891D75D07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7" name="Textfeld 196">
            <a:extLst>
              <a:ext uri="{FF2B5EF4-FFF2-40B4-BE49-F238E27FC236}">
                <a16:creationId xmlns:a16="http://schemas.microsoft.com/office/drawing/2014/main" id="{EAA8C124-BAC3-433D-A9BF-27942291F7C9}"/>
              </a:ext>
            </a:extLst>
          </p:cNvPr>
          <p:cNvSpPr txBox="1"/>
          <p:nvPr/>
        </p:nvSpPr>
        <p:spPr>
          <a:xfrm>
            <a:off x="121920" y="60960"/>
            <a:ext cx="7037493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The </a:t>
            </a:r>
            <a:r>
              <a:rPr lang="de-DE" sz="1100" dirty="0" err="1">
                <a:latin typeface="+mn-lt"/>
              </a:rPr>
              <a:t>following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sequence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images</a:t>
            </a:r>
            <a:r>
              <a:rPr lang="de-DE" sz="1100" dirty="0">
                <a:latin typeface="+mn-lt"/>
              </a:rPr>
              <a:t> was </a:t>
            </a:r>
            <a:r>
              <a:rPr lang="de-DE" sz="1100" dirty="0" err="1">
                <a:latin typeface="+mn-lt"/>
              </a:rPr>
              <a:t>inspired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Fig. 2 in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original </a:t>
            </a:r>
            <a:r>
              <a:rPr lang="de-DE" sz="1100" dirty="0" err="1">
                <a:latin typeface="+mn-lt"/>
              </a:rPr>
              <a:t>paper</a:t>
            </a:r>
            <a:r>
              <a:rPr lang="de-DE" sz="1100" dirty="0">
                <a:latin typeface="+mn-lt"/>
              </a:rPr>
              <a:t> [1].</a:t>
            </a:r>
          </a:p>
        </p:txBody>
      </p:sp>
    </p:spTree>
    <p:extLst>
      <p:ext uri="{BB962C8B-B14F-4D97-AF65-F5344CB8AC3E}">
        <p14:creationId xmlns:p14="http://schemas.microsoft.com/office/powerpoint/2010/main" val="300222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B69293D-7A55-4A0D-987F-4C24A7372327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106F248-638D-409A-9C40-A4A9D67859E5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169F2F64-9C02-41E6-9C83-A8A602769D7E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80F1C5C-FBD1-4125-B2B1-09B40B820C1D}"/>
              </a:ext>
            </a:extLst>
          </p:cNvPr>
          <p:cNvCxnSpPr>
            <a:cxnSpLocks/>
          </p:cNvCxnSpPr>
          <p:nvPr/>
        </p:nvCxnSpPr>
        <p:spPr>
          <a:xfrm flipH="1" flipV="1">
            <a:off x="4253408" y="1882987"/>
            <a:ext cx="125557" cy="2912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8F119ED5-109E-40F5-966A-8F438B41821F}"/>
              </a:ext>
            </a:extLst>
          </p:cNvPr>
          <p:cNvCxnSpPr>
            <a:cxnSpLocks/>
          </p:cNvCxnSpPr>
          <p:nvPr/>
        </p:nvCxnSpPr>
        <p:spPr>
          <a:xfrm flipV="1">
            <a:off x="5648718" y="2375555"/>
            <a:ext cx="115388" cy="31894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1FDC36E-64D2-4537-8F79-79A9459A5B8B}"/>
              </a:ext>
            </a:extLst>
          </p:cNvPr>
          <p:cNvCxnSpPr>
            <a:cxnSpLocks/>
          </p:cNvCxnSpPr>
          <p:nvPr/>
        </p:nvCxnSpPr>
        <p:spPr>
          <a:xfrm flipH="1" flipV="1">
            <a:off x="4382349" y="2174241"/>
            <a:ext cx="840858" cy="16797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0BD3741-805D-459B-A5FD-F046C733894C}"/>
              </a:ext>
            </a:extLst>
          </p:cNvPr>
          <p:cNvCxnSpPr>
            <a:cxnSpLocks/>
          </p:cNvCxnSpPr>
          <p:nvPr/>
        </p:nvCxnSpPr>
        <p:spPr>
          <a:xfrm flipV="1">
            <a:off x="5223207" y="2724381"/>
            <a:ext cx="418981" cy="11296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982908D-05DA-4995-A7BE-CE1AE8F25A94}"/>
              </a:ext>
            </a:extLst>
          </p:cNvPr>
          <p:cNvCxnSpPr>
            <a:cxnSpLocks/>
          </p:cNvCxnSpPr>
          <p:nvPr/>
        </p:nvCxnSpPr>
        <p:spPr>
          <a:xfrm flipH="1">
            <a:off x="5082660" y="3711787"/>
            <a:ext cx="279402" cy="2107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25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FB02524-A65D-42E2-8F79-1022915C5FDF}"/>
              </a:ext>
            </a:extLst>
          </p:cNvPr>
          <p:cNvGrpSpPr/>
          <p:nvPr/>
        </p:nvGrpSpPr>
        <p:grpSpPr>
          <a:xfrm>
            <a:off x="1930401" y="984022"/>
            <a:ext cx="6485465" cy="3218833"/>
            <a:chOff x="1930401" y="984022"/>
            <a:chExt cx="6485465" cy="3218833"/>
          </a:xfrm>
        </p:grpSpPr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C67F6D5-2217-4C32-99D7-050064E4ABD2}"/>
                </a:ext>
              </a:extLst>
            </p:cNvPr>
            <p:cNvGrpSpPr/>
            <p:nvPr/>
          </p:nvGrpSpPr>
          <p:grpSpPr>
            <a:xfrm>
              <a:off x="1972594" y="1100672"/>
              <a:ext cx="3862623" cy="1527386"/>
              <a:chOff x="1972594" y="1100672"/>
              <a:chExt cx="3862623" cy="1527386"/>
            </a:xfrm>
          </p:grpSpPr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49C5DCB8-6E6D-4C9E-9A20-541E3BA25C75}"/>
                  </a:ext>
                </a:extLst>
              </p:cNvPr>
              <p:cNvSpPr/>
              <p:nvPr/>
            </p:nvSpPr>
            <p:spPr>
              <a:xfrm>
                <a:off x="1972594" y="1229617"/>
                <a:ext cx="3820160" cy="1398441"/>
              </a:xfrm>
              <a:custGeom>
                <a:avLst/>
                <a:gdLst>
                  <a:gd name="connsiteX0" fmla="*/ 0 w 3765973"/>
                  <a:gd name="connsiteY0" fmla="*/ 0 h 1415627"/>
                  <a:gd name="connsiteX1" fmla="*/ 758613 w 3765973"/>
                  <a:gd name="connsiteY1" fmla="*/ 257387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  <a:gd name="connsiteX0" fmla="*/ 0 w 3765973"/>
                  <a:gd name="connsiteY0" fmla="*/ 0 h 1415627"/>
                  <a:gd name="connsiteX1" fmla="*/ 894079 w 3765973"/>
                  <a:gd name="connsiteY1" fmla="*/ 386081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  <a:gd name="connsiteX0" fmla="*/ 0 w 3820160"/>
                  <a:gd name="connsiteY0" fmla="*/ 0 h 1368213"/>
                  <a:gd name="connsiteX1" fmla="*/ 948266 w 3820160"/>
                  <a:gd name="connsiteY1" fmla="*/ 338667 h 1368213"/>
                  <a:gd name="connsiteX2" fmla="*/ 1402080 w 3820160"/>
                  <a:gd name="connsiteY2" fmla="*/ 1104053 h 1368213"/>
                  <a:gd name="connsiteX3" fmla="*/ 2343573 w 3820160"/>
                  <a:gd name="connsiteY3" fmla="*/ 745066 h 1368213"/>
                  <a:gd name="connsiteX4" fmla="*/ 2993813 w 3820160"/>
                  <a:gd name="connsiteY4" fmla="*/ 806026 h 1368213"/>
                  <a:gd name="connsiteX5" fmla="*/ 3569547 w 3820160"/>
                  <a:gd name="connsiteY5" fmla="*/ 1171786 h 1368213"/>
                  <a:gd name="connsiteX6" fmla="*/ 3820160 w 3820160"/>
                  <a:gd name="connsiteY6" fmla="*/ 1368213 h 1368213"/>
                  <a:gd name="connsiteX0" fmla="*/ 0 w 3820160"/>
                  <a:gd name="connsiteY0" fmla="*/ 0 h 1398441"/>
                  <a:gd name="connsiteX1" fmla="*/ 948266 w 3820160"/>
                  <a:gd name="connsiteY1" fmla="*/ 368895 h 1398441"/>
                  <a:gd name="connsiteX2" fmla="*/ 1402080 w 3820160"/>
                  <a:gd name="connsiteY2" fmla="*/ 1134281 h 1398441"/>
                  <a:gd name="connsiteX3" fmla="*/ 2343573 w 3820160"/>
                  <a:gd name="connsiteY3" fmla="*/ 775294 h 1398441"/>
                  <a:gd name="connsiteX4" fmla="*/ 2993813 w 3820160"/>
                  <a:gd name="connsiteY4" fmla="*/ 836254 h 1398441"/>
                  <a:gd name="connsiteX5" fmla="*/ 3569547 w 3820160"/>
                  <a:gd name="connsiteY5" fmla="*/ 1202014 h 1398441"/>
                  <a:gd name="connsiteX6" fmla="*/ 3820160 w 3820160"/>
                  <a:gd name="connsiteY6" fmla="*/ 1398441 h 1398441"/>
                  <a:gd name="connsiteX0" fmla="*/ 0 w 3820160"/>
                  <a:gd name="connsiteY0" fmla="*/ 0 h 1398441"/>
                  <a:gd name="connsiteX1" fmla="*/ 910480 w 3820160"/>
                  <a:gd name="connsiteY1" fmla="*/ 346224 h 1398441"/>
                  <a:gd name="connsiteX2" fmla="*/ 1402080 w 3820160"/>
                  <a:gd name="connsiteY2" fmla="*/ 1134281 h 1398441"/>
                  <a:gd name="connsiteX3" fmla="*/ 2343573 w 3820160"/>
                  <a:gd name="connsiteY3" fmla="*/ 775294 h 1398441"/>
                  <a:gd name="connsiteX4" fmla="*/ 2993813 w 3820160"/>
                  <a:gd name="connsiteY4" fmla="*/ 836254 h 1398441"/>
                  <a:gd name="connsiteX5" fmla="*/ 3569547 w 3820160"/>
                  <a:gd name="connsiteY5" fmla="*/ 1202014 h 1398441"/>
                  <a:gd name="connsiteX6" fmla="*/ 3820160 w 3820160"/>
                  <a:gd name="connsiteY6" fmla="*/ 1398441 h 1398441"/>
                  <a:gd name="connsiteX0" fmla="*/ 0 w 3820160"/>
                  <a:gd name="connsiteY0" fmla="*/ 0 h 1398441"/>
                  <a:gd name="connsiteX1" fmla="*/ 887809 w 3820160"/>
                  <a:gd name="connsiteY1" fmla="*/ 315996 h 1398441"/>
                  <a:gd name="connsiteX2" fmla="*/ 1402080 w 3820160"/>
                  <a:gd name="connsiteY2" fmla="*/ 1134281 h 1398441"/>
                  <a:gd name="connsiteX3" fmla="*/ 2343573 w 3820160"/>
                  <a:gd name="connsiteY3" fmla="*/ 775294 h 1398441"/>
                  <a:gd name="connsiteX4" fmla="*/ 2993813 w 3820160"/>
                  <a:gd name="connsiteY4" fmla="*/ 836254 h 1398441"/>
                  <a:gd name="connsiteX5" fmla="*/ 3569547 w 3820160"/>
                  <a:gd name="connsiteY5" fmla="*/ 1202014 h 1398441"/>
                  <a:gd name="connsiteX6" fmla="*/ 3820160 w 3820160"/>
                  <a:gd name="connsiteY6" fmla="*/ 1398441 h 139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0160" h="1398441">
                    <a:moveTo>
                      <a:pt x="0" y="0"/>
                    </a:moveTo>
                    <a:cubicBezTo>
                      <a:pt x="266982" y="32738"/>
                      <a:pt x="654129" y="126949"/>
                      <a:pt x="887809" y="315996"/>
                    </a:cubicBezTo>
                    <a:cubicBezTo>
                      <a:pt x="1121489" y="505043"/>
                      <a:pt x="1159453" y="1057731"/>
                      <a:pt x="1402080" y="1134281"/>
                    </a:cubicBezTo>
                    <a:cubicBezTo>
                      <a:pt x="1644707" y="1210831"/>
                      <a:pt x="2078284" y="824965"/>
                      <a:pt x="2343573" y="775294"/>
                    </a:cubicBezTo>
                    <a:cubicBezTo>
                      <a:pt x="2608862" y="725623"/>
                      <a:pt x="2789484" y="765134"/>
                      <a:pt x="2993813" y="836254"/>
                    </a:cubicBezTo>
                    <a:cubicBezTo>
                      <a:pt x="3198142" y="907374"/>
                      <a:pt x="3431823" y="1108316"/>
                      <a:pt x="3569547" y="1202014"/>
                    </a:cubicBezTo>
                    <a:cubicBezTo>
                      <a:pt x="3707271" y="1295712"/>
                      <a:pt x="3775005" y="1374734"/>
                      <a:pt x="3820160" y="1398441"/>
                    </a:cubicBezTo>
                  </a:path>
                </a:pathLst>
              </a:custGeom>
              <a:noFill/>
              <a:ln w="301625">
                <a:solidFill>
                  <a:schemeClr val="accent6">
                    <a:alpha val="5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8EB85AD4-4A83-483C-A02D-4041E6DF1661}"/>
                  </a:ext>
                </a:extLst>
              </p:cNvPr>
              <p:cNvSpPr/>
              <p:nvPr/>
            </p:nvSpPr>
            <p:spPr>
              <a:xfrm>
                <a:off x="2015057" y="1100672"/>
                <a:ext cx="3820160" cy="1368213"/>
              </a:xfrm>
              <a:custGeom>
                <a:avLst/>
                <a:gdLst>
                  <a:gd name="connsiteX0" fmla="*/ 0 w 3765973"/>
                  <a:gd name="connsiteY0" fmla="*/ 0 h 1415627"/>
                  <a:gd name="connsiteX1" fmla="*/ 758613 w 3765973"/>
                  <a:gd name="connsiteY1" fmla="*/ 257387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  <a:gd name="connsiteX0" fmla="*/ 0 w 3765973"/>
                  <a:gd name="connsiteY0" fmla="*/ 0 h 1415627"/>
                  <a:gd name="connsiteX1" fmla="*/ 894079 w 3765973"/>
                  <a:gd name="connsiteY1" fmla="*/ 386081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  <a:gd name="connsiteX0" fmla="*/ 0 w 3820160"/>
                  <a:gd name="connsiteY0" fmla="*/ 0 h 1368213"/>
                  <a:gd name="connsiteX1" fmla="*/ 948266 w 3820160"/>
                  <a:gd name="connsiteY1" fmla="*/ 338667 h 1368213"/>
                  <a:gd name="connsiteX2" fmla="*/ 1402080 w 3820160"/>
                  <a:gd name="connsiteY2" fmla="*/ 1104053 h 1368213"/>
                  <a:gd name="connsiteX3" fmla="*/ 2343573 w 3820160"/>
                  <a:gd name="connsiteY3" fmla="*/ 745066 h 1368213"/>
                  <a:gd name="connsiteX4" fmla="*/ 2993813 w 3820160"/>
                  <a:gd name="connsiteY4" fmla="*/ 806026 h 1368213"/>
                  <a:gd name="connsiteX5" fmla="*/ 3569547 w 3820160"/>
                  <a:gd name="connsiteY5" fmla="*/ 1171786 h 1368213"/>
                  <a:gd name="connsiteX6" fmla="*/ 3820160 w 3820160"/>
                  <a:gd name="connsiteY6" fmla="*/ 1368213 h 136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0160" h="1368213">
                    <a:moveTo>
                      <a:pt x="0" y="0"/>
                    </a:moveTo>
                    <a:cubicBezTo>
                      <a:pt x="266982" y="32738"/>
                      <a:pt x="714586" y="154658"/>
                      <a:pt x="948266" y="338667"/>
                    </a:cubicBezTo>
                    <a:cubicBezTo>
                      <a:pt x="1181946" y="522676"/>
                      <a:pt x="1169529" y="1036320"/>
                      <a:pt x="1402080" y="1104053"/>
                    </a:cubicBezTo>
                    <a:cubicBezTo>
                      <a:pt x="1634631" y="1171786"/>
                      <a:pt x="2078284" y="794737"/>
                      <a:pt x="2343573" y="745066"/>
                    </a:cubicBezTo>
                    <a:cubicBezTo>
                      <a:pt x="2608862" y="695395"/>
                      <a:pt x="2789484" y="734906"/>
                      <a:pt x="2993813" y="806026"/>
                    </a:cubicBezTo>
                    <a:cubicBezTo>
                      <a:pt x="3198142" y="877146"/>
                      <a:pt x="3431823" y="1078088"/>
                      <a:pt x="3569547" y="1171786"/>
                    </a:cubicBezTo>
                    <a:cubicBezTo>
                      <a:pt x="3707271" y="1265484"/>
                      <a:pt x="3775005" y="1344506"/>
                      <a:pt x="3820160" y="136821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7" name="Gruppieren 206">
              <a:extLst>
                <a:ext uri="{FF2B5EF4-FFF2-40B4-BE49-F238E27FC236}">
                  <a16:creationId xmlns:a16="http://schemas.microsoft.com/office/drawing/2014/main" id="{0F73D4BD-EC58-401E-AF0B-5A422B021CA8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2415442"/>
              <a:chOff x="1930401" y="1023525"/>
              <a:chExt cx="3823545" cy="2415442"/>
            </a:xfrm>
          </p:grpSpPr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3F124ED8-B359-4CB2-A1C8-9DCF95421DDD}"/>
                  </a:ext>
                </a:extLst>
              </p:cNvPr>
              <p:cNvGrpSpPr/>
              <p:nvPr/>
            </p:nvGrpSpPr>
            <p:grpSpPr>
              <a:xfrm>
                <a:off x="1930401" y="1023525"/>
                <a:ext cx="3823545" cy="108372"/>
                <a:chOff x="1930401" y="1023525"/>
                <a:chExt cx="3823545" cy="108372"/>
              </a:xfrm>
            </p:grpSpPr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0D688841-7C00-43FC-B548-092947884DAF}"/>
                    </a:ext>
                  </a:extLst>
                </p:cNvPr>
                <p:cNvSpPr/>
                <p:nvPr/>
              </p:nvSpPr>
              <p:spPr>
                <a:xfrm>
                  <a:off x="1930401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" name="Ellipse 11">
                  <a:extLst>
                    <a:ext uri="{FF2B5EF4-FFF2-40B4-BE49-F238E27FC236}">
                      <a16:creationId xmlns:a16="http://schemas.microsoft.com/office/drawing/2014/main" id="{844E9A7E-A1CC-4A61-BD9B-E2F047EE97B0}"/>
                    </a:ext>
                  </a:extLst>
                </p:cNvPr>
                <p:cNvSpPr/>
                <p:nvPr/>
              </p:nvSpPr>
              <p:spPr>
                <a:xfrm>
                  <a:off x="2461140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43ADB5A9-BAF3-4F02-9B2F-71B029FC384C}"/>
                    </a:ext>
                  </a:extLst>
                </p:cNvPr>
                <p:cNvSpPr/>
                <p:nvPr/>
              </p:nvSpPr>
              <p:spPr>
                <a:xfrm>
                  <a:off x="2991879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4CA223B6-F6E0-40B4-9D60-EBD9BD6A7B1A}"/>
                    </a:ext>
                  </a:extLst>
                </p:cNvPr>
                <p:cNvSpPr/>
                <p:nvPr/>
              </p:nvSpPr>
              <p:spPr>
                <a:xfrm>
                  <a:off x="3522618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85E3D09D-4920-43EA-9D67-62BAB8D97712}"/>
                    </a:ext>
                  </a:extLst>
                </p:cNvPr>
                <p:cNvSpPr/>
                <p:nvPr/>
              </p:nvSpPr>
              <p:spPr>
                <a:xfrm>
                  <a:off x="4053357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C29CF30F-1F3D-45B0-9CCB-C0FD695C7894}"/>
                    </a:ext>
                  </a:extLst>
                </p:cNvPr>
                <p:cNvSpPr/>
                <p:nvPr/>
              </p:nvSpPr>
              <p:spPr>
                <a:xfrm>
                  <a:off x="4584096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BFFC9D45-6A0A-434C-9731-29DEA6498E30}"/>
                    </a:ext>
                  </a:extLst>
                </p:cNvPr>
                <p:cNvSpPr/>
                <p:nvPr/>
              </p:nvSpPr>
              <p:spPr>
                <a:xfrm>
                  <a:off x="5114835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41C50E9E-B685-4162-97A6-080DF6AB7728}"/>
                    </a:ext>
                  </a:extLst>
                </p:cNvPr>
                <p:cNvSpPr/>
                <p:nvPr/>
              </p:nvSpPr>
              <p:spPr>
                <a:xfrm>
                  <a:off x="5645574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DE503C28-A1AC-4203-A9BD-C6A559CA978E}"/>
                  </a:ext>
                </a:extLst>
              </p:cNvPr>
              <p:cNvGrpSpPr/>
              <p:nvPr/>
            </p:nvGrpSpPr>
            <p:grpSpPr>
              <a:xfrm>
                <a:off x="1930401" y="1480725"/>
                <a:ext cx="3823545" cy="108372"/>
                <a:chOff x="1930401" y="1023525"/>
                <a:chExt cx="3823545" cy="108372"/>
              </a:xfrm>
            </p:grpSpPr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228E897C-A0F5-4FE4-8A2D-4356C7801366}"/>
                    </a:ext>
                  </a:extLst>
                </p:cNvPr>
                <p:cNvSpPr/>
                <p:nvPr/>
              </p:nvSpPr>
              <p:spPr>
                <a:xfrm>
                  <a:off x="1930401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4FCCCEE7-85C3-4093-B35C-5395D57E87D9}"/>
                    </a:ext>
                  </a:extLst>
                </p:cNvPr>
                <p:cNvSpPr/>
                <p:nvPr/>
              </p:nvSpPr>
              <p:spPr>
                <a:xfrm>
                  <a:off x="2461140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63FE5CF1-2EE8-431C-93E4-7CCBB0F76EA3}"/>
                    </a:ext>
                  </a:extLst>
                </p:cNvPr>
                <p:cNvSpPr/>
                <p:nvPr/>
              </p:nvSpPr>
              <p:spPr>
                <a:xfrm>
                  <a:off x="2991879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A9CA2AB9-1613-4053-B54B-339792FD6E60}"/>
                    </a:ext>
                  </a:extLst>
                </p:cNvPr>
                <p:cNvSpPr/>
                <p:nvPr/>
              </p:nvSpPr>
              <p:spPr>
                <a:xfrm>
                  <a:off x="3522618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59" name="Ellipse 58">
                  <a:extLst>
                    <a:ext uri="{FF2B5EF4-FFF2-40B4-BE49-F238E27FC236}">
                      <a16:creationId xmlns:a16="http://schemas.microsoft.com/office/drawing/2014/main" id="{6753A06C-84DF-4DF4-A2A6-EFE1251E662C}"/>
                    </a:ext>
                  </a:extLst>
                </p:cNvPr>
                <p:cNvSpPr/>
                <p:nvPr/>
              </p:nvSpPr>
              <p:spPr>
                <a:xfrm>
                  <a:off x="4053357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55B4C409-ACE7-4E1B-A049-6B863C3A9FD7}"/>
                    </a:ext>
                  </a:extLst>
                </p:cNvPr>
                <p:cNvSpPr/>
                <p:nvPr/>
              </p:nvSpPr>
              <p:spPr>
                <a:xfrm>
                  <a:off x="4584096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61" name="Ellipse 60">
                  <a:extLst>
                    <a:ext uri="{FF2B5EF4-FFF2-40B4-BE49-F238E27FC236}">
                      <a16:creationId xmlns:a16="http://schemas.microsoft.com/office/drawing/2014/main" id="{A24513FC-1C10-4C4C-8656-40D268C07E65}"/>
                    </a:ext>
                  </a:extLst>
                </p:cNvPr>
                <p:cNvSpPr/>
                <p:nvPr/>
              </p:nvSpPr>
              <p:spPr>
                <a:xfrm>
                  <a:off x="5114835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CCD44C4C-0905-4B91-9244-8D792618B4D1}"/>
                    </a:ext>
                  </a:extLst>
                </p:cNvPr>
                <p:cNvSpPr/>
                <p:nvPr/>
              </p:nvSpPr>
              <p:spPr>
                <a:xfrm>
                  <a:off x="5645574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17" name="Gruppieren 116">
                <a:extLst>
                  <a:ext uri="{FF2B5EF4-FFF2-40B4-BE49-F238E27FC236}">
                    <a16:creationId xmlns:a16="http://schemas.microsoft.com/office/drawing/2014/main" id="{09EC5DDF-8FB2-4DCA-8CF9-CEE0FFD71825}"/>
                  </a:ext>
                </a:extLst>
              </p:cNvPr>
              <p:cNvGrpSpPr/>
              <p:nvPr/>
            </p:nvGrpSpPr>
            <p:grpSpPr>
              <a:xfrm>
                <a:off x="1930401" y="1937925"/>
                <a:ext cx="3823545" cy="108372"/>
                <a:chOff x="1930401" y="1023525"/>
                <a:chExt cx="3823545" cy="108372"/>
              </a:xfrm>
            </p:grpSpPr>
            <p:sp>
              <p:nvSpPr>
                <p:cNvPr id="118" name="Ellipse 117">
                  <a:extLst>
                    <a:ext uri="{FF2B5EF4-FFF2-40B4-BE49-F238E27FC236}">
                      <a16:creationId xmlns:a16="http://schemas.microsoft.com/office/drawing/2014/main" id="{16CB4C36-23A7-4D02-B49A-27FA94A7F1FF}"/>
                    </a:ext>
                  </a:extLst>
                </p:cNvPr>
                <p:cNvSpPr/>
                <p:nvPr/>
              </p:nvSpPr>
              <p:spPr>
                <a:xfrm>
                  <a:off x="1930401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19" name="Ellipse 118">
                  <a:extLst>
                    <a:ext uri="{FF2B5EF4-FFF2-40B4-BE49-F238E27FC236}">
                      <a16:creationId xmlns:a16="http://schemas.microsoft.com/office/drawing/2014/main" id="{97974244-B032-4BBD-8053-23AEDB16E076}"/>
                    </a:ext>
                  </a:extLst>
                </p:cNvPr>
                <p:cNvSpPr/>
                <p:nvPr/>
              </p:nvSpPr>
              <p:spPr>
                <a:xfrm>
                  <a:off x="2461140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0" name="Ellipse 119">
                  <a:extLst>
                    <a:ext uri="{FF2B5EF4-FFF2-40B4-BE49-F238E27FC236}">
                      <a16:creationId xmlns:a16="http://schemas.microsoft.com/office/drawing/2014/main" id="{05DCFDFF-4B4E-4379-AABE-41F68088F740}"/>
                    </a:ext>
                  </a:extLst>
                </p:cNvPr>
                <p:cNvSpPr/>
                <p:nvPr/>
              </p:nvSpPr>
              <p:spPr>
                <a:xfrm>
                  <a:off x="2991879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1" name="Ellipse 120">
                  <a:extLst>
                    <a:ext uri="{FF2B5EF4-FFF2-40B4-BE49-F238E27FC236}">
                      <a16:creationId xmlns:a16="http://schemas.microsoft.com/office/drawing/2014/main" id="{2B01C7A4-38D0-4B67-9CD4-6603BD49D58E}"/>
                    </a:ext>
                  </a:extLst>
                </p:cNvPr>
                <p:cNvSpPr/>
                <p:nvPr/>
              </p:nvSpPr>
              <p:spPr>
                <a:xfrm>
                  <a:off x="3522618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2" name="Ellipse 121">
                  <a:extLst>
                    <a:ext uri="{FF2B5EF4-FFF2-40B4-BE49-F238E27FC236}">
                      <a16:creationId xmlns:a16="http://schemas.microsoft.com/office/drawing/2014/main" id="{EA9CE220-A479-498B-9A6B-ADC11F49A849}"/>
                    </a:ext>
                  </a:extLst>
                </p:cNvPr>
                <p:cNvSpPr/>
                <p:nvPr/>
              </p:nvSpPr>
              <p:spPr>
                <a:xfrm>
                  <a:off x="4053357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3" name="Ellipse 122">
                  <a:extLst>
                    <a:ext uri="{FF2B5EF4-FFF2-40B4-BE49-F238E27FC236}">
                      <a16:creationId xmlns:a16="http://schemas.microsoft.com/office/drawing/2014/main" id="{9E21FF17-D657-43BA-B4C0-F585C24FF83B}"/>
                    </a:ext>
                  </a:extLst>
                </p:cNvPr>
                <p:cNvSpPr/>
                <p:nvPr/>
              </p:nvSpPr>
              <p:spPr>
                <a:xfrm>
                  <a:off x="4584096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4" name="Ellipse 123">
                  <a:extLst>
                    <a:ext uri="{FF2B5EF4-FFF2-40B4-BE49-F238E27FC236}">
                      <a16:creationId xmlns:a16="http://schemas.microsoft.com/office/drawing/2014/main" id="{C002F276-BD13-4E31-9765-C0B8E31E0C3A}"/>
                    </a:ext>
                  </a:extLst>
                </p:cNvPr>
                <p:cNvSpPr/>
                <p:nvPr/>
              </p:nvSpPr>
              <p:spPr>
                <a:xfrm>
                  <a:off x="5114835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5" name="Ellipse 124">
                  <a:extLst>
                    <a:ext uri="{FF2B5EF4-FFF2-40B4-BE49-F238E27FC236}">
                      <a16:creationId xmlns:a16="http://schemas.microsoft.com/office/drawing/2014/main" id="{8AA03961-672A-412F-A18E-3B8AEC4E8A17}"/>
                    </a:ext>
                  </a:extLst>
                </p:cNvPr>
                <p:cNvSpPr/>
                <p:nvPr/>
              </p:nvSpPr>
              <p:spPr>
                <a:xfrm>
                  <a:off x="5645574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26" name="Gruppieren 125">
                <a:extLst>
                  <a:ext uri="{FF2B5EF4-FFF2-40B4-BE49-F238E27FC236}">
                    <a16:creationId xmlns:a16="http://schemas.microsoft.com/office/drawing/2014/main" id="{F27D0D81-1C33-463F-8290-75AD0618A031}"/>
                  </a:ext>
                </a:extLst>
              </p:cNvPr>
              <p:cNvGrpSpPr/>
              <p:nvPr/>
            </p:nvGrpSpPr>
            <p:grpSpPr>
              <a:xfrm>
                <a:off x="1930401" y="2395125"/>
                <a:ext cx="3823545" cy="108372"/>
                <a:chOff x="1930401" y="1023525"/>
                <a:chExt cx="3823545" cy="108372"/>
              </a:xfrm>
            </p:grpSpPr>
            <p:sp>
              <p:nvSpPr>
                <p:cNvPr id="127" name="Ellipse 126">
                  <a:extLst>
                    <a:ext uri="{FF2B5EF4-FFF2-40B4-BE49-F238E27FC236}">
                      <a16:creationId xmlns:a16="http://schemas.microsoft.com/office/drawing/2014/main" id="{6D0C26DC-F05C-4229-A65B-7C3CE05C0F99}"/>
                    </a:ext>
                  </a:extLst>
                </p:cNvPr>
                <p:cNvSpPr/>
                <p:nvPr/>
              </p:nvSpPr>
              <p:spPr>
                <a:xfrm>
                  <a:off x="1930401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8" name="Ellipse 127">
                  <a:extLst>
                    <a:ext uri="{FF2B5EF4-FFF2-40B4-BE49-F238E27FC236}">
                      <a16:creationId xmlns:a16="http://schemas.microsoft.com/office/drawing/2014/main" id="{22DB7E9C-F2A4-481F-9C22-C50594D14803}"/>
                    </a:ext>
                  </a:extLst>
                </p:cNvPr>
                <p:cNvSpPr/>
                <p:nvPr/>
              </p:nvSpPr>
              <p:spPr>
                <a:xfrm>
                  <a:off x="2461140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29" name="Ellipse 128">
                  <a:extLst>
                    <a:ext uri="{FF2B5EF4-FFF2-40B4-BE49-F238E27FC236}">
                      <a16:creationId xmlns:a16="http://schemas.microsoft.com/office/drawing/2014/main" id="{00A12926-D91A-423C-A035-F7D81342795A}"/>
                    </a:ext>
                  </a:extLst>
                </p:cNvPr>
                <p:cNvSpPr/>
                <p:nvPr/>
              </p:nvSpPr>
              <p:spPr>
                <a:xfrm>
                  <a:off x="2991879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30" name="Ellipse 129">
                  <a:extLst>
                    <a:ext uri="{FF2B5EF4-FFF2-40B4-BE49-F238E27FC236}">
                      <a16:creationId xmlns:a16="http://schemas.microsoft.com/office/drawing/2014/main" id="{4BA09F2E-F3DB-4790-8C0C-DB2E09BD007C}"/>
                    </a:ext>
                  </a:extLst>
                </p:cNvPr>
                <p:cNvSpPr/>
                <p:nvPr/>
              </p:nvSpPr>
              <p:spPr>
                <a:xfrm>
                  <a:off x="3522618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31" name="Ellipse 130">
                  <a:extLst>
                    <a:ext uri="{FF2B5EF4-FFF2-40B4-BE49-F238E27FC236}">
                      <a16:creationId xmlns:a16="http://schemas.microsoft.com/office/drawing/2014/main" id="{36E58390-337B-4EFF-B6A3-8C0B1B1EA182}"/>
                    </a:ext>
                  </a:extLst>
                </p:cNvPr>
                <p:cNvSpPr/>
                <p:nvPr/>
              </p:nvSpPr>
              <p:spPr>
                <a:xfrm>
                  <a:off x="4053357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32" name="Ellipse 131">
                  <a:extLst>
                    <a:ext uri="{FF2B5EF4-FFF2-40B4-BE49-F238E27FC236}">
                      <a16:creationId xmlns:a16="http://schemas.microsoft.com/office/drawing/2014/main" id="{CCE89EC3-F24A-4362-BD70-2FBB3A25D55F}"/>
                    </a:ext>
                  </a:extLst>
                </p:cNvPr>
                <p:cNvSpPr/>
                <p:nvPr/>
              </p:nvSpPr>
              <p:spPr>
                <a:xfrm>
                  <a:off x="4584096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33" name="Ellipse 132">
                  <a:extLst>
                    <a:ext uri="{FF2B5EF4-FFF2-40B4-BE49-F238E27FC236}">
                      <a16:creationId xmlns:a16="http://schemas.microsoft.com/office/drawing/2014/main" id="{A7E379A6-AF15-40F7-B99D-DFC5588CA348}"/>
                    </a:ext>
                  </a:extLst>
                </p:cNvPr>
                <p:cNvSpPr/>
                <p:nvPr/>
              </p:nvSpPr>
              <p:spPr>
                <a:xfrm>
                  <a:off x="5114835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34" name="Ellipse 133">
                  <a:extLst>
                    <a:ext uri="{FF2B5EF4-FFF2-40B4-BE49-F238E27FC236}">
                      <a16:creationId xmlns:a16="http://schemas.microsoft.com/office/drawing/2014/main" id="{BAB93C92-10C5-4233-A555-0E38E691ED24}"/>
                    </a:ext>
                  </a:extLst>
                </p:cNvPr>
                <p:cNvSpPr/>
                <p:nvPr/>
              </p:nvSpPr>
              <p:spPr>
                <a:xfrm>
                  <a:off x="5645574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71" name="Gruppieren 170">
                <a:extLst>
                  <a:ext uri="{FF2B5EF4-FFF2-40B4-BE49-F238E27FC236}">
                    <a16:creationId xmlns:a16="http://schemas.microsoft.com/office/drawing/2014/main" id="{A7604D23-F0A6-417D-9F61-AB20F5FAE561}"/>
                  </a:ext>
                </a:extLst>
              </p:cNvPr>
              <p:cNvGrpSpPr/>
              <p:nvPr/>
            </p:nvGrpSpPr>
            <p:grpSpPr>
              <a:xfrm>
                <a:off x="1930401" y="2873395"/>
                <a:ext cx="3823545" cy="108372"/>
                <a:chOff x="1930401" y="1023525"/>
                <a:chExt cx="3823545" cy="108372"/>
              </a:xfrm>
            </p:grpSpPr>
            <p:sp>
              <p:nvSpPr>
                <p:cNvPr id="172" name="Ellipse 171">
                  <a:extLst>
                    <a:ext uri="{FF2B5EF4-FFF2-40B4-BE49-F238E27FC236}">
                      <a16:creationId xmlns:a16="http://schemas.microsoft.com/office/drawing/2014/main" id="{66D9E251-925D-4A91-A27F-7B5B4ADF6818}"/>
                    </a:ext>
                  </a:extLst>
                </p:cNvPr>
                <p:cNvSpPr/>
                <p:nvPr/>
              </p:nvSpPr>
              <p:spPr>
                <a:xfrm>
                  <a:off x="1930401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73" name="Ellipse 172">
                  <a:extLst>
                    <a:ext uri="{FF2B5EF4-FFF2-40B4-BE49-F238E27FC236}">
                      <a16:creationId xmlns:a16="http://schemas.microsoft.com/office/drawing/2014/main" id="{79A7388D-B91C-4066-BDBE-EE70BF30A6D7}"/>
                    </a:ext>
                  </a:extLst>
                </p:cNvPr>
                <p:cNvSpPr/>
                <p:nvPr/>
              </p:nvSpPr>
              <p:spPr>
                <a:xfrm>
                  <a:off x="2461140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74" name="Ellipse 173">
                  <a:extLst>
                    <a:ext uri="{FF2B5EF4-FFF2-40B4-BE49-F238E27FC236}">
                      <a16:creationId xmlns:a16="http://schemas.microsoft.com/office/drawing/2014/main" id="{707A54FA-3A2E-48E7-BBB2-814F287C227C}"/>
                    </a:ext>
                  </a:extLst>
                </p:cNvPr>
                <p:cNvSpPr/>
                <p:nvPr/>
              </p:nvSpPr>
              <p:spPr>
                <a:xfrm>
                  <a:off x="2991879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75" name="Ellipse 174">
                  <a:extLst>
                    <a:ext uri="{FF2B5EF4-FFF2-40B4-BE49-F238E27FC236}">
                      <a16:creationId xmlns:a16="http://schemas.microsoft.com/office/drawing/2014/main" id="{DD2096C0-225C-4276-8EB1-45551EA9A307}"/>
                    </a:ext>
                  </a:extLst>
                </p:cNvPr>
                <p:cNvSpPr/>
                <p:nvPr/>
              </p:nvSpPr>
              <p:spPr>
                <a:xfrm>
                  <a:off x="3522618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76" name="Ellipse 175">
                  <a:extLst>
                    <a:ext uri="{FF2B5EF4-FFF2-40B4-BE49-F238E27FC236}">
                      <a16:creationId xmlns:a16="http://schemas.microsoft.com/office/drawing/2014/main" id="{85BD260B-8387-4023-AE8F-B08751E3D3BE}"/>
                    </a:ext>
                  </a:extLst>
                </p:cNvPr>
                <p:cNvSpPr/>
                <p:nvPr/>
              </p:nvSpPr>
              <p:spPr>
                <a:xfrm>
                  <a:off x="4053357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77" name="Ellipse 176">
                  <a:extLst>
                    <a:ext uri="{FF2B5EF4-FFF2-40B4-BE49-F238E27FC236}">
                      <a16:creationId xmlns:a16="http://schemas.microsoft.com/office/drawing/2014/main" id="{E60B6344-D2E2-4F3F-A365-06F9A0B0643E}"/>
                    </a:ext>
                  </a:extLst>
                </p:cNvPr>
                <p:cNvSpPr/>
                <p:nvPr/>
              </p:nvSpPr>
              <p:spPr>
                <a:xfrm>
                  <a:off x="4584096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78" name="Ellipse 177">
                  <a:extLst>
                    <a:ext uri="{FF2B5EF4-FFF2-40B4-BE49-F238E27FC236}">
                      <a16:creationId xmlns:a16="http://schemas.microsoft.com/office/drawing/2014/main" id="{078C3CA1-942E-4765-9D4C-AC41622FDFF4}"/>
                    </a:ext>
                  </a:extLst>
                </p:cNvPr>
                <p:cNvSpPr/>
                <p:nvPr/>
              </p:nvSpPr>
              <p:spPr>
                <a:xfrm>
                  <a:off x="5114835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79" name="Ellipse 178">
                  <a:extLst>
                    <a:ext uri="{FF2B5EF4-FFF2-40B4-BE49-F238E27FC236}">
                      <a16:creationId xmlns:a16="http://schemas.microsoft.com/office/drawing/2014/main" id="{58CE0EDD-09F2-45D3-A0F9-8301E84BA92D}"/>
                    </a:ext>
                  </a:extLst>
                </p:cNvPr>
                <p:cNvSpPr/>
                <p:nvPr/>
              </p:nvSpPr>
              <p:spPr>
                <a:xfrm>
                  <a:off x="5645574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</p:grpSp>
          <p:grpSp>
            <p:nvGrpSpPr>
              <p:cNvPr id="180" name="Gruppieren 179">
                <a:extLst>
                  <a:ext uri="{FF2B5EF4-FFF2-40B4-BE49-F238E27FC236}">
                    <a16:creationId xmlns:a16="http://schemas.microsoft.com/office/drawing/2014/main" id="{9006658B-3FBB-4C1C-BBF4-FBD77A998762}"/>
                  </a:ext>
                </a:extLst>
              </p:cNvPr>
              <p:cNvGrpSpPr/>
              <p:nvPr/>
            </p:nvGrpSpPr>
            <p:grpSpPr>
              <a:xfrm>
                <a:off x="1930401" y="3330595"/>
                <a:ext cx="3823545" cy="108372"/>
                <a:chOff x="1930401" y="1023525"/>
                <a:chExt cx="3823545" cy="108372"/>
              </a:xfrm>
            </p:grpSpPr>
            <p:sp>
              <p:nvSpPr>
                <p:cNvPr id="181" name="Ellipse 180">
                  <a:extLst>
                    <a:ext uri="{FF2B5EF4-FFF2-40B4-BE49-F238E27FC236}">
                      <a16:creationId xmlns:a16="http://schemas.microsoft.com/office/drawing/2014/main" id="{8D8A447F-5838-4C01-8087-BB9C517500D2}"/>
                    </a:ext>
                  </a:extLst>
                </p:cNvPr>
                <p:cNvSpPr/>
                <p:nvPr/>
              </p:nvSpPr>
              <p:spPr>
                <a:xfrm>
                  <a:off x="1930401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2" name="Ellipse 181">
                  <a:extLst>
                    <a:ext uri="{FF2B5EF4-FFF2-40B4-BE49-F238E27FC236}">
                      <a16:creationId xmlns:a16="http://schemas.microsoft.com/office/drawing/2014/main" id="{0ACE3A37-CCD0-4071-BDE4-22FAD2CEAFC3}"/>
                    </a:ext>
                  </a:extLst>
                </p:cNvPr>
                <p:cNvSpPr/>
                <p:nvPr/>
              </p:nvSpPr>
              <p:spPr>
                <a:xfrm>
                  <a:off x="2461140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3" name="Ellipse 182">
                  <a:extLst>
                    <a:ext uri="{FF2B5EF4-FFF2-40B4-BE49-F238E27FC236}">
                      <a16:creationId xmlns:a16="http://schemas.microsoft.com/office/drawing/2014/main" id="{D1C848DA-3CA3-4F74-BEA1-CE03C0D030CA}"/>
                    </a:ext>
                  </a:extLst>
                </p:cNvPr>
                <p:cNvSpPr/>
                <p:nvPr/>
              </p:nvSpPr>
              <p:spPr>
                <a:xfrm>
                  <a:off x="2991879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4" name="Ellipse 183">
                  <a:extLst>
                    <a:ext uri="{FF2B5EF4-FFF2-40B4-BE49-F238E27FC236}">
                      <a16:creationId xmlns:a16="http://schemas.microsoft.com/office/drawing/2014/main" id="{2E44D92D-57A1-412B-9D19-A460411648C4}"/>
                    </a:ext>
                  </a:extLst>
                </p:cNvPr>
                <p:cNvSpPr/>
                <p:nvPr/>
              </p:nvSpPr>
              <p:spPr>
                <a:xfrm>
                  <a:off x="3522618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5" name="Ellipse 184">
                  <a:extLst>
                    <a:ext uri="{FF2B5EF4-FFF2-40B4-BE49-F238E27FC236}">
                      <a16:creationId xmlns:a16="http://schemas.microsoft.com/office/drawing/2014/main" id="{AE82BD00-5A48-4823-98A0-1836E108E6B6}"/>
                    </a:ext>
                  </a:extLst>
                </p:cNvPr>
                <p:cNvSpPr/>
                <p:nvPr/>
              </p:nvSpPr>
              <p:spPr>
                <a:xfrm>
                  <a:off x="4053357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6" name="Ellipse 185">
                  <a:extLst>
                    <a:ext uri="{FF2B5EF4-FFF2-40B4-BE49-F238E27FC236}">
                      <a16:creationId xmlns:a16="http://schemas.microsoft.com/office/drawing/2014/main" id="{2C817866-0E10-484D-A451-9304762E10F4}"/>
                    </a:ext>
                  </a:extLst>
                </p:cNvPr>
                <p:cNvSpPr/>
                <p:nvPr/>
              </p:nvSpPr>
              <p:spPr>
                <a:xfrm>
                  <a:off x="4584096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7" name="Ellipse 186">
                  <a:extLst>
                    <a:ext uri="{FF2B5EF4-FFF2-40B4-BE49-F238E27FC236}">
                      <a16:creationId xmlns:a16="http://schemas.microsoft.com/office/drawing/2014/main" id="{50D74A35-610C-418C-8137-E6E633500F9C}"/>
                    </a:ext>
                  </a:extLst>
                </p:cNvPr>
                <p:cNvSpPr/>
                <p:nvPr/>
              </p:nvSpPr>
              <p:spPr>
                <a:xfrm>
                  <a:off x="5114835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  <p:sp>
              <p:nvSpPr>
                <p:cNvPr id="188" name="Ellipse 187">
                  <a:extLst>
                    <a:ext uri="{FF2B5EF4-FFF2-40B4-BE49-F238E27FC236}">
                      <a16:creationId xmlns:a16="http://schemas.microsoft.com/office/drawing/2014/main" id="{53D78BD3-8C99-4D34-A6BB-DA8490C7FEAD}"/>
                    </a:ext>
                  </a:extLst>
                </p:cNvPr>
                <p:cNvSpPr/>
                <p:nvPr/>
              </p:nvSpPr>
              <p:spPr>
                <a:xfrm>
                  <a:off x="5645574" y="1023525"/>
                  <a:ext cx="108372" cy="10837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de-DE" dirty="0"/>
                </a:p>
              </p:txBody>
            </p:sp>
          </p:grpSp>
        </p:grp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FBF3F221-9F30-4912-848D-34D8F44DDB2A}"/>
                </a:ext>
              </a:extLst>
            </p:cNvPr>
            <p:cNvSpPr/>
            <p:nvPr/>
          </p:nvSpPr>
          <p:spPr>
            <a:xfrm>
              <a:off x="1984587" y="1381760"/>
              <a:ext cx="3765973" cy="1415627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5973" h="1415627">
                  <a:moveTo>
                    <a:pt x="0" y="0"/>
                  </a:moveTo>
                  <a:cubicBezTo>
                    <a:pt x="266982" y="32738"/>
                    <a:pt x="533964" y="65476"/>
                    <a:pt x="758613" y="257387"/>
                  </a:cubicBezTo>
                  <a:cubicBezTo>
                    <a:pt x="983262" y="449298"/>
                    <a:pt x="1092764" y="1062285"/>
                    <a:pt x="1347893" y="1151467"/>
                  </a:cubicBezTo>
                  <a:cubicBezTo>
                    <a:pt x="1603022" y="1240649"/>
                    <a:pt x="2024097" y="842151"/>
                    <a:pt x="2289386" y="792480"/>
                  </a:cubicBezTo>
                  <a:cubicBezTo>
                    <a:pt x="2554675" y="742809"/>
                    <a:pt x="2735297" y="782320"/>
                    <a:pt x="2939626" y="853440"/>
                  </a:cubicBezTo>
                  <a:cubicBezTo>
                    <a:pt x="3143955" y="924560"/>
                    <a:pt x="3377636" y="1125502"/>
                    <a:pt x="3515360" y="1219200"/>
                  </a:cubicBezTo>
                  <a:cubicBezTo>
                    <a:pt x="3653084" y="1312898"/>
                    <a:pt x="3720818" y="1391920"/>
                    <a:pt x="3765973" y="14156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1F84C7B5-A7BD-4E57-91DD-ECDDFE0467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7974" y="2797387"/>
              <a:ext cx="9769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feld 64">
                  <a:extLst>
                    <a:ext uri="{FF2B5EF4-FFF2-40B4-BE49-F238E27FC236}">
                      <a16:creationId xmlns:a16="http://schemas.microsoft.com/office/drawing/2014/main" id="{774039B1-AE52-462F-9CE6-E7462E7C0D02}"/>
                    </a:ext>
                  </a:extLst>
                </p:cNvPr>
                <p:cNvSpPr txBox="1"/>
                <p:nvPr/>
              </p:nvSpPr>
              <p:spPr>
                <a:xfrm>
                  <a:off x="6574490" y="2574672"/>
                  <a:ext cx="160189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5" name="Textfeld 64">
                  <a:extLst>
                    <a:ext uri="{FF2B5EF4-FFF2-40B4-BE49-F238E27FC236}">
                      <a16:creationId xmlns:a16="http://schemas.microsoft.com/office/drawing/2014/main" id="{774039B1-AE52-462F-9CE6-E7462E7C0D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490" y="2574672"/>
                  <a:ext cx="160189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CD004381-01A5-40C5-91A9-BD0A7FC0DD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7974" y="2548628"/>
              <a:ext cx="9769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feld 67">
                  <a:extLst>
                    <a:ext uri="{FF2B5EF4-FFF2-40B4-BE49-F238E27FC236}">
                      <a16:creationId xmlns:a16="http://schemas.microsoft.com/office/drawing/2014/main" id="{FA7AAA5E-D40F-4A7E-AED1-76F7A814E258}"/>
                    </a:ext>
                  </a:extLst>
                </p:cNvPr>
                <p:cNvSpPr txBox="1"/>
                <p:nvPr/>
              </p:nvSpPr>
              <p:spPr>
                <a:xfrm>
                  <a:off x="6574490" y="2325913"/>
                  <a:ext cx="160189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8" name="Textfeld 67">
                  <a:extLst>
                    <a:ext uri="{FF2B5EF4-FFF2-40B4-BE49-F238E27FC236}">
                      <a16:creationId xmlns:a16="http://schemas.microsoft.com/office/drawing/2014/main" id="{FA7AAA5E-D40F-4A7E-AED1-76F7A814E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490" y="2325913"/>
                  <a:ext cx="160189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7383C8B1-7C57-4814-B17D-67E3E0433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7974" y="3059697"/>
              <a:ext cx="9769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C9D03FE2-00E5-421F-A5F9-BCF5F20BC251}"/>
                    </a:ext>
                  </a:extLst>
                </p:cNvPr>
                <p:cNvSpPr txBox="1"/>
                <p:nvPr/>
              </p:nvSpPr>
              <p:spPr>
                <a:xfrm>
                  <a:off x="6574490" y="2836982"/>
                  <a:ext cx="160189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C9D03FE2-00E5-421F-A5F9-BCF5F20BC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490" y="2836982"/>
                  <a:ext cx="160189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feld 74">
                  <a:extLst>
                    <a:ext uri="{FF2B5EF4-FFF2-40B4-BE49-F238E27FC236}">
                      <a16:creationId xmlns:a16="http://schemas.microsoft.com/office/drawing/2014/main" id="{25EA556B-55F1-4C67-95AF-01C83A18796C}"/>
                    </a:ext>
                  </a:extLst>
                </p:cNvPr>
                <p:cNvSpPr txBox="1"/>
                <p:nvPr/>
              </p:nvSpPr>
              <p:spPr>
                <a:xfrm>
                  <a:off x="4955177" y="3833523"/>
                  <a:ext cx="56557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5" name="Textfeld 74">
                  <a:extLst>
                    <a:ext uri="{FF2B5EF4-FFF2-40B4-BE49-F238E27FC236}">
                      <a16:creationId xmlns:a16="http://schemas.microsoft.com/office/drawing/2014/main" id="{25EA556B-55F1-4C67-95AF-01C83A187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177" y="3833523"/>
                  <a:ext cx="56557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CE19AF2-9F84-4195-BC94-180D731CE5B8}"/>
                </a:ext>
              </a:extLst>
            </p:cNvPr>
            <p:cNvSpPr txBox="1"/>
            <p:nvPr/>
          </p:nvSpPr>
          <p:spPr>
            <a:xfrm>
              <a:off x="6176313" y="984022"/>
              <a:ext cx="2239553" cy="2894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Definition </a:t>
              </a:r>
              <a:r>
                <a:rPr lang="de-DE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Voxel</a:t>
              </a: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de-DE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Grid</a:t>
              </a: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175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2A60748-3B9E-4246-931B-3F3E45E714B4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C9064818-9597-4457-AE1A-E23A3C2BFE2F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59EB1FEA-5465-4DEC-A4DD-88671C57C871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B22E396-9DCA-46B4-A7F4-37B8EE9132EE}"/>
              </a:ext>
            </a:extLst>
          </p:cNvPr>
          <p:cNvCxnSpPr>
            <a:cxnSpLocks/>
          </p:cNvCxnSpPr>
          <p:nvPr/>
        </p:nvCxnSpPr>
        <p:spPr>
          <a:xfrm flipH="1" flipV="1">
            <a:off x="4382349" y="2174241"/>
            <a:ext cx="840858" cy="16797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0C8732E-FC74-4F77-8EE4-87BA0E7B81A1}"/>
              </a:ext>
            </a:extLst>
          </p:cNvPr>
          <p:cNvCxnSpPr>
            <a:cxnSpLocks/>
          </p:cNvCxnSpPr>
          <p:nvPr/>
        </p:nvCxnSpPr>
        <p:spPr>
          <a:xfrm flipV="1">
            <a:off x="5223207" y="2724381"/>
            <a:ext cx="418981" cy="11296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D469D08-ED3B-4064-9D70-BEB6B8A6CD9B}"/>
              </a:ext>
            </a:extLst>
          </p:cNvPr>
          <p:cNvCxnSpPr>
            <a:cxnSpLocks/>
          </p:cNvCxnSpPr>
          <p:nvPr/>
        </p:nvCxnSpPr>
        <p:spPr>
          <a:xfrm flipH="1">
            <a:off x="5082660" y="3711787"/>
            <a:ext cx="279402" cy="2107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80F1C5C-FBD1-4125-B2B1-09B40B820C1D}"/>
              </a:ext>
            </a:extLst>
          </p:cNvPr>
          <p:cNvCxnSpPr>
            <a:cxnSpLocks/>
          </p:cNvCxnSpPr>
          <p:nvPr/>
        </p:nvCxnSpPr>
        <p:spPr>
          <a:xfrm flipH="1" flipV="1">
            <a:off x="4253408" y="1882987"/>
            <a:ext cx="125557" cy="2912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8F119ED5-109E-40F5-966A-8F438B41821F}"/>
              </a:ext>
            </a:extLst>
          </p:cNvPr>
          <p:cNvCxnSpPr>
            <a:cxnSpLocks/>
          </p:cNvCxnSpPr>
          <p:nvPr/>
        </p:nvCxnSpPr>
        <p:spPr>
          <a:xfrm flipV="1">
            <a:off x="5648718" y="2375555"/>
            <a:ext cx="115388" cy="31894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17B6B14-CCDF-48A7-82BC-95B1482D75D3}"/>
              </a:ext>
            </a:extLst>
          </p:cNvPr>
          <p:cNvSpPr txBox="1"/>
          <p:nvPr/>
        </p:nvSpPr>
        <p:spPr>
          <a:xfrm>
            <a:off x="6176313" y="992127"/>
            <a:ext cx="1537546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>
                <a:solidFill>
                  <a:srgbClr val="FF0000"/>
                </a:solidFill>
                <a:latin typeface="+mn-lt"/>
              </a:rPr>
              <a:t>SDF Update</a:t>
            </a:r>
          </a:p>
        </p:txBody>
      </p:sp>
    </p:spTree>
    <p:extLst>
      <p:ext uri="{BB962C8B-B14F-4D97-AF65-F5344CB8AC3E}">
        <p14:creationId xmlns:p14="http://schemas.microsoft.com/office/powerpoint/2010/main" val="78856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4AA62A24-9F31-4D35-A1D2-FCA4DE68A75E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03BB7A34-C5AA-4C3F-BFE5-95FEA30782BB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64D8A71A-8EBB-47B1-853B-6B26AF697A3C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1B22E396-9DCA-46B4-A7F4-37B8EE9132EE}"/>
              </a:ext>
            </a:extLst>
          </p:cNvPr>
          <p:cNvCxnSpPr>
            <a:cxnSpLocks/>
          </p:cNvCxnSpPr>
          <p:nvPr/>
        </p:nvCxnSpPr>
        <p:spPr>
          <a:xfrm flipH="1" flipV="1">
            <a:off x="4382349" y="2174241"/>
            <a:ext cx="840858" cy="16797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0C8732E-FC74-4F77-8EE4-87BA0E7B81A1}"/>
              </a:ext>
            </a:extLst>
          </p:cNvPr>
          <p:cNvCxnSpPr>
            <a:cxnSpLocks/>
          </p:cNvCxnSpPr>
          <p:nvPr/>
        </p:nvCxnSpPr>
        <p:spPr>
          <a:xfrm flipV="1">
            <a:off x="5223207" y="2724381"/>
            <a:ext cx="418981" cy="11296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D469D08-ED3B-4064-9D70-BEB6B8A6CD9B}"/>
              </a:ext>
            </a:extLst>
          </p:cNvPr>
          <p:cNvCxnSpPr>
            <a:cxnSpLocks/>
          </p:cNvCxnSpPr>
          <p:nvPr/>
        </p:nvCxnSpPr>
        <p:spPr>
          <a:xfrm flipH="1">
            <a:off x="5082660" y="3711787"/>
            <a:ext cx="279402" cy="2107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80F1C5C-FBD1-4125-B2B1-09B40B820C1D}"/>
              </a:ext>
            </a:extLst>
          </p:cNvPr>
          <p:cNvCxnSpPr>
            <a:cxnSpLocks/>
          </p:cNvCxnSpPr>
          <p:nvPr/>
        </p:nvCxnSpPr>
        <p:spPr>
          <a:xfrm flipH="1" flipV="1">
            <a:off x="4253408" y="1882987"/>
            <a:ext cx="125557" cy="2912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8F119ED5-109E-40F5-966A-8F438B41821F}"/>
              </a:ext>
            </a:extLst>
          </p:cNvPr>
          <p:cNvCxnSpPr>
            <a:cxnSpLocks/>
          </p:cNvCxnSpPr>
          <p:nvPr/>
        </p:nvCxnSpPr>
        <p:spPr>
          <a:xfrm flipV="1">
            <a:off x="5648718" y="2375555"/>
            <a:ext cx="115388" cy="31894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CE19AF2-9F84-4195-BC94-180D731CE5B8}"/>
              </a:ext>
            </a:extLst>
          </p:cNvPr>
          <p:cNvSpPr txBox="1"/>
          <p:nvPr/>
        </p:nvSpPr>
        <p:spPr>
          <a:xfrm>
            <a:off x="6176313" y="984022"/>
            <a:ext cx="2757714" cy="78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rgbClr val="92D050"/>
                </a:solidFill>
                <a:latin typeface="+mn-lt"/>
              </a:rPr>
              <a:t>Reconstructed</a:t>
            </a:r>
            <a:r>
              <a:rPr lang="de-DE" dirty="0">
                <a:solidFill>
                  <a:srgbClr val="92D050"/>
                </a:solidFill>
                <a:latin typeface="+mn-lt"/>
              </a:rPr>
              <a:t> Surface:</a:t>
            </a:r>
          </a:p>
          <a:p>
            <a:pPr>
              <a:lnSpc>
                <a:spcPct val="114000"/>
              </a:lnSpc>
            </a:pPr>
            <a:r>
              <a:rPr lang="de-DE" sz="1400" dirty="0" err="1">
                <a:solidFill>
                  <a:srgbClr val="92D050"/>
                </a:solidFill>
                <a:latin typeface="+mn-lt"/>
              </a:rPr>
              <a:t>Assumption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: Updated SDF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is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very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accurate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77CB6D4-D7B8-4D4D-A9D6-A59E8E1899E1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74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4A8A1972-B61B-4F6B-803A-0BBB3510EFA6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5F4E49FA-CAE3-4D3E-9278-9B7C875732CF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F80F08-F114-438F-B839-9188BD3E5735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523F8364-6D69-4CAD-8BAA-679E33641957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D7BC80B-AEC0-464C-A7B5-7019A82C7256}"/>
              </a:ext>
            </a:extLst>
          </p:cNvPr>
          <p:cNvGrpSpPr/>
          <p:nvPr/>
        </p:nvGrpSpPr>
        <p:grpSpPr>
          <a:xfrm>
            <a:off x="4483546" y="1928828"/>
            <a:ext cx="1545909" cy="2129342"/>
            <a:chOff x="4483546" y="1928828"/>
            <a:chExt cx="1545909" cy="2129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D60009D4-450C-49A2-A100-24306FE6DE45}"/>
                    </a:ext>
                  </a:extLst>
                </p:cNvPr>
                <p:cNvSpPr txBox="1"/>
                <p:nvPr/>
              </p:nvSpPr>
              <p:spPr>
                <a:xfrm>
                  <a:off x="4669251" y="3677360"/>
                  <a:ext cx="405428" cy="380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</m:e>
                          <m:sup>
                            <m:r>
                              <a:rPr lang="de-DE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D60009D4-450C-49A2-A100-24306FE6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251" y="3677360"/>
                  <a:ext cx="405428" cy="380810"/>
                </a:xfrm>
                <a:prstGeom prst="rect">
                  <a:avLst/>
                </a:prstGeom>
                <a:blipFill>
                  <a:blip r:embed="rId6"/>
                  <a:stretch>
                    <a:fillRect l="-4545" r="-31818" b="-1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10C1DA6-F3BA-46C2-8262-50896E3D56FB}"/>
                </a:ext>
              </a:extLst>
            </p:cNvPr>
            <p:cNvGrpSpPr/>
            <p:nvPr/>
          </p:nvGrpSpPr>
          <p:grpSpPr>
            <a:xfrm rot="20750660">
              <a:off x="4483546" y="1928828"/>
              <a:ext cx="1545909" cy="1983993"/>
              <a:chOff x="3605815" y="1928275"/>
              <a:chExt cx="1545909" cy="1983993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2500BE29-1368-4F07-9658-C5487AB4F946}"/>
                  </a:ext>
                </a:extLst>
              </p:cNvPr>
              <p:cNvSpPr/>
              <p:nvPr/>
            </p:nvSpPr>
            <p:spPr>
              <a:xfrm>
                <a:off x="3830522" y="2146487"/>
                <a:ext cx="1289086" cy="238801"/>
              </a:xfrm>
              <a:custGeom>
                <a:avLst/>
                <a:gdLst>
                  <a:gd name="connsiteX0" fmla="*/ 0 w 3765973"/>
                  <a:gd name="connsiteY0" fmla="*/ 0 h 1415627"/>
                  <a:gd name="connsiteX1" fmla="*/ 758613 w 3765973"/>
                  <a:gd name="connsiteY1" fmla="*/ 257387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  <a:gd name="connsiteX0" fmla="*/ 0 w 3169920"/>
                  <a:gd name="connsiteY0" fmla="*/ 2160 h 1255227"/>
                  <a:gd name="connsiteX1" fmla="*/ 162560 w 3169920"/>
                  <a:gd name="connsiteY1" fmla="*/ 96987 h 1255227"/>
                  <a:gd name="connsiteX2" fmla="*/ 751840 w 3169920"/>
                  <a:gd name="connsiteY2" fmla="*/ 991067 h 1255227"/>
                  <a:gd name="connsiteX3" fmla="*/ 1693333 w 3169920"/>
                  <a:gd name="connsiteY3" fmla="*/ 632080 h 1255227"/>
                  <a:gd name="connsiteX4" fmla="*/ 2343573 w 3169920"/>
                  <a:gd name="connsiteY4" fmla="*/ 693040 h 1255227"/>
                  <a:gd name="connsiteX5" fmla="*/ 2919307 w 3169920"/>
                  <a:gd name="connsiteY5" fmla="*/ 1058800 h 1255227"/>
                  <a:gd name="connsiteX6" fmla="*/ 3169920 w 3169920"/>
                  <a:gd name="connsiteY6" fmla="*/ 1255227 h 1255227"/>
                  <a:gd name="connsiteX0" fmla="*/ 3181 w 3173101"/>
                  <a:gd name="connsiteY0" fmla="*/ 20761 h 1273828"/>
                  <a:gd name="connsiteX1" fmla="*/ 165741 w 3173101"/>
                  <a:gd name="connsiteY1" fmla="*/ 115588 h 1273828"/>
                  <a:gd name="connsiteX2" fmla="*/ 755021 w 3173101"/>
                  <a:gd name="connsiteY2" fmla="*/ 1009668 h 1273828"/>
                  <a:gd name="connsiteX3" fmla="*/ 1696514 w 3173101"/>
                  <a:gd name="connsiteY3" fmla="*/ 650681 h 1273828"/>
                  <a:gd name="connsiteX4" fmla="*/ 2346754 w 3173101"/>
                  <a:gd name="connsiteY4" fmla="*/ 711641 h 1273828"/>
                  <a:gd name="connsiteX5" fmla="*/ 2922488 w 3173101"/>
                  <a:gd name="connsiteY5" fmla="*/ 1077401 h 1273828"/>
                  <a:gd name="connsiteX6" fmla="*/ 3173101 w 3173101"/>
                  <a:gd name="connsiteY6" fmla="*/ 1273828 h 1273828"/>
                  <a:gd name="connsiteX0" fmla="*/ 289974 w 3012854"/>
                  <a:gd name="connsiteY0" fmla="*/ 526280 h 1162974"/>
                  <a:gd name="connsiteX1" fmla="*/ 5494 w 3012854"/>
                  <a:gd name="connsiteY1" fmla="*/ 4734 h 1162974"/>
                  <a:gd name="connsiteX2" fmla="*/ 594774 w 3012854"/>
                  <a:gd name="connsiteY2" fmla="*/ 898814 h 1162974"/>
                  <a:gd name="connsiteX3" fmla="*/ 1536267 w 3012854"/>
                  <a:gd name="connsiteY3" fmla="*/ 539827 h 1162974"/>
                  <a:gd name="connsiteX4" fmla="*/ 2186507 w 3012854"/>
                  <a:gd name="connsiteY4" fmla="*/ 600787 h 1162974"/>
                  <a:gd name="connsiteX5" fmla="*/ 2762241 w 3012854"/>
                  <a:gd name="connsiteY5" fmla="*/ 966547 h 1162974"/>
                  <a:gd name="connsiteX6" fmla="*/ 3012854 w 3012854"/>
                  <a:gd name="connsiteY6" fmla="*/ 1162974 h 1162974"/>
                  <a:gd name="connsiteX0" fmla="*/ 289974 w 3012854"/>
                  <a:gd name="connsiteY0" fmla="*/ 526280 h 1162974"/>
                  <a:gd name="connsiteX1" fmla="*/ 5494 w 3012854"/>
                  <a:gd name="connsiteY1" fmla="*/ 4734 h 1162974"/>
                  <a:gd name="connsiteX2" fmla="*/ 594774 w 3012854"/>
                  <a:gd name="connsiteY2" fmla="*/ 898814 h 1162974"/>
                  <a:gd name="connsiteX3" fmla="*/ 1536267 w 3012854"/>
                  <a:gd name="connsiteY3" fmla="*/ 539827 h 1162974"/>
                  <a:gd name="connsiteX4" fmla="*/ 2186507 w 3012854"/>
                  <a:gd name="connsiteY4" fmla="*/ 600787 h 1162974"/>
                  <a:gd name="connsiteX5" fmla="*/ 2762241 w 3012854"/>
                  <a:gd name="connsiteY5" fmla="*/ 966547 h 1162974"/>
                  <a:gd name="connsiteX6" fmla="*/ 3012854 w 3012854"/>
                  <a:gd name="connsiteY6" fmla="*/ 1162974 h 1162974"/>
                  <a:gd name="connsiteX0" fmla="*/ 0 w 3007360"/>
                  <a:gd name="connsiteY0" fmla="*/ 0 h 1158240"/>
                  <a:gd name="connsiteX1" fmla="*/ 589280 w 3007360"/>
                  <a:gd name="connsiteY1" fmla="*/ 894080 h 1158240"/>
                  <a:gd name="connsiteX2" fmla="*/ 1530773 w 3007360"/>
                  <a:gd name="connsiteY2" fmla="*/ 535093 h 1158240"/>
                  <a:gd name="connsiteX3" fmla="*/ 2181013 w 3007360"/>
                  <a:gd name="connsiteY3" fmla="*/ 596053 h 1158240"/>
                  <a:gd name="connsiteX4" fmla="*/ 2756747 w 3007360"/>
                  <a:gd name="connsiteY4" fmla="*/ 961813 h 1158240"/>
                  <a:gd name="connsiteX5" fmla="*/ 3007360 w 3007360"/>
                  <a:gd name="connsiteY5" fmla="*/ 1158240 h 1158240"/>
                  <a:gd name="connsiteX0" fmla="*/ 0 w 2418080"/>
                  <a:gd name="connsiteY0" fmla="*/ 381186 h 645346"/>
                  <a:gd name="connsiteX1" fmla="*/ 941493 w 2418080"/>
                  <a:gd name="connsiteY1" fmla="*/ 22199 h 645346"/>
                  <a:gd name="connsiteX2" fmla="*/ 1591733 w 2418080"/>
                  <a:gd name="connsiteY2" fmla="*/ 83159 h 645346"/>
                  <a:gd name="connsiteX3" fmla="*/ 2167467 w 2418080"/>
                  <a:gd name="connsiteY3" fmla="*/ 448919 h 645346"/>
                  <a:gd name="connsiteX4" fmla="*/ 2418080 w 2418080"/>
                  <a:gd name="connsiteY4" fmla="*/ 645346 h 645346"/>
                  <a:gd name="connsiteX0" fmla="*/ 0 w 1912163"/>
                  <a:gd name="connsiteY0" fmla="*/ 220549 h 634332"/>
                  <a:gd name="connsiteX1" fmla="*/ 435576 w 1912163"/>
                  <a:gd name="connsiteY1" fmla="*/ 11185 h 634332"/>
                  <a:gd name="connsiteX2" fmla="*/ 1085816 w 1912163"/>
                  <a:gd name="connsiteY2" fmla="*/ 72145 h 634332"/>
                  <a:gd name="connsiteX3" fmla="*/ 1661550 w 1912163"/>
                  <a:gd name="connsiteY3" fmla="*/ 437905 h 634332"/>
                  <a:gd name="connsiteX4" fmla="*/ 1912163 w 1912163"/>
                  <a:gd name="connsiteY4" fmla="*/ 634332 h 634332"/>
                  <a:gd name="connsiteX0" fmla="*/ 0 w 1912163"/>
                  <a:gd name="connsiteY0" fmla="*/ 220549 h 634332"/>
                  <a:gd name="connsiteX1" fmla="*/ 435576 w 1912163"/>
                  <a:gd name="connsiteY1" fmla="*/ 11185 h 634332"/>
                  <a:gd name="connsiteX2" fmla="*/ 1085816 w 1912163"/>
                  <a:gd name="connsiteY2" fmla="*/ 72145 h 634332"/>
                  <a:gd name="connsiteX3" fmla="*/ 1661550 w 1912163"/>
                  <a:gd name="connsiteY3" fmla="*/ 437905 h 634332"/>
                  <a:gd name="connsiteX4" fmla="*/ 1912163 w 1912163"/>
                  <a:gd name="connsiteY4" fmla="*/ 634332 h 634332"/>
                  <a:gd name="connsiteX0" fmla="*/ 0 w 1912163"/>
                  <a:gd name="connsiteY0" fmla="*/ 239777 h 653560"/>
                  <a:gd name="connsiteX1" fmla="*/ 435576 w 1912163"/>
                  <a:gd name="connsiteY1" fmla="*/ 30413 h 653560"/>
                  <a:gd name="connsiteX2" fmla="*/ 697963 w 1912163"/>
                  <a:gd name="connsiteY2" fmla="*/ 7462 h 653560"/>
                  <a:gd name="connsiteX3" fmla="*/ 1085816 w 1912163"/>
                  <a:gd name="connsiteY3" fmla="*/ 91373 h 653560"/>
                  <a:gd name="connsiteX4" fmla="*/ 1661550 w 1912163"/>
                  <a:gd name="connsiteY4" fmla="*/ 457133 h 653560"/>
                  <a:gd name="connsiteX5" fmla="*/ 1912163 w 1912163"/>
                  <a:gd name="connsiteY5" fmla="*/ 653560 h 653560"/>
                  <a:gd name="connsiteX0" fmla="*/ 0 w 1661550"/>
                  <a:gd name="connsiteY0" fmla="*/ 239777 h 457133"/>
                  <a:gd name="connsiteX1" fmla="*/ 435576 w 1661550"/>
                  <a:gd name="connsiteY1" fmla="*/ 30413 h 457133"/>
                  <a:gd name="connsiteX2" fmla="*/ 697963 w 1661550"/>
                  <a:gd name="connsiteY2" fmla="*/ 7462 h 457133"/>
                  <a:gd name="connsiteX3" fmla="*/ 1085816 w 1661550"/>
                  <a:gd name="connsiteY3" fmla="*/ 91373 h 457133"/>
                  <a:gd name="connsiteX4" fmla="*/ 1661550 w 1661550"/>
                  <a:gd name="connsiteY4" fmla="*/ 457133 h 457133"/>
                  <a:gd name="connsiteX0" fmla="*/ 0 w 1283799"/>
                  <a:gd name="connsiteY0" fmla="*/ 239777 h 239777"/>
                  <a:gd name="connsiteX1" fmla="*/ 435576 w 1283799"/>
                  <a:gd name="connsiteY1" fmla="*/ 30413 h 239777"/>
                  <a:gd name="connsiteX2" fmla="*/ 697963 w 1283799"/>
                  <a:gd name="connsiteY2" fmla="*/ 7462 h 239777"/>
                  <a:gd name="connsiteX3" fmla="*/ 1085816 w 1283799"/>
                  <a:gd name="connsiteY3" fmla="*/ 91373 h 239777"/>
                  <a:gd name="connsiteX4" fmla="*/ 1283799 w 1283799"/>
                  <a:gd name="connsiteY4" fmla="*/ 198694 h 239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799" h="239777">
                    <a:moveTo>
                      <a:pt x="0" y="239777"/>
                    </a:moveTo>
                    <a:cubicBezTo>
                      <a:pt x="133709" y="179337"/>
                      <a:pt x="319249" y="69132"/>
                      <a:pt x="435576" y="30413"/>
                    </a:cubicBezTo>
                    <a:cubicBezTo>
                      <a:pt x="551903" y="-8306"/>
                      <a:pt x="589590" y="-2698"/>
                      <a:pt x="697963" y="7462"/>
                    </a:cubicBezTo>
                    <a:cubicBezTo>
                      <a:pt x="806336" y="17622"/>
                      <a:pt x="988177" y="59501"/>
                      <a:pt x="1085816" y="91373"/>
                    </a:cubicBezTo>
                    <a:cubicBezTo>
                      <a:pt x="1183455" y="123245"/>
                      <a:pt x="1146075" y="104996"/>
                      <a:pt x="1283799" y="198694"/>
                    </a:cubicBezTo>
                  </a:path>
                </a:pathLst>
              </a:custGeom>
              <a:noFill/>
              <a:ln w="38100">
                <a:solidFill>
                  <a:srgbClr val="98C6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8037797F-65FE-4814-AC78-34274CF4E4B9}"/>
                  </a:ext>
                </a:extLst>
              </p:cNvPr>
              <p:cNvGrpSpPr/>
              <p:nvPr/>
            </p:nvGrpSpPr>
            <p:grpSpPr>
              <a:xfrm rot="903538">
                <a:off x="3605815" y="1928275"/>
                <a:ext cx="1545909" cy="1983993"/>
                <a:chOff x="4467815" y="1933745"/>
                <a:chExt cx="1545909" cy="1983993"/>
              </a:xfrm>
            </p:grpSpPr>
            <p:cxnSp>
              <p:nvCxnSpPr>
                <p:cNvPr id="86" name="Gerader Verbinder 85">
                  <a:extLst>
                    <a:ext uri="{FF2B5EF4-FFF2-40B4-BE49-F238E27FC236}">
                      <a16:creationId xmlns:a16="http://schemas.microsoft.com/office/drawing/2014/main" id="{91D3CA76-28B3-4781-93A1-12DF5EAD1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H="1" flipV="1">
                  <a:off x="4741189" y="2500747"/>
                  <a:ext cx="303148" cy="141699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>
                  <a:extLst>
                    <a:ext uri="{FF2B5EF4-FFF2-40B4-BE49-F238E27FC236}">
                      <a16:creationId xmlns:a16="http://schemas.microsoft.com/office/drawing/2014/main" id="{1123C4B4-6160-4D80-B217-B88F3D97E6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V="1">
                  <a:off x="5019518" y="2312979"/>
                  <a:ext cx="994206" cy="143656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426E4940-30A4-436E-A32F-E6BC2EBCA9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82660" y="3711787"/>
                  <a:ext cx="279402" cy="2107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A2459D75-F71B-4694-9D56-FDB225A06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H="1" flipV="1">
                  <a:off x="4467815" y="2301877"/>
                  <a:ext cx="58283" cy="263620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7E78B619-7EFC-4CC3-B423-EE3826AA1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V="1">
                  <a:off x="5773719" y="1933745"/>
                  <a:ext cx="181912" cy="255502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2E330977-53BB-47FF-A029-5EB4213E7084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771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2F6DA0C6-578F-40F0-AB5B-120C935BAD5E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24D1F299-32CF-4C1F-97C4-E657A6D5998F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2368AAA3-2C9B-4518-9E6C-FE8B85F996C4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523F8364-6D69-4CAD-8BAA-679E33641957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D7BC80B-AEC0-464C-A7B5-7019A82C7256}"/>
              </a:ext>
            </a:extLst>
          </p:cNvPr>
          <p:cNvGrpSpPr/>
          <p:nvPr/>
        </p:nvGrpSpPr>
        <p:grpSpPr>
          <a:xfrm>
            <a:off x="4483546" y="1928828"/>
            <a:ext cx="1545909" cy="2129342"/>
            <a:chOff x="4483546" y="1928828"/>
            <a:chExt cx="1545909" cy="2129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D60009D4-450C-49A2-A100-24306FE6DE45}"/>
                    </a:ext>
                  </a:extLst>
                </p:cNvPr>
                <p:cNvSpPr txBox="1"/>
                <p:nvPr/>
              </p:nvSpPr>
              <p:spPr>
                <a:xfrm>
                  <a:off x="4669251" y="3677360"/>
                  <a:ext cx="405428" cy="3808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8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</m:e>
                          <m:sup>
                            <m:r>
                              <a:rPr lang="de-DE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feld 81">
                  <a:extLst>
                    <a:ext uri="{FF2B5EF4-FFF2-40B4-BE49-F238E27FC236}">
                      <a16:creationId xmlns:a16="http://schemas.microsoft.com/office/drawing/2014/main" id="{D60009D4-450C-49A2-A100-24306FE6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251" y="3677360"/>
                  <a:ext cx="405428" cy="380810"/>
                </a:xfrm>
                <a:prstGeom prst="rect">
                  <a:avLst/>
                </a:prstGeom>
                <a:blipFill>
                  <a:blip r:embed="rId6"/>
                  <a:stretch>
                    <a:fillRect l="-4545" r="-31818" b="-1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10C1DA6-F3BA-46C2-8262-50896E3D56FB}"/>
                </a:ext>
              </a:extLst>
            </p:cNvPr>
            <p:cNvGrpSpPr/>
            <p:nvPr/>
          </p:nvGrpSpPr>
          <p:grpSpPr>
            <a:xfrm rot="20750660">
              <a:off x="4483546" y="1928828"/>
              <a:ext cx="1545909" cy="1983993"/>
              <a:chOff x="3605815" y="1928275"/>
              <a:chExt cx="1545909" cy="1983993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2500BE29-1368-4F07-9658-C5487AB4F946}"/>
                  </a:ext>
                </a:extLst>
              </p:cNvPr>
              <p:cNvSpPr/>
              <p:nvPr/>
            </p:nvSpPr>
            <p:spPr>
              <a:xfrm>
                <a:off x="3830522" y="2146487"/>
                <a:ext cx="1289086" cy="238801"/>
              </a:xfrm>
              <a:custGeom>
                <a:avLst/>
                <a:gdLst>
                  <a:gd name="connsiteX0" fmla="*/ 0 w 3765973"/>
                  <a:gd name="connsiteY0" fmla="*/ 0 h 1415627"/>
                  <a:gd name="connsiteX1" fmla="*/ 758613 w 3765973"/>
                  <a:gd name="connsiteY1" fmla="*/ 257387 h 1415627"/>
                  <a:gd name="connsiteX2" fmla="*/ 1347893 w 3765973"/>
                  <a:gd name="connsiteY2" fmla="*/ 1151467 h 1415627"/>
                  <a:gd name="connsiteX3" fmla="*/ 2289386 w 3765973"/>
                  <a:gd name="connsiteY3" fmla="*/ 792480 h 1415627"/>
                  <a:gd name="connsiteX4" fmla="*/ 2939626 w 3765973"/>
                  <a:gd name="connsiteY4" fmla="*/ 853440 h 1415627"/>
                  <a:gd name="connsiteX5" fmla="*/ 3515360 w 3765973"/>
                  <a:gd name="connsiteY5" fmla="*/ 1219200 h 1415627"/>
                  <a:gd name="connsiteX6" fmla="*/ 3765973 w 3765973"/>
                  <a:gd name="connsiteY6" fmla="*/ 1415627 h 1415627"/>
                  <a:gd name="connsiteX0" fmla="*/ 0 w 3169920"/>
                  <a:gd name="connsiteY0" fmla="*/ 2160 h 1255227"/>
                  <a:gd name="connsiteX1" fmla="*/ 162560 w 3169920"/>
                  <a:gd name="connsiteY1" fmla="*/ 96987 h 1255227"/>
                  <a:gd name="connsiteX2" fmla="*/ 751840 w 3169920"/>
                  <a:gd name="connsiteY2" fmla="*/ 991067 h 1255227"/>
                  <a:gd name="connsiteX3" fmla="*/ 1693333 w 3169920"/>
                  <a:gd name="connsiteY3" fmla="*/ 632080 h 1255227"/>
                  <a:gd name="connsiteX4" fmla="*/ 2343573 w 3169920"/>
                  <a:gd name="connsiteY4" fmla="*/ 693040 h 1255227"/>
                  <a:gd name="connsiteX5" fmla="*/ 2919307 w 3169920"/>
                  <a:gd name="connsiteY5" fmla="*/ 1058800 h 1255227"/>
                  <a:gd name="connsiteX6" fmla="*/ 3169920 w 3169920"/>
                  <a:gd name="connsiteY6" fmla="*/ 1255227 h 1255227"/>
                  <a:gd name="connsiteX0" fmla="*/ 3181 w 3173101"/>
                  <a:gd name="connsiteY0" fmla="*/ 20761 h 1273828"/>
                  <a:gd name="connsiteX1" fmla="*/ 165741 w 3173101"/>
                  <a:gd name="connsiteY1" fmla="*/ 115588 h 1273828"/>
                  <a:gd name="connsiteX2" fmla="*/ 755021 w 3173101"/>
                  <a:gd name="connsiteY2" fmla="*/ 1009668 h 1273828"/>
                  <a:gd name="connsiteX3" fmla="*/ 1696514 w 3173101"/>
                  <a:gd name="connsiteY3" fmla="*/ 650681 h 1273828"/>
                  <a:gd name="connsiteX4" fmla="*/ 2346754 w 3173101"/>
                  <a:gd name="connsiteY4" fmla="*/ 711641 h 1273828"/>
                  <a:gd name="connsiteX5" fmla="*/ 2922488 w 3173101"/>
                  <a:gd name="connsiteY5" fmla="*/ 1077401 h 1273828"/>
                  <a:gd name="connsiteX6" fmla="*/ 3173101 w 3173101"/>
                  <a:gd name="connsiteY6" fmla="*/ 1273828 h 1273828"/>
                  <a:gd name="connsiteX0" fmla="*/ 289974 w 3012854"/>
                  <a:gd name="connsiteY0" fmla="*/ 526280 h 1162974"/>
                  <a:gd name="connsiteX1" fmla="*/ 5494 w 3012854"/>
                  <a:gd name="connsiteY1" fmla="*/ 4734 h 1162974"/>
                  <a:gd name="connsiteX2" fmla="*/ 594774 w 3012854"/>
                  <a:gd name="connsiteY2" fmla="*/ 898814 h 1162974"/>
                  <a:gd name="connsiteX3" fmla="*/ 1536267 w 3012854"/>
                  <a:gd name="connsiteY3" fmla="*/ 539827 h 1162974"/>
                  <a:gd name="connsiteX4" fmla="*/ 2186507 w 3012854"/>
                  <a:gd name="connsiteY4" fmla="*/ 600787 h 1162974"/>
                  <a:gd name="connsiteX5" fmla="*/ 2762241 w 3012854"/>
                  <a:gd name="connsiteY5" fmla="*/ 966547 h 1162974"/>
                  <a:gd name="connsiteX6" fmla="*/ 3012854 w 3012854"/>
                  <a:gd name="connsiteY6" fmla="*/ 1162974 h 1162974"/>
                  <a:gd name="connsiteX0" fmla="*/ 289974 w 3012854"/>
                  <a:gd name="connsiteY0" fmla="*/ 526280 h 1162974"/>
                  <a:gd name="connsiteX1" fmla="*/ 5494 w 3012854"/>
                  <a:gd name="connsiteY1" fmla="*/ 4734 h 1162974"/>
                  <a:gd name="connsiteX2" fmla="*/ 594774 w 3012854"/>
                  <a:gd name="connsiteY2" fmla="*/ 898814 h 1162974"/>
                  <a:gd name="connsiteX3" fmla="*/ 1536267 w 3012854"/>
                  <a:gd name="connsiteY3" fmla="*/ 539827 h 1162974"/>
                  <a:gd name="connsiteX4" fmla="*/ 2186507 w 3012854"/>
                  <a:gd name="connsiteY4" fmla="*/ 600787 h 1162974"/>
                  <a:gd name="connsiteX5" fmla="*/ 2762241 w 3012854"/>
                  <a:gd name="connsiteY5" fmla="*/ 966547 h 1162974"/>
                  <a:gd name="connsiteX6" fmla="*/ 3012854 w 3012854"/>
                  <a:gd name="connsiteY6" fmla="*/ 1162974 h 1162974"/>
                  <a:gd name="connsiteX0" fmla="*/ 0 w 3007360"/>
                  <a:gd name="connsiteY0" fmla="*/ 0 h 1158240"/>
                  <a:gd name="connsiteX1" fmla="*/ 589280 w 3007360"/>
                  <a:gd name="connsiteY1" fmla="*/ 894080 h 1158240"/>
                  <a:gd name="connsiteX2" fmla="*/ 1530773 w 3007360"/>
                  <a:gd name="connsiteY2" fmla="*/ 535093 h 1158240"/>
                  <a:gd name="connsiteX3" fmla="*/ 2181013 w 3007360"/>
                  <a:gd name="connsiteY3" fmla="*/ 596053 h 1158240"/>
                  <a:gd name="connsiteX4" fmla="*/ 2756747 w 3007360"/>
                  <a:gd name="connsiteY4" fmla="*/ 961813 h 1158240"/>
                  <a:gd name="connsiteX5" fmla="*/ 3007360 w 3007360"/>
                  <a:gd name="connsiteY5" fmla="*/ 1158240 h 1158240"/>
                  <a:gd name="connsiteX0" fmla="*/ 0 w 2418080"/>
                  <a:gd name="connsiteY0" fmla="*/ 381186 h 645346"/>
                  <a:gd name="connsiteX1" fmla="*/ 941493 w 2418080"/>
                  <a:gd name="connsiteY1" fmla="*/ 22199 h 645346"/>
                  <a:gd name="connsiteX2" fmla="*/ 1591733 w 2418080"/>
                  <a:gd name="connsiteY2" fmla="*/ 83159 h 645346"/>
                  <a:gd name="connsiteX3" fmla="*/ 2167467 w 2418080"/>
                  <a:gd name="connsiteY3" fmla="*/ 448919 h 645346"/>
                  <a:gd name="connsiteX4" fmla="*/ 2418080 w 2418080"/>
                  <a:gd name="connsiteY4" fmla="*/ 645346 h 645346"/>
                  <a:gd name="connsiteX0" fmla="*/ 0 w 1912163"/>
                  <a:gd name="connsiteY0" fmla="*/ 220549 h 634332"/>
                  <a:gd name="connsiteX1" fmla="*/ 435576 w 1912163"/>
                  <a:gd name="connsiteY1" fmla="*/ 11185 h 634332"/>
                  <a:gd name="connsiteX2" fmla="*/ 1085816 w 1912163"/>
                  <a:gd name="connsiteY2" fmla="*/ 72145 h 634332"/>
                  <a:gd name="connsiteX3" fmla="*/ 1661550 w 1912163"/>
                  <a:gd name="connsiteY3" fmla="*/ 437905 h 634332"/>
                  <a:gd name="connsiteX4" fmla="*/ 1912163 w 1912163"/>
                  <a:gd name="connsiteY4" fmla="*/ 634332 h 634332"/>
                  <a:gd name="connsiteX0" fmla="*/ 0 w 1912163"/>
                  <a:gd name="connsiteY0" fmla="*/ 220549 h 634332"/>
                  <a:gd name="connsiteX1" fmla="*/ 435576 w 1912163"/>
                  <a:gd name="connsiteY1" fmla="*/ 11185 h 634332"/>
                  <a:gd name="connsiteX2" fmla="*/ 1085816 w 1912163"/>
                  <a:gd name="connsiteY2" fmla="*/ 72145 h 634332"/>
                  <a:gd name="connsiteX3" fmla="*/ 1661550 w 1912163"/>
                  <a:gd name="connsiteY3" fmla="*/ 437905 h 634332"/>
                  <a:gd name="connsiteX4" fmla="*/ 1912163 w 1912163"/>
                  <a:gd name="connsiteY4" fmla="*/ 634332 h 634332"/>
                  <a:gd name="connsiteX0" fmla="*/ 0 w 1912163"/>
                  <a:gd name="connsiteY0" fmla="*/ 239777 h 653560"/>
                  <a:gd name="connsiteX1" fmla="*/ 435576 w 1912163"/>
                  <a:gd name="connsiteY1" fmla="*/ 30413 h 653560"/>
                  <a:gd name="connsiteX2" fmla="*/ 697963 w 1912163"/>
                  <a:gd name="connsiteY2" fmla="*/ 7462 h 653560"/>
                  <a:gd name="connsiteX3" fmla="*/ 1085816 w 1912163"/>
                  <a:gd name="connsiteY3" fmla="*/ 91373 h 653560"/>
                  <a:gd name="connsiteX4" fmla="*/ 1661550 w 1912163"/>
                  <a:gd name="connsiteY4" fmla="*/ 457133 h 653560"/>
                  <a:gd name="connsiteX5" fmla="*/ 1912163 w 1912163"/>
                  <a:gd name="connsiteY5" fmla="*/ 653560 h 653560"/>
                  <a:gd name="connsiteX0" fmla="*/ 0 w 1661550"/>
                  <a:gd name="connsiteY0" fmla="*/ 239777 h 457133"/>
                  <a:gd name="connsiteX1" fmla="*/ 435576 w 1661550"/>
                  <a:gd name="connsiteY1" fmla="*/ 30413 h 457133"/>
                  <a:gd name="connsiteX2" fmla="*/ 697963 w 1661550"/>
                  <a:gd name="connsiteY2" fmla="*/ 7462 h 457133"/>
                  <a:gd name="connsiteX3" fmla="*/ 1085816 w 1661550"/>
                  <a:gd name="connsiteY3" fmla="*/ 91373 h 457133"/>
                  <a:gd name="connsiteX4" fmla="*/ 1661550 w 1661550"/>
                  <a:gd name="connsiteY4" fmla="*/ 457133 h 457133"/>
                  <a:gd name="connsiteX0" fmla="*/ 0 w 1283799"/>
                  <a:gd name="connsiteY0" fmla="*/ 239777 h 239777"/>
                  <a:gd name="connsiteX1" fmla="*/ 435576 w 1283799"/>
                  <a:gd name="connsiteY1" fmla="*/ 30413 h 239777"/>
                  <a:gd name="connsiteX2" fmla="*/ 697963 w 1283799"/>
                  <a:gd name="connsiteY2" fmla="*/ 7462 h 239777"/>
                  <a:gd name="connsiteX3" fmla="*/ 1085816 w 1283799"/>
                  <a:gd name="connsiteY3" fmla="*/ 91373 h 239777"/>
                  <a:gd name="connsiteX4" fmla="*/ 1283799 w 1283799"/>
                  <a:gd name="connsiteY4" fmla="*/ 198694 h 239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799" h="239777">
                    <a:moveTo>
                      <a:pt x="0" y="239777"/>
                    </a:moveTo>
                    <a:cubicBezTo>
                      <a:pt x="133709" y="179337"/>
                      <a:pt x="319249" y="69132"/>
                      <a:pt x="435576" y="30413"/>
                    </a:cubicBezTo>
                    <a:cubicBezTo>
                      <a:pt x="551903" y="-8306"/>
                      <a:pt x="589590" y="-2698"/>
                      <a:pt x="697963" y="7462"/>
                    </a:cubicBezTo>
                    <a:cubicBezTo>
                      <a:pt x="806336" y="17622"/>
                      <a:pt x="988177" y="59501"/>
                      <a:pt x="1085816" y="91373"/>
                    </a:cubicBezTo>
                    <a:cubicBezTo>
                      <a:pt x="1183455" y="123245"/>
                      <a:pt x="1146075" y="104996"/>
                      <a:pt x="1283799" y="198694"/>
                    </a:cubicBezTo>
                  </a:path>
                </a:pathLst>
              </a:custGeom>
              <a:noFill/>
              <a:ln w="38100">
                <a:solidFill>
                  <a:srgbClr val="98C6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5" name="Gruppieren 84">
                <a:extLst>
                  <a:ext uri="{FF2B5EF4-FFF2-40B4-BE49-F238E27FC236}">
                    <a16:creationId xmlns:a16="http://schemas.microsoft.com/office/drawing/2014/main" id="{8037797F-65FE-4814-AC78-34274CF4E4B9}"/>
                  </a:ext>
                </a:extLst>
              </p:cNvPr>
              <p:cNvGrpSpPr/>
              <p:nvPr/>
            </p:nvGrpSpPr>
            <p:grpSpPr>
              <a:xfrm rot="903538">
                <a:off x="3605815" y="1928275"/>
                <a:ext cx="1545909" cy="1983993"/>
                <a:chOff x="4467815" y="1933745"/>
                <a:chExt cx="1545909" cy="1983993"/>
              </a:xfrm>
            </p:grpSpPr>
            <p:cxnSp>
              <p:nvCxnSpPr>
                <p:cNvPr id="86" name="Gerader Verbinder 85">
                  <a:extLst>
                    <a:ext uri="{FF2B5EF4-FFF2-40B4-BE49-F238E27FC236}">
                      <a16:creationId xmlns:a16="http://schemas.microsoft.com/office/drawing/2014/main" id="{91D3CA76-28B3-4781-93A1-12DF5EAD1B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H="1" flipV="1">
                  <a:off x="4741189" y="2500747"/>
                  <a:ext cx="303148" cy="1416991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>
                  <a:extLst>
                    <a:ext uri="{FF2B5EF4-FFF2-40B4-BE49-F238E27FC236}">
                      <a16:creationId xmlns:a16="http://schemas.microsoft.com/office/drawing/2014/main" id="{1123C4B4-6160-4D80-B217-B88F3D97E6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V="1">
                  <a:off x="5019518" y="2312979"/>
                  <a:ext cx="994206" cy="143656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>
                  <a:extLst>
                    <a:ext uri="{FF2B5EF4-FFF2-40B4-BE49-F238E27FC236}">
                      <a16:creationId xmlns:a16="http://schemas.microsoft.com/office/drawing/2014/main" id="{426E4940-30A4-436E-A32F-E6BC2EBCA9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82660" y="3711787"/>
                  <a:ext cx="279402" cy="2107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>
                  <a:extLst>
                    <a:ext uri="{FF2B5EF4-FFF2-40B4-BE49-F238E27FC236}">
                      <a16:creationId xmlns:a16="http://schemas.microsoft.com/office/drawing/2014/main" id="{A2459D75-F71B-4694-9D56-FDB225A06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H="1" flipV="1">
                  <a:off x="4467815" y="2301877"/>
                  <a:ext cx="58283" cy="263620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Gerader Verbinder 89">
                  <a:extLst>
                    <a:ext uri="{FF2B5EF4-FFF2-40B4-BE49-F238E27FC236}">
                      <a16:creationId xmlns:a16="http://schemas.microsoft.com/office/drawing/2014/main" id="{7E78B619-7EFC-4CC3-B423-EE3826AA1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696462" flipV="1">
                  <a:off x="5773719" y="1933745"/>
                  <a:ext cx="181912" cy="255502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2E330977-53BB-47FF-A029-5EB4213E7084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D39009B-4596-441E-B294-EC3EA0AADBD0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565879" y="2181235"/>
            <a:ext cx="268124" cy="491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C67565D-24F9-4FB0-BDF2-50D9521DC1A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082660" y="2140426"/>
            <a:ext cx="134380" cy="2054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973F0C5D-9B41-47F2-91B1-F80E783F6916}"/>
              </a:ext>
            </a:extLst>
          </p:cNvPr>
          <p:cNvCxnSpPr>
            <a:cxnSpLocks/>
          </p:cNvCxnSpPr>
          <p:nvPr/>
        </p:nvCxnSpPr>
        <p:spPr>
          <a:xfrm flipH="1">
            <a:off x="5322227" y="2132208"/>
            <a:ext cx="216102" cy="356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C0E41C1B-484A-4AB1-A27A-97391A14F0A4}"/>
              </a:ext>
            </a:extLst>
          </p:cNvPr>
          <p:cNvCxnSpPr>
            <a:cxnSpLocks/>
          </p:cNvCxnSpPr>
          <p:nvPr/>
        </p:nvCxnSpPr>
        <p:spPr>
          <a:xfrm flipV="1">
            <a:off x="4761225" y="2212639"/>
            <a:ext cx="41553" cy="157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AA473FDF-3781-417B-BAE1-BB9BF3BDB622}"/>
              </a:ext>
            </a:extLst>
          </p:cNvPr>
          <p:cNvCxnSpPr>
            <a:cxnSpLocks/>
          </p:cNvCxnSpPr>
          <p:nvPr/>
        </p:nvCxnSpPr>
        <p:spPr>
          <a:xfrm flipV="1">
            <a:off x="4574029" y="2159252"/>
            <a:ext cx="69499" cy="361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35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56A8FB6E-3038-4748-8446-B3C49B3A3EE4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121C1CAF-13C6-4854-AEFF-191E53840E8C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B0B6CDA5-51BA-4F22-AE9D-259862F7A6E5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998365" y="3808634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65" y="3808634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545" r="-31818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2797861-70DF-4211-9A2B-E42E837CC52A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20917580">
            <a:off x="3836889" y="2028615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8C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A95B17F6-D977-45B4-B953-2EF60FDAAB17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978744D4-8DC6-48EF-9382-4DDD8027484E}"/>
              </a:ext>
            </a:extLst>
          </p:cNvPr>
          <p:cNvCxnSpPr>
            <a:cxnSpLocks/>
          </p:cNvCxnSpPr>
          <p:nvPr/>
        </p:nvCxnSpPr>
        <p:spPr>
          <a:xfrm flipV="1">
            <a:off x="4474704" y="2145349"/>
            <a:ext cx="0" cy="106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2F209AF8-65A4-47B3-AFC1-3A523D96804C}"/>
              </a:ext>
            </a:extLst>
          </p:cNvPr>
          <p:cNvCxnSpPr>
            <a:cxnSpLocks/>
            <a:stCxn id="13" idx="2"/>
          </p:cNvCxnSpPr>
          <p:nvPr/>
        </p:nvCxnSpPr>
        <p:spPr>
          <a:xfrm flipV="1">
            <a:off x="4608307" y="2145351"/>
            <a:ext cx="7367" cy="93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2AF9F180-A69A-4012-9836-91F9A2926F21}"/>
              </a:ext>
            </a:extLst>
          </p:cNvPr>
          <p:cNvCxnSpPr>
            <a:cxnSpLocks/>
          </p:cNvCxnSpPr>
          <p:nvPr/>
        </p:nvCxnSpPr>
        <p:spPr>
          <a:xfrm flipH="1">
            <a:off x="5126231" y="2292496"/>
            <a:ext cx="42333" cy="77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17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94A86DC8-FAF9-4279-A01D-51559DF51161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2434E97B-69C8-444C-8957-A05E8318A159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68930531-7D9A-4630-B543-D4174AE2169C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EB8040A-B361-4273-8E69-3606E576AA5B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659222" y="3614898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22" y="3614898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r="-31343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283746">
            <a:off x="3754171" y="1961771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8C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81EFBB24-9020-4692-BED4-A9FEDB29BE63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8A6D7DFA-AAA0-455F-8D13-5DC41249E1EA}"/>
              </a:ext>
            </a:extLst>
          </p:cNvPr>
          <p:cNvCxnSpPr>
            <a:cxnSpLocks/>
          </p:cNvCxnSpPr>
          <p:nvPr/>
        </p:nvCxnSpPr>
        <p:spPr>
          <a:xfrm flipV="1">
            <a:off x="4437991" y="2127306"/>
            <a:ext cx="7367" cy="93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87FF15D9-AD84-4211-A961-ED9D80D71971}"/>
              </a:ext>
            </a:extLst>
          </p:cNvPr>
          <p:cNvCxnSpPr>
            <a:cxnSpLocks/>
          </p:cNvCxnSpPr>
          <p:nvPr/>
        </p:nvCxnSpPr>
        <p:spPr>
          <a:xfrm flipH="1">
            <a:off x="5168495" y="2340490"/>
            <a:ext cx="40990" cy="66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b="1" dirty="0"/>
          </a:p>
          <a:p>
            <a:r>
              <a:rPr lang="de-DE" b="1" dirty="0"/>
              <a:t>The </a:t>
            </a:r>
            <a:r>
              <a:rPr lang="de-DE" b="1" dirty="0" err="1"/>
              <a:t>presented</a:t>
            </a:r>
            <a:r>
              <a:rPr lang="de-DE" b="1" dirty="0"/>
              <a:t> </a:t>
            </a:r>
            <a:r>
              <a:rPr lang="de-DE" b="1" dirty="0" err="1"/>
              <a:t>paper</a:t>
            </a:r>
            <a:r>
              <a:rPr lang="de-DE" b="1" dirty="0"/>
              <a:t> </a:t>
            </a:r>
            <a:r>
              <a:rPr lang="de-DE" b="1" dirty="0" err="1"/>
              <a:t>describes</a:t>
            </a:r>
            <a:r>
              <a:rPr lang="de-DE" b="1" dirty="0"/>
              <a:t> a </a:t>
            </a:r>
            <a:r>
              <a:rPr lang="de-DE" b="1" dirty="0" err="1"/>
              <a:t>method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real-time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tracking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and 3D </a:t>
            </a:r>
            <a:r>
              <a:rPr lang="de-DE" dirty="0" err="1"/>
              <a:t>reconstruction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static</a:t>
            </a:r>
            <a:r>
              <a:rPr lang="de-DE" dirty="0"/>
              <a:t> indoor </a:t>
            </a:r>
            <a:r>
              <a:rPr lang="de-DE" dirty="0" err="1"/>
              <a:t>scenes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an RGB-D </a:t>
            </a:r>
            <a:r>
              <a:rPr lang="de-DE" dirty="0" err="1"/>
              <a:t>camera</a:t>
            </a:r>
            <a:endParaRPr lang="de-DE" dirty="0"/>
          </a:p>
          <a:p>
            <a:endParaRPr lang="de-DE" dirty="0"/>
          </a:p>
          <a:p>
            <a:endParaRPr lang="de-DE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12641D-CDC9-4804-9CFE-6C6CA4D4E679}"/>
              </a:ext>
            </a:extLst>
          </p:cNvPr>
          <p:cNvSpPr txBox="1"/>
          <p:nvPr/>
        </p:nvSpPr>
        <p:spPr>
          <a:xfrm>
            <a:off x="4377686" y="2361058"/>
            <a:ext cx="3547114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1: </a:t>
            </a:r>
            <a:r>
              <a:rPr lang="de-DE" sz="1100" dirty="0" err="1">
                <a:latin typeface="+mn-lt"/>
              </a:rPr>
              <a:t>Reconstructed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room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hend</a:t>
            </a:r>
            <a:r>
              <a:rPr lang="de-DE" sz="1100" dirty="0">
                <a:latin typeface="+mn-lt"/>
              </a:rPr>
              <a:t>-held </a:t>
            </a:r>
            <a:r>
              <a:rPr lang="de-DE" sz="1100" dirty="0" err="1">
                <a:latin typeface="+mn-lt"/>
              </a:rPr>
              <a:t>sensor</a:t>
            </a:r>
            <a:r>
              <a:rPr lang="de-DE" sz="1100" dirty="0">
                <a:latin typeface="+mn-lt"/>
              </a:rPr>
              <a:t>. [1] </a:t>
            </a:r>
          </a:p>
        </p:txBody>
      </p:sp>
      <p:pic>
        <p:nvPicPr>
          <p:cNvPr id="8" name="Grafik 7" descr="Ein Bild, das drinnen, Tisch, Foto, Mann enthält.&#10;&#10;Automatisch generierte Beschreibung">
            <a:extLst>
              <a:ext uri="{FF2B5EF4-FFF2-40B4-BE49-F238E27FC236}">
                <a16:creationId xmlns:a16="http://schemas.microsoft.com/office/drawing/2014/main" id="{3608E3EA-7DE4-4383-B8BF-E45FA1BE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73" y="135825"/>
            <a:ext cx="3551227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054F2A7-070A-4B99-B3DD-1CC540A8DABE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6D6F7848-4136-4979-970D-F320D5990BA9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9B5359B9-5E10-4CD2-825C-08764E50D3C0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532149" y="3624347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49" y="3624347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r="-32836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C69A5B8-BD95-4DF3-8769-0DC7DA6D8A41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8C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621D613-3A34-4419-8A24-50412DAE4CC3}"/>
              </a:ext>
            </a:extLst>
          </p:cNvPr>
          <p:cNvSpPr txBox="1"/>
          <p:nvPr/>
        </p:nvSpPr>
        <p:spPr>
          <a:xfrm>
            <a:off x="4179955" y="3646694"/>
            <a:ext cx="439060" cy="385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dirty="0">
                <a:solidFill>
                  <a:schemeClr val="accent2"/>
                </a:solidFill>
                <a:latin typeface="+mn-lt"/>
              </a:rPr>
              <a:t>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92C522-8011-4F6F-96E5-4FEB923E6925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015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37CE11C8-AD14-475B-BC37-09B7BDD61114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41CFA6BC-C1A2-46D2-973C-CD0B3A1100C3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E1E25096-836C-4D30-B48F-CA53C77AEC33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A4003A0D-E641-4050-834D-7A5205678A03}"/>
              </a:ext>
            </a:extLst>
          </p:cNvPr>
          <p:cNvSpPr txBox="1"/>
          <p:nvPr/>
        </p:nvSpPr>
        <p:spPr>
          <a:xfrm>
            <a:off x="6172926" y="964072"/>
            <a:ext cx="2654081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6E5A3D-A8C9-4AB7-9564-DC9D7142A936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6E5A3D-A8C9-4AB7-9564-DC9D7142A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241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F9B0431E-24B2-4844-86AA-2B52044E2788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0DD8AC8-CE65-48F3-90B9-4AD0516DB376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6B1AE66E-FDE1-493C-91D1-AE833CB8DBD5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3DD640C9-E6BE-4133-8707-865FB89761FA}"/>
              </a:ext>
            </a:extLst>
          </p:cNvPr>
          <p:cNvSpPr txBox="1"/>
          <p:nvPr/>
        </p:nvSpPr>
        <p:spPr>
          <a:xfrm>
            <a:off x="6176313" y="992127"/>
            <a:ext cx="1537546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>
                <a:solidFill>
                  <a:srgbClr val="FF0000"/>
                </a:solidFill>
                <a:latin typeface="+mn-lt"/>
              </a:rPr>
              <a:t>SDF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4F5DF3C-5E0B-4292-92FC-7B661DD80693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4F5DF3C-5E0B-4292-92FC-7B661DD80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227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DFB0E402-F13D-4C12-8D96-EF9429F7AD17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5B59D305-66BA-453D-BDEB-09B9F89FB982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D553FA26-8FD0-4E33-867D-6800F92049F4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6E5A3D-A8C9-4AB7-9564-DC9D7142A936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66E5A3D-A8C9-4AB7-9564-DC9D7142A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81091F1-0A45-4759-BCEF-6C66F9ECCFB8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EC5718-A5AE-473F-B0FA-B844BDAC6D68}"/>
              </a:ext>
            </a:extLst>
          </p:cNvPr>
          <p:cNvSpPr txBox="1"/>
          <p:nvPr/>
        </p:nvSpPr>
        <p:spPr>
          <a:xfrm>
            <a:off x="6176313" y="984022"/>
            <a:ext cx="2757714" cy="78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rgbClr val="92D050"/>
                </a:solidFill>
                <a:latin typeface="+mn-lt"/>
              </a:rPr>
              <a:t>Reconstructed</a:t>
            </a:r>
            <a:r>
              <a:rPr lang="de-DE" dirty="0">
                <a:solidFill>
                  <a:srgbClr val="92D050"/>
                </a:solidFill>
                <a:latin typeface="+mn-lt"/>
              </a:rPr>
              <a:t> Surface:</a:t>
            </a:r>
          </a:p>
          <a:p>
            <a:pPr>
              <a:lnSpc>
                <a:spcPct val="114000"/>
              </a:lnSpc>
            </a:pPr>
            <a:r>
              <a:rPr lang="de-DE" sz="1400" dirty="0" err="1">
                <a:solidFill>
                  <a:srgbClr val="92D050"/>
                </a:solidFill>
                <a:latin typeface="+mn-lt"/>
              </a:rPr>
              <a:t>Assumption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: Updated SDF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is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very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accurate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5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96017031-FBDD-4040-BAEB-58E7F5512612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E9DD4846-B85C-4497-9AED-3C4EA723C116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9E287F24-6183-4541-8DBD-F66C7DF6672B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16DD059-E66F-4738-8C2A-77A65A91CA90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3705353E-BC02-4C7F-9320-FE198BAFEA91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FD55D588-71D1-43F5-A12B-D4F70EA1C57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E62324DA-57F6-4957-805F-697A53BA6AC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856231F4-285B-4727-8111-3088B1D3C8F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5BDA1CE6-E55C-41D4-B557-2F67D4D188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EE2E0121-7248-44D4-B27A-8C757799C976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6FC481B9-BB92-4AE7-A3C3-EDDA4E74446C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 rot="651554">
            <a:off x="3384790" y="1653260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3495380" y="3422779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80" y="3422779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478" r="-31343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>
            <a:extLst>
              <a:ext uri="{FF2B5EF4-FFF2-40B4-BE49-F238E27FC236}">
                <a16:creationId xmlns:a16="http://schemas.microsoft.com/office/drawing/2014/main" id="{F7C4FBED-BABE-427C-A8C4-96F1072D47FF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9" name="Freihandform: Form 108">
            <a:extLst>
              <a:ext uri="{FF2B5EF4-FFF2-40B4-BE49-F238E27FC236}">
                <a16:creationId xmlns:a16="http://schemas.microsoft.com/office/drawing/2014/main" id="{16F9DCFE-06E5-43C4-9157-743C1A7B2F1D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62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0FE5513F-71EC-4D15-8F95-CB431FC7C9A0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922BAEB1-28B9-4E3D-A2C8-5B754AB973EE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0C811F2F-EF7D-48F5-B973-7366B7884BDF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16DD059-E66F-4738-8C2A-77A65A91CA90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3705353E-BC02-4C7F-9320-FE198BAFEA91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FD55D588-71D1-43F5-A12B-D4F70EA1C57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E62324DA-57F6-4957-805F-697A53BA6AC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856231F4-285B-4727-8111-3088B1D3C8F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5BDA1CE6-E55C-41D4-B557-2F67D4D188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EE2E0121-7248-44D4-B27A-8C757799C976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>
                <a:extLst>
                  <a:ext uri="{FF2B5EF4-FFF2-40B4-BE49-F238E27FC236}">
                    <a16:creationId xmlns:a16="http://schemas.microsoft.com/office/drawing/2014/main" id="{6FC481B9-BB92-4AE7-A3C3-EDDA4E74446C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 rot="651554">
            <a:off x="3384790" y="1653260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3495380" y="3422779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80" y="3422779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478" r="-31343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>
            <a:extLst>
              <a:ext uri="{FF2B5EF4-FFF2-40B4-BE49-F238E27FC236}">
                <a16:creationId xmlns:a16="http://schemas.microsoft.com/office/drawing/2014/main" id="{F7C4FBED-BABE-427C-A8C4-96F1072D47FF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9" name="Freihandform: Form 108">
            <a:extLst>
              <a:ext uri="{FF2B5EF4-FFF2-40B4-BE49-F238E27FC236}">
                <a16:creationId xmlns:a16="http://schemas.microsoft.com/office/drawing/2014/main" id="{16F9DCFE-06E5-43C4-9157-743C1A7B2F1D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AD64E86-BED7-46DC-B0A4-3D6495D9765C}"/>
              </a:ext>
            </a:extLst>
          </p:cNvPr>
          <p:cNvCxnSpPr>
            <a:cxnSpLocks/>
          </p:cNvCxnSpPr>
          <p:nvPr/>
        </p:nvCxnSpPr>
        <p:spPr>
          <a:xfrm flipH="1" flipV="1">
            <a:off x="4053357" y="2279863"/>
            <a:ext cx="73371" cy="294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E9358B9-BD0D-43DF-91E2-0A19AE8EE143}"/>
              </a:ext>
            </a:extLst>
          </p:cNvPr>
          <p:cNvCxnSpPr>
            <a:cxnSpLocks/>
          </p:cNvCxnSpPr>
          <p:nvPr/>
        </p:nvCxnSpPr>
        <p:spPr>
          <a:xfrm flipH="1" flipV="1">
            <a:off x="4286635" y="2191033"/>
            <a:ext cx="85552" cy="355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1D31086-1A67-4890-BD14-F866E49CE79C}"/>
              </a:ext>
            </a:extLst>
          </p:cNvPr>
          <p:cNvCxnSpPr>
            <a:cxnSpLocks/>
          </p:cNvCxnSpPr>
          <p:nvPr/>
        </p:nvCxnSpPr>
        <p:spPr>
          <a:xfrm flipH="1" flipV="1">
            <a:off x="4559906" y="2158993"/>
            <a:ext cx="24190" cy="302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BF2A43C-2A13-4B90-9191-64DF8D8E73DD}"/>
              </a:ext>
            </a:extLst>
          </p:cNvPr>
          <p:cNvCxnSpPr>
            <a:cxnSpLocks/>
          </p:cNvCxnSpPr>
          <p:nvPr/>
        </p:nvCxnSpPr>
        <p:spPr>
          <a:xfrm flipV="1">
            <a:off x="4820551" y="2212357"/>
            <a:ext cx="0" cy="171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94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52C04AF1-83CB-406A-A368-18883A96A05C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05E833A5-A9D9-4782-AC72-A4998FC45225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B8E3A407-2BCF-482D-991E-712C3247535D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 rot="20783313">
            <a:off x="3384790" y="1565211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4240341" y="3715559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41" y="3715559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545" r="-31818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>
            <a:extLst>
              <a:ext uri="{FF2B5EF4-FFF2-40B4-BE49-F238E27FC236}">
                <a16:creationId xmlns:a16="http://schemas.microsoft.com/office/drawing/2014/main" id="{F7C4FBED-BABE-427C-A8C4-96F1072D47FF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51FDDA6-3622-4B1E-A130-C1F85B937289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0CB9592D-82CD-4611-B197-79580894E80C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E5C9826F-8CA8-4366-828F-6BF495BBAB41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754830D9-6B87-4BC6-A1F5-4016A3828532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026EDEDA-F6F0-489A-AD3B-9099DFF5E16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ABC65529-EBB3-44DA-ABDE-B0774C39A1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F6B0998E-2976-4201-A9B0-1E568BBC98E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A4C5F432-1C56-470F-B14B-769317B465B1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Freihandform: Form 105">
            <a:extLst>
              <a:ext uri="{FF2B5EF4-FFF2-40B4-BE49-F238E27FC236}">
                <a16:creationId xmlns:a16="http://schemas.microsoft.com/office/drawing/2014/main" id="{64D3BE57-6C07-4E29-B01F-AD93FDE553F4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4EE9F194-50F4-4CF1-AFF6-9ECB1ECAA390}"/>
              </a:ext>
            </a:extLst>
          </p:cNvPr>
          <p:cNvCxnSpPr>
            <a:cxnSpLocks/>
          </p:cNvCxnSpPr>
          <p:nvPr/>
        </p:nvCxnSpPr>
        <p:spPr>
          <a:xfrm flipH="1" flipV="1">
            <a:off x="4053359" y="2279865"/>
            <a:ext cx="97782" cy="26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B74A5825-541C-4B28-9ED7-60816D329F4B}"/>
              </a:ext>
            </a:extLst>
          </p:cNvPr>
          <p:cNvCxnSpPr>
            <a:cxnSpLocks/>
          </p:cNvCxnSpPr>
          <p:nvPr/>
        </p:nvCxnSpPr>
        <p:spPr>
          <a:xfrm flipH="1" flipV="1">
            <a:off x="4257726" y="2190225"/>
            <a:ext cx="84856" cy="210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C34DEBD7-37E5-4E97-BE9B-F3528F8C0BCB}"/>
              </a:ext>
            </a:extLst>
          </p:cNvPr>
          <p:cNvCxnSpPr>
            <a:cxnSpLocks/>
          </p:cNvCxnSpPr>
          <p:nvPr/>
        </p:nvCxnSpPr>
        <p:spPr>
          <a:xfrm flipH="1">
            <a:off x="4797106" y="1989462"/>
            <a:ext cx="47140" cy="228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746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0EED16AC-5765-4D52-9D19-A494F826E98E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9C28C823-26D8-4B1F-832F-D3F674E2D2F8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D3439E7F-B176-4953-9877-2CAB009E957E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 rot="21300011">
            <a:off x="3002637" y="1451643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3481212" y="3498481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212" y="3498481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478" r="-31343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>
            <a:extLst>
              <a:ext uri="{FF2B5EF4-FFF2-40B4-BE49-F238E27FC236}">
                <a16:creationId xmlns:a16="http://schemas.microsoft.com/office/drawing/2014/main" id="{F7C4FBED-BABE-427C-A8C4-96F1072D47FF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43FC176F-0653-44FC-8BD1-DB59185561CE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9978B632-3337-4122-8888-D057F89E0764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3331F0A8-31EB-4802-B214-F7580D7B005A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E5294651-83CB-447F-917E-DAEA8CE2FAFC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DB02FE40-338E-49B9-876B-04CF38ACB0C7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E18D37FC-9E7D-4E7A-A372-B21A0B159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F1310EC6-6B58-449C-853B-0B5430E5100C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FFF32930-2A4A-49F4-9CA7-308F045EF484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Freihandform: Form 105">
            <a:extLst>
              <a:ext uri="{FF2B5EF4-FFF2-40B4-BE49-F238E27FC236}">
                <a16:creationId xmlns:a16="http://schemas.microsoft.com/office/drawing/2014/main" id="{F0295BCC-7EA6-4B73-B12F-F42985564B6F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38A28215-5947-4B89-BA45-E17DCA5BAFAC}"/>
              </a:ext>
            </a:extLst>
          </p:cNvPr>
          <p:cNvCxnSpPr>
            <a:cxnSpLocks/>
          </p:cNvCxnSpPr>
          <p:nvPr/>
        </p:nvCxnSpPr>
        <p:spPr>
          <a:xfrm>
            <a:off x="4497245" y="1986869"/>
            <a:ext cx="8662" cy="155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60880DC7-A323-4CFF-A307-26979343F5D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29571" y="2136322"/>
            <a:ext cx="32585" cy="68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559172DD-F6D7-4273-8B15-5BD7429E1EEF}"/>
              </a:ext>
            </a:extLst>
          </p:cNvPr>
          <p:cNvCxnSpPr>
            <a:cxnSpLocks/>
          </p:cNvCxnSpPr>
          <p:nvPr/>
        </p:nvCxnSpPr>
        <p:spPr>
          <a:xfrm flipH="1" flipV="1">
            <a:off x="3906001" y="2314032"/>
            <a:ext cx="29620" cy="46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64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EFED6853-8049-4AE7-9906-9A0B3E89645B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4BA4B005-B94D-4B58-86A1-9CB07A144F78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8A066347-06F1-4C9B-91CF-994EE594DCE1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>
            <a:off x="2695068" y="1586093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3115568" y="3641625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68" y="3641625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478" r="-32836" b="-1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>
            <a:extLst>
              <a:ext uri="{FF2B5EF4-FFF2-40B4-BE49-F238E27FC236}">
                <a16:creationId xmlns:a16="http://schemas.microsoft.com/office/drawing/2014/main" id="{F7C4FBED-BABE-427C-A8C4-96F1072D47FF}"/>
              </a:ext>
            </a:extLst>
          </p:cNvPr>
          <p:cNvSpPr txBox="1"/>
          <p:nvPr/>
        </p:nvSpPr>
        <p:spPr>
          <a:xfrm>
            <a:off x="6172926" y="964072"/>
            <a:ext cx="2654081" cy="540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</a:t>
            </a:r>
            <a:r>
              <a:rPr lang="de-DE" dirty="0" err="1">
                <a:solidFill>
                  <a:schemeClr val="accent3"/>
                </a:solidFill>
                <a:latin typeface="+mn-lt"/>
              </a:rPr>
              <a:t>Estimation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de-DE" sz="1400" dirty="0" err="1">
                <a:solidFill>
                  <a:schemeClr val="accent3"/>
                </a:solidFill>
                <a:latin typeface="+mn-lt"/>
              </a:rPr>
              <a:t>Gauss</a:t>
            </a:r>
            <a:r>
              <a:rPr lang="de-DE" sz="1400" dirty="0">
                <a:solidFill>
                  <a:schemeClr val="accent3"/>
                </a:solidFill>
                <a:latin typeface="+mn-lt"/>
              </a:rPr>
              <a:t>-Newton Method Iteration</a:t>
            </a:r>
            <a:endParaRPr lang="de-DE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61C841-2AAD-4B91-97A0-470932D3AB6E}"/>
              </a:ext>
            </a:extLst>
          </p:cNvPr>
          <p:cNvSpPr txBox="1"/>
          <p:nvPr/>
        </p:nvSpPr>
        <p:spPr>
          <a:xfrm>
            <a:off x="3435056" y="3726609"/>
            <a:ext cx="439060" cy="385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dirty="0">
                <a:solidFill>
                  <a:schemeClr val="accent2"/>
                </a:solidFill>
                <a:latin typeface="+mn-lt"/>
              </a:rPr>
              <a:t>…</a:t>
            </a:r>
          </a:p>
        </p:txBody>
      </p: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FAA6520-2E76-463A-817E-87A70B68F648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A0348555-9B21-4B25-9348-74F59E34848D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3522C57A-EFDA-4801-AF82-925C3168108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4CF3182F-74C0-4C71-8DFE-68FB715AAA3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6903DE36-FEFE-459A-9C2C-42FA6D69C67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31935202-5C52-471E-B112-0ACFED3BD3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542CE45B-51F0-43F5-B580-BAE6FD04DBB0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05">
                <a:extLst>
                  <a:ext uri="{FF2B5EF4-FFF2-40B4-BE49-F238E27FC236}">
                    <a16:creationId xmlns:a16="http://schemas.microsoft.com/office/drawing/2014/main" id="{EF262FAF-4B09-4F77-A236-9EBD21AF9F34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Freihandform: Form 106">
            <a:extLst>
              <a:ext uri="{FF2B5EF4-FFF2-40B4-BE49-F238E27FC236}">
                <a16:creationId xmlns:a16="http://schemas.microsoft.com/office/drawing/2014/main" id="{BE6A7BAF-B1EE-44E1-B1EE-A2DFBD13F0CF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62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76C76A-FEFB-4D86-9FDC-F694CED6C07C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89F7BD49-6730-47BD-AE64-F41ED4C0420D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BF9C9127-7FA3-4B63-8EDF-F17FA7A99B52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>
            <a:off x="2695068" y="1586093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3226392" y="3657911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92" y="3657911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47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D27D5242-4C13-466F-9230-F0B40ECC6D20}"/>
              </a:ext>
            </a:extLst>
          </p:cNvPr>
          <p:cNvSpPr txBox="1"/>
          <p:nvPr/>
        </p:nvSpPr>
        <p:spPr>
          <a:xfrm>
            <a:off x="6172926" y="964072"/>
            <a:ext cx="2654081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accent3"/>
                </a:solidFill>
                <a:latin typeface="+mn-lt"/>
              </a:rPr>
              <a:t>Camera</a:t>
            </a:r>
            <a:r>
              <a:rPr lang="de-DE" dirty="0">
                <a:solidFill>
                  <a:schemeClr val="accent3"/>
                </a:solidFill>
                <a:latin typeface="+mn-lt"/>
              </a:rPr>
              <a:t> Pose Update</a:t>
            </a:r>
          </a:p>
        </p:txBody>
      </p:sp>
    </p:spTree>
    <p:extLst>
      <p:ext uri="{BB962C8B-B14F-4D97-AF65-F5344CB8AC3E}">
        <p14:creationId xmlns:p14="http://schemas.microsoft.com/office/powerpoint/2010/main" val="423434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b="1" dirty="0"/>
          </a:p>
          <a:p>
            <a:r>
              <a:rPr lang="de-DE" b="1" dirty="0"/>
              <a:t>The </a:t>
            </a:r>
            <a:r>
              <a:rPr lang="de-DE" b="1" dirty="0" err="1"/>
              <a:t>presented</a:t>
            </a:r>
            <a:r>
              <a:rPr lang="de-DE" b="1" dirty="0"/>
              <a:t> </a:t>
            </a:r>
            <a:r>
              <a:rPr lang="de-DE" b="1" dirty="0" err="1"/>
              <a:t>paper</a:t>
            </a:r>
            <a:r>
              <a:rPr lang="de-DE" b="1" dirty="0"/>
              <a:t> </a:t>
            </a:r>
            <a:r>
              <a:rPr lang="de-DE" b="1" dirty="0" err="1"/>
              <a:t>describes</a:t>
            </a:r>
            <a:r>
              <a:rPr lang="de-DE" b="1" dirty="0"/>
              <a:t> a </a:t>
            </a:r>
            <a:r>
              <a:rPr lang="de-DE" b="1" dirty="0" err="1"/>
              <a:t>method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real-time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tracking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and 3D </a:t>
            </a:r>
            <a:r>
              <a:rPr lang="de-DE" dirty="0" err="1"/>
              <a:t>reconstruction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static</a:t>
            </a:r>
            <a:r>
              <a:rPr lang="de-DE" dirty="0"/>
              <a:t> indoor </a:t>
            </a:r>
            <a:r>
              <a:rPr lang="de-DE" dirty="0" err="1"/>
              <a:t>scenes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an RGB-D </a:t>
            </a:r>
            <a:r>
              <a:rPr lang="de-DE" dirty="0" err="1"/>
              <a:t>camera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b="1" dirty="0" err="1"/>
              <a:t>Comparable</a:t>
            </a:r>
            <a:r>
              <a:rPr lang="de-DE" b="1" dirty="0"/>
              <a:t> </a:t>
            </a:r>
            <a:r>
              <a:rPr lang="de-DE" b="1" dirty="0" err="1"/>
              <a:t>previous</a:t>
            </a:r>
            <a:r>
              <a:rPr lang="de-DE" b="1" dirty="0"/>
              <a:t> </a:t>
            </a:r>
            <a:r>
              <a:rPr lang="de-DE" b="1" dirty="0" err="1"/>
              <a:t>work</a:t>
            </a:r>
            <a:endParaRPr lang="de-DE" b="1" dirty="0"/>
          </a:p>
          <a:p>
            <a:r>
              <a:rPr lang="en-US" i="1" dirty="0" err="1"/>
              <a:t>KinectFusion</a:t>
            </a:r>
            <a:r>
              <a:rPr lang="de-DE" sz="1400" baseline="30000" dirty="0"/>
              <a:t>1</a:t>
            </a:r>
            <a:r>
              <a:rPr lang="en-US" i="1" dirty="0"/>
              <a:t>: Real-Time Dense Surface Mapping and Tracking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Uses</a:t>
            </a:r>
            <a:r>
              <a:rPr lang="de-DE" dirty="0"/>
              <a:t> a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(SDF) </a:t>
            </a:r>
            <a:r>
              <a:rPr lang="de-DE" dirty="0" err="1"/>
              <a:t>for</a:t>
            </a:r>
            <a:r>
              <a:rPr lang="de-DE" dirty="0"/>
              <a:t> geometry </a:t>
            </a:r>
            <a:r>
              <a:rPr lang="de-DE" dirty="0" err="1"/>
              <a:t>representation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iterated</a:t>
            </a:r>
            <a:r>
              <a:rPr lang="de-DE" dirty="0"/>
              <a:t> </a:t>
            </a:r>
            <a:r>
              <a:rPr lang="de-DE" dirty="0" err="1"/>
              <a:t>closest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(ICP)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motion</a:t>
            </a:r>
            <a:r>
              <a:rPr lang="de-DE" dirty="0"/>
              <a:t> </a:t>
            </a:r>
            <a:r>
              <a:rPr lang="de-DE" dirty="0" err="1"/>
              <a:t>estimation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r>
              <a:rPr lang="de-DE" b="1" dirty="0" err="1"/>
              <a:t>Novelty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presented</a:t>
            </a:r>
            <a:r>
              <a:rPr lang="de-DE" b="1" dirty="0"/>
              <a:t> </a:t>
            </a:r>
            <a:r>
              <a:rPr lang="de-DE" b="1" dirty="0" err="1"/>
              <a:t>paper</a:t>
            </a: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tracking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SDF</a:t>
            </a:r>
          </a:p>
          <a:p>
            <a:endParaRPr lang="de-DE" dirty="0"/>
          </a:p>
          <a:p>
            <a:endParaRPr lang="de-DE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12641D-CDC9-4804-9CFE-6C6CA4D4E679}"/>
              </a:ext>
            </a:extLst>
          </p:cNvPr>
          <p:cNvSpPr txBox="1"/>
          <p:nvPr/>
        </p:nvSpPr>
        <p:spPr>
          <a:xfrm>
            <a:off x="4377686" y="2361058"/>
            <a:ext cx="3547114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1: </a:t>
            </a:r>
            <a:r>
              <a:rPr lang="de-DE" sz="1100" dirty="0" err="1">
                <a:latin typeface="+mn-lt"/>
              </a:rPr>
              <a:t>Reconstructed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room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with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hend</a:t>
            </a:r>
            <a:r>
              <a:rPr lang="de-DE" sz="1100" dirty="0">
                <a:latin typeface="+mn-lt"/>
              </a:rPr>
              <a:t>-held </a:t>
            </a:r>
            <a:r>
              <a:rPr lang="de-DE" sz="1100" dirty="0" err="1">
                <a:latin typeface="+mn-lt"/>
              </a:rPr>
              <a:t>sensor</a:t>
            </a:r>
            <a:r>
              <a:rPr lang="de-DE" sz="1100" dirty="0">
                <a:latin typeface="+mn-lt"/>
              </a:rPr>
              <a:t>. [1] </a:t>
            </a:r>
          </a:p>
        </p:txBody>
      </p:sp>
      <p:pic>
        <p:nvPicPr>
          <p:cNvPr id="8" name="Grafik 7" descr="Ein Bild, das drinnen, Tisch, Foto, Mann enthält.&#10;&#10;Automatisch generierte Beschreibung">
            <a:extLst>
              <a:ext uri="{FF2B5EF4-FFF2-40B4-BE49-F238E27FC236}">
                <a16:creationId xmlns:a16="http://schemas.microsoft.com/office/drawing/2014/main" id="{20B4E4DC-47EF-4A26-9625-C49CDAAC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73" y="135825"/>
            <a:ext cx="3551227" cy="22252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D7DB277-DA58-4746-BCFF-A20E84FBE08D}"/>
              </a:ext>
            </a:extLst>
          </p:cNvPr>
          <p:cNvSpPr txBox="1"/>
          <p:nvPr/>
        </p:nvSpPr>
        <p:spPr>
          <a:xfrm>
            <a:off x="311161" y="4702356"/>
            <a:ext cx="8515847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aseline="30000" dirty="0"/>
              <a:t>1</a:t>
            </a:r>
            <a:r>
              <a:rPr lang="de-DE" sz="1100" dirty="0"/>
              <a:t>Newcombe et al. 2011 [2]</a:t>
            </a:r>
            <a:endParaRPr lang="de-D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9326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F10B6DB4-9115-4377-AAE9-F987270A4EB7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BCA49876-1F21-4183-8879-507C446CDC32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0036EA49-C3E3-4B4B-8344-4F289A9920B7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>
            <a:off x="2695068" y="1586093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3226392" y="3657911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92" y="3657911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47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E38FF8B0-58B0-4968-A936-A42F2895462C}"/>
              </a:ext>
            </a:extLst>
          </p:cNvPr>
          <p:cNvSpPr txBox="1"/>
          <p:nvPr/>
        </p:nvSpPr>
        <p:spPr>
          <a:xfrm>
            <a:off x="6176313" y="992127"/>
            <a:ext cx="1537546" cy="289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>
                <a:solidFill>
                  <a:srgbClr val="FF0000"/>
                </a:solidFill>
                <a:latin typeface="+mn-lt"/>
              </a:rPr>
              <a:t>SDF Update</a:t>
            </a:r>
          </a:p>
        </p:txBody>
      </p:sp>
    </p:spTree>
    <p:extLst>
      <p:ext uri="{BB962C8B-B14F-4D97-AF65-F5344CB8AC3E}">
        <p14:creationId xmlns:p14="http://schemas.microsoft.com/office/powerpoint/2010/main" val="938439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AA956C77-3B70-4223-910F-3A523CF63BAA}"/>
              </a:ext>
            </a:extLst>
          </p:cNvPr>
          <p:cNvGrpSpPr/>
          <p:nvPr/>
        </p:nvGrpSpPr>
        <p:grpSpPr>
          <a:xfrm>
            <a:off x="1972594" y="1100672"/>
            <a:ext cx="3862623" cy="1527386"/>
            <a:chOff x="1972594" y="1100672"/>
            <a:chExt cx="3862623" cy="1527386"/>
          </a:xfrm>
        </p:grpSpPr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AEB9BB3A-9D65-4681-B9EC-731FD254DBC3}"/>
                </a:ext>
              </a:extLst>
            </p:cNvPr>
            <p:cNvSpPr/>
            <p:nvPr/>
          </p:nvSpPr>
          <p:spPr>
            <a:xfrm>
              <a:off x="1972594" y="1229617"/>
              <a:ext cx="3820160" cy="139844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  <a:gd name="connsiteX0" fmla="*/ 0 w 3820160"/>
                <a:gd name="connsiteY0" fmla="*/ 0 h 1398441"/>
                <a:gd name="connsiteX1" fmla="*/ 948266 w 3820160"/>
                <a:gd name="connsiteY1" fmla="*/ 368895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910480 w 3820160"/>
                <a:gd name="connsiteY1" fmla="*/ 346224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  <a:gd name="connsiteX0" fmla="*/ 0 w 3820160"/>
                <a:gd name="connsiteY0" fmla="*/ 0 h 1398441"/>
                <a:gd name="connsiteX1" fmla="*/ 887809 w 3820160"/>
                <a:gd name="connsiteY1" fmla="*/ 315996 h 1398441"/>
                <a:gd name="connsiteX2" fmla="*/ 1402080 w 3820160"/>
                <a:gd name="connsiteY2" fmla="*/ 1134281 h 1398441"/>
                <a:gd name="connsiteX3" fmla="*/ 2343573 w 3820160"/>
                <a:gd name="connsiteY3" fmla="*/ 775294 h 1398441"/>
                <a:gd name="connsiteX4" fmla="*/ 2993813 w 3820160"/>
                <a:gd name="connsiteY4" fmla="*/ 836254 h 1398441"/>
                <a:gd name="connsiteX5" fmla="*/ 3569547 w 3820160"/>
                <a:gd name="connsiteY5" fmla="*/ 1202014 h 1398441"/>
                <a:gd name="connsiteX6" fmla="*/ 3820160 w 3820160"/>
                <a:gd name="connsiteY6" fmla="*/ 1398441 h 13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98441">
                  <a:moveTo>
                    <a:pt x="0" y="0"/>
                  </a:moveTo>
                  <a:cubicBezTo>
                    <a:pt x="266982" y="32738"/>
                    <a:pt x="654129" y="126949"/>
                    <a:pt x="887809" y="315996"/>
                  </a:cubicBezTo>
                  <a:cubicBezTo>
                    <a:pt x="1121489" y="505043"/>
                    <a:pt x="1159453" y="1057731"/>
                    <a:pt x="1402080" y="1134281"/>
                  </a:cubicBezTo>
                  <a:cubicBezTo>
                    <a:pt x="1644707" y="1210831"/>
                    <a:pt x="2078284" y="824965"/>
                    <a:pt x="2343573" y="775294"/>
                  </a:cubicBezTo>
                  <a:cubicBezTo>
                    <a:pt x="2608862" y="725623"/>
                    <a:pt x="2789484" y="765134"/>
                    <a:pt x="2993813" y="836254"/>
                  </a:cubicBezTo>
                  <a:cubicBezTo>
                    <a:pt x="3198142" y="907374"/>
                    <a:pt x="3431823" y="1108316"/>
                    <a:pt x="3569547" y="1202014"/>
                  </a:cubicBezTo>
                  <a:cubicBezTo>
                    <a:pt x="3707271" y="1295712"/>
                    <a:pt x="3775005" y="1374734"/>
                    <a:pt x="3820160" y="1398441"/>
                  </a:cubicBezTo>
                </a:path>
              </a:pathLst>
            </a:custGeom>
            <a:noFill/>
            <a:ln w="301625">
              <a:solidFill>
                <a:schemeClr val="accent6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179C482D-0C40-4B64-9B75-C2375C55CAA0}"/>
                </a:ext>
              </a:extLst>
            </p:cNvPr>
            <p:cNvSpPr/>
            <p:nvPr/>
          </p:nvSpPr>
          <p:spPr>
            <a:xfrm>
              <a:off x="2015057" y="1100672"/>
              <a:ext cx="3820160" cy="1368213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765973"/>
                <a:gd name="connsiteY0" fmla="*/ 0 h 1415627"/>
                <a:gd name="connsiteX1" fmla="*/ 894079 w 3765973"/>
                <a:gd name="connsiteY1" fmla="*/ 386081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820160"/>
                <a:gd name="connsiteY0" fmla="*/ 0 h 1368213"/>
                <a:gd name="connsiteX1" fmla="*/ 948266 w 3820160"/>
                <a:gd name="connsiteY1" fmla="*/ 338667 h 1368213"/>
                <a:gd name="connsiteX2" fmla="*/ 1402080 w 3820160"/>
                <a:gd name="connsiteY2" fmla="*/ 1104053 h 1368213"/>
                <a:gd name="connsiteX3" fmla="*/ 2343573 w 3820160"/>
                <a:gd name="connsiteY3" fmla="*/ 745066 h 1368213"/>
                <a:gd name="connsiteX4" fmla="*/ 2993813 w 3820160"/>
                <a:gd name="connsiteY4" fmla="*/ 806026 h 1368213"/>
                <a:gd name="connsiteX5" fmla="*/ 3569547 w 3820160"/>
                <a:gd name="connsiteY5" fmla="*/ 1171786 h 1368213"/>
                <a:gd name="connsiteX6" fmla="*/ 3820160 w 3820160"/>
                <a:gd name="connsiteY6" fmla="*/ 1368213 h 136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0160" h="1368213">
                  <a:moveTo>
                    <a:pt x="0" y="0"/>
                  </a:moveTo>
                  <a:cubicBezTo>
                    <a:pt x="266982" y="32738"/>
                    <a:pt x="714586" y="154658"/>
                    <a:pt x="948266" y="338667"/>
                  </a:cubicBezTo>
                  <a:cubicBezTo>
                    <a:pt x="1181946" y="522676"/>
                    <a:pt x="1169529" y="1036320"/>
                    <a:pt x="1402080" y="1104053"/>
                  </a:cubicBezTo>
                  <a:cubicBezTo>
                    <a:pt x="1634631" y="1171786"/>
                    <a:pt x="2078284" y="794737"/>
                    <a:pt x="2343573" y="745066"/>
                  </a:cubicBezTo>
                  <a:cubicBezTo>
                    <a:pt x="2608862" y="695395"/>
                    <a:pt x="2789484" y="734906"/>
                    <a:pt x="2993813" y="806026"/>
                  </a:cubicBezTo>
                  <a:cubicBezTo>
                    <a:pt x="3198142" y="877146"/>
                    <a:pt x="3431823" y="1078088"/>
                    <a:pt x="3569547" y="1171786"/>
                  </a:cubicBezTo>
                  <a:cubicBezTo>
                    <a:pt x="3707271" y="1265484"/>
                    <a:pt x="3775005" y="1344506"/>
                    <a:pt x="3820160" y="13682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F73D4BD-EC58-401E-AF0B-5A422B021CA8}"/>
              </a:ext>
            </a:extLst>
          </p:cNvPr>
          <p:cNvGrpSpPr/>
          <p:nvPr/>
        </p:nvGrpSpPr>
        <p:grpSpPr>
          <a:xfrm>
            <a:off x="1930401" y="1023525"/>
            <a:ext cx="3823545" cy="2415442"/>
            <a:chOff x="1930401" y="1023525"/>
            <a:chExt cx="3823545" cy="2415442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F124ED8-B359-4CB2-A1C8-9DCF95421DDD}"/>
                </a:ext>
              </a:extLst>
            </p:cNvPr>
            <p:cNvGrpSpPr/>
            <p:nvPr/>
          </p:nvGrpSpPr>
          <p:grpSpPr>
            <a:xfrm>
              <a:off x="1930401" y="1023525"/>
              <a:ext cx="3823545" cy="108372"/>
              <a:chOff x="1930401" y="1023525"/>
              <a:chExt cx="3823545" cy="108372"/>
            </a:xfrm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0D688841-7C00-43FC-B548-092947884DA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44E9A7E-A1CC-4A61-BD9B-E2F047EE97B0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43ADB5A9-BAF3-4F02-9B2F-71B029FC384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4CA223B6-F6E0-40B4-9D60-EBD9BD6A7B1A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5E3D09D-4920-43EA-9D67-62BAB8D9771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C29CF30F-1F3D-45B0-9CCB-C0FD695C789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FFC9D45-6A0A-434C-9731-29DEA6498E30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41C50E9E-B685-4162-97A6-080DF6AB7728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DE503C28-A1AC-4203-A9BD-C6A559CA978E}"/>
                </a:ext>
              </a:extLst>
            </p:cNvPr>
            <p:cNvGrpSpPr/>
            <p:nvPr/>
          </p:nvGrpSpPr>
          <p:grpSpPr>
            <a:xfrm>
              <a:off x="1930401" y="1480725"/>
              <a:ext cx="3823545" cy="108372"/>
              <a:chOff x="1930401" y="1023525"/>
              <a:chExt cx="3823545" cy="108372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228E897C-A0F5-4FE4-8A2D-4356C7801366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FCCCEE7-85C3-4093-B35C-5395D57E87D9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3FE5CF1-2EE8-431C-93E4-7CCBB0F76EA3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A9CA2AB9-1613-4053-B54B-339792FD6E60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6753A06C-84DF-4DF4-A2A6-EFE1251E662C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55B4C409-ACE7-4E1B-A049-6B863C3A9FD7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A24513FC-1C10-4C4C-8656-40D268C07E65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CD44C4C-0905-4B91-9244-8D792618B4D1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EC5DDF-8FB2-4DCA-8CF9-CEE0FFD71825}"/>
                </a:ext>
              </a:extLst>
            </p:cNvPr>
            <p:cNvGrpSpPr/>
            <p:nvPr/>
          </p:nvGrpSpPr>
          <p:grpSpPr>
            <a:xfrm>
              <a:off x="1930401" y="1937925"/>
              <a:ext cx="3823545" cy="108372"/>
              <a:chOff x="1930401" y="1023525"/>
              <a:chExt cx="3823545" cy="108372"/>
            </a:xfrm>
          </p:grpSpPr>
          <p:sp>
            <p:nvSpPr>
              <p:cNvPr id="118" name="Ellipse 117">
                <a:extLst>
                  <a:ext uri="{FF2B5EF4-FFF2-40B4-BE49-F238E27FC236}">
                    <a16:creationId xmlns:a16="http://schemas.microsoft.com/office/drawing/2014/main" id="{16CB4C36-23A7-4D02-B49A-27FA94A7F1FF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19" name="Ellipse 118">
                <a:extLst>
                  <a:ext uri="{FF2B5EF4-FFF2-40B4-BE49-F238E27FC236}">
                    <a16:creationId xmlns:a16="http://schemas.microsoft.com/office/drawing/2014/main" id="{97974244-B032-4BBD-8053-23AEDB16E076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0" name="Ellipse 119">
                <a:extLst>
                  <a:ext uri="{FF2B5EF4-FFF2-40B4-BE49-F238E27FC236}">
                    <a16:creationId xmlns:a16="http://schemas.microsoft.com/office/drawing/2014/main" id="{05DCFDFF-4B4E-4379-AABE-41F68088F740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1" name="Ellipse 120">
                <a:extLst>
                  <a:ext uri="{FF2B5EF4-FFF2-40B4-BE49-F238E27FC236}">
                    <a16:creationId xmlns:a16="http://schemas.microsoft.com/office/drawing/2014/main" id="{2B01C7A4-38D0-4B67-9CD4-6603BD49D58E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2" name="Ellipse 121">
                <a:extLst>
                  <a:ext uri="{FF2B5EF4-FFF2-40B4-BE49-F238E27FC236}">
                    <a16:creationId xmlns:a16="http://schemas.microsoft.com/office/drawing/2014/main" id="{EA9CE220-A479-498B-9A6B-ADC11F49A849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3" name="Ellipse 122">
                <a:extLst>
                  <a:ext uri="{FF2B5EF4-FFF2-40B4-BE49-F238E27FC236}">
                    <a16:creationId xmlns:a16="http://schemas.microsoft.com/office/drawing/2014/main" id="{9E21FF17-D657-43BA-B4C0-F585C24FF83B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C002F276-BD13-4E31-9765-C0B8E31E0C3A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5" name="Ellipse 124">
                <a:extLst>
                  <a:ext uri="{FF2B5EF4-FFF2-40B4-BE49-F238E27FC236}">
                    <a16:creationId xmlns:a16="http://schemas.microsoft.com/office/drawing/2014/main" id="{8AA03961-672A-412F-A18E-3B8AEC4E8A17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F27D0D81-1C33-463F-8290-75AD0618A031}"/>
                </a:ext>
              </a:extLst>
            </p:cNvPr>
            <p:cNvGrpSpPr/>
            <p:nvPr/>
          </p:nvGrpSpPr>
          <p:grpSpPr>
            <a:xfrm>
              <a:off x="1930401" y="2395125"/>
              <a:ext cx="3823545" cy="108372"/>
              <a:chOff x="1930401" y="1023525"/>
              <a:chExt cx="3823545" cy="108372"/>
            </a:xfrm>
          </p:grpSpPr>
          <p:sp>
            <p:nvSpPr>
              <p:cNvPr id="127" name="Ellipse 126">
                <a:extLst>
                  <a:ext uri="{FF2B5EF4-FFF2-40B4-BE49-F238E27FC236}">
                    <a16:creationId xmlns:a16="http://schemas.microsoft.com/office/drawing/2014/main" id="{6D0C26DC-F05C-4229-A65B-7C3CE05C0F99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22DB7E9C-F2A4-481F-9C22-C50594D1480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29" name="Ellipse 128">
                <a:extLst>
                  <a:ext uri="{FF2B5EF4-FFF2-40B4-BE49-F238E27FC236}">
                    <a16:creationId xmlns:a16="http://schemas.microsoft.com/office/drawing/2014/main" id="{00A12926-D91A-423C-A035-F7D81342795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4BA09F2E-F3DB-4790-8C0C-DB2E09BD007C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1" name="Ellipse 130">
                <a:extLst>
                  <a:ext uri="{FF2B5EF4-FFF2-40B4-BE49-F238E27FC236}">
                    <a16:creationId xmlns:a16="http://schemas.microsoft.com/office/drawing/2014/main" id="{36E58390-337B-4EFF-B6A3-8C0B1B1EA182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CE89EC3-F24A-4362-BD70-2FBB3A25D55F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3" name="Ellipse 132">
                <a:extLst>
                  <a:ext uri="{FF2B5EF4-FFF2-40B4-BE49-F238E27FC236}">
                    <a16:creationId xmlns:a16="http://schemas.microsoft.com/office/drawing/2014/main" id="{A7E379A6-AF15-40F7-B99D-DFC5588CA348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BAB93C92-10C5-4233-A555-0E38E691ED24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A7604D23-F0A6-417D-9F61-AB20F5FAE561}"/>
                </a:ext>
              </a:extLst>
            </p:cNvPr>
            <p:cNvGrpSpPr/>
            <p:nvPr/>
          </p:nvGrpSpPr>
          <p:grpSpPr>
            <a:xfrm>
              <a:off x="1930401" y="2873395"/>
              <a:ext cx="3823545" cy="108372"/>
              <a:chOff x="1930401" y="1023525"/>
              <a:chExt cx="3823545" cy="108372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66D9E251-925D-4A91-A27F-7B5B4ADF6818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79A7388D-B91C-4066-BDBE-EE70BF30A6D7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707A54FA-3A2E-48E7-BBB2-814F287C227C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DD2096C0-225C-4276-8EB1-45551EA9A307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85BD260B-8387-4023-AE8F-B08751E3D3BE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E60B6344-D2E2-4F3F-A365-06F9A0B0643E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078C3CA1-942E-4765-9D4C-AC41622FDFF4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58CE0EDD-09F2-45D3-A0F9-8301E84BA92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  <p:grpSp>
          <p:nvGrpSpPr>
            <p:cNvPr id="180" name="Gruppieren 179">
              <a:extLst>
                <a:ext uri="{FF2B5EF4-FFF2-40B4-BE49-F238E27FC236}">
                  <a16:creationId xmlns:a16="http://schemas.microsoft.com/office/drawing/2014/main" id="{9006658B-3FBB-4C1C-BBF4-FBD77A998762}"/>
                </a:ext>
              </a:extLst>
            </p:cNvPr>
            <p:cNvGrpSpPr/>
            <p:nvPr/>
          </p:nvGrpSpPr>
          <p:grpSpPr>
            <a:xfrm>
              <a:off x="1930401" y="3330595"/>
              <a:ext cx="3823545" cy="108372"/>
              <a:chOff x="1930401" y="1023525"/>
              <a:chExt cx="3823545" cy="108372"/>
            </a:xfrm>
          </p:grpSpPr>
          <p:sp>
            <p:nvSpPr>
              <p:cNvPr id="181" name="Ellipse 180">
                <a:extLst>
                  <a:ext uri="{FF2B5EF4-FFF2-40B4-BE49-F238E27FC236}">
                    <a16:creationId xmlns:a16="http://schemas.microsoft.com/office/drawing/2014/main" id="{8D8A447F-5838-4C01-8087-BB9C517500D2}"/>
                  </a:ext>
                </a:extLst>
              </p:cNvPr>
              <p:cNvSpPr/>
              <p:nvPr/>
            </p:nvSpPr>
            <p:spPr>
              <a:xfrm>
                <a:off x="1930401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2" name="Ellipse 181">
                <a:extLst>
                  <a:ext uri="{FF2B5EF4-FFF2-40B4-BE49-F238E27FC236}">
                    <a16:creationId xmlns:a16="http://schemas.microsoft.com/office/drawing/2014/main" id="{0ACE3A37-CCD0-4071-BDE4-22FAD2CEAFC3}"/>
                  </a:ext>
                </a:extLst>
              </p:cNvPr>
              <p:cNvSpPr/>
              <p:nvPr/>
            </p:nvSpPr>
            <p:spPr>
              <a:xfrm>
                <a:off x="2461140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3" name="Ellipse 182">
                <a:extLst>
                  <a:ext uri="{FF2B5EF4-FFF2-40B4-BE49-F238E27FC236}">
                    <a16:creationId xmlns:a16="http://schemas.microsoft.com/office/drawing/2014/main" id="{D1C848DA-3CA3-4F74-BEA1-CE03C0D030CA}"/>
                  </a:ext>
                </a:extLst>
              </p:cNvPr>
              <p:cNvSpPr/>
              <p:nvPr/>
            </p:nvSpPr>
            <p:spPr>
              <a:xfrm>
                <a:off x="2991879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2E44D92D-57A1-412B-9D19-A460411648C4}"/>
                  </a:ext>
                </a:extLst>
              </p:cNvPr>
              <p:cNvSpPr/>
              <p:nvPr/>
            </p:nvSpPr>
            <p:spPr>
              <a:xfrm>
                <a:off x="3522618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AE82BD00-5A48-4823-98A0-1836E108E6B6}"/>
                  </a:ext>
                </a:extLst>
              </p:cNvPr>
              <p:cNvSpPr/>
              <p:nvPr/>
            </p:nvSpPr>
            <p:spPr>
              <a:xfrm>
                <a:off x="4053357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2C817866-0E10-484D-A451-9304762E10F4}"/>
                  </a:ext>
                </a:extLst>
              </p:cNvPr>
              <p:cNvSpPr/>
              <p:nvPr/>
            </p:nvSpPr>
            <p:spPr>
              <a:xfrm>
                <a:off x="4584096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50D74A35-610C-418C-8137-E6E633500F9C}"/>
                  </a:ext>
                </a:extLst>
              </p:cNvPr>
              <p:cNvSpPr/>
              <p:nvPr/>
            </p:nvSpPr>
            <p:spPr>
              <a:xfrm>
                <a:off x="5114835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id="{53D78BD3-8C99-4D34-A6BB-DA8490C7FEAD}"/>
                  </a:ext>
                </a:extLst>
              </p:cNvPr>
              <p:cNvSpPr/>
              <p:nvPr/>
            </p:nvSpPr>
            <p:spPr>
              <a:xfrm>
                <a:off x="5645574" y="1023525"/>
                <a:ext cx="108372" cy="108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de-DE" dirty="0"/>
              </a:p>
            </p:txBody>
          </p:sp>
        </p:grpSp>
      </p:grp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FBF3F221-9F30-4912-848D-34D8F44DDB2A}"/>
              </a:ext>
            </a:extLst>
          </p:cNvPr>
          <p:cNvSpPr/>
          <p:nvPr/>
        </p:nvSpPr>
        <p:spPr>
          <a:xfrm>
            <a:off x="1984587" y="1381760"/>
            <a:ext cx="3765973" cy="141562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5973" h="1415627">
                <a:moveTo>
                  <a:pt x="0" y="0"/>
                </a:moveTo>
                <a:cubicBezTo>
                  <a:pt x="266982" y="32738"/>
                  <a:pt x="533964" y="65476"/>
                  <a:pt x="758613" y="257387"/>
                </a:cubicBezTo>
                <a:cubicBezTo>
                  <a:pt x="983262" y="449298"/>
                  <a:pt x="1092764" y="1062285"/>
                  <a:pt x="1347893" y="1151467"/>
                </a:cubicBezTo>
                <a:cubicBezTo>
                  <a:pt x="1603022" y="1240649"/>
                  <a:pt x="2024097" y="842151"/>
                  <a:pt x="2289386" y="792480"/>
                </a:cubicBezTo>
                <a:cubicBezTo>
                  <a:pt x="2554675" y="742809"/>
                  <a:pt x="2735297" y="782320"/>
                  <a:pt x="2939626" y="853440"/>
                </a:cubicBezTo>
                <a:cubicBezTo>
                  <a:pt x="3143955" y="924560"/>
                  <a:pt x="3377636" y="1125502"/>
                  <a:pt x="3515360" y="1219200"/>
                </a:cubicBezTo>
                <a:cubicBezTo>
                  <a:pt x="3653084" y="1312898"/>
                  <a:pt x="3720818" y="1391920"/>
                  <a:pt x="3765973" y="14156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/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25EA556B-55F1-4C67-95AF-01C83A187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3833523"/>
                <a:ext cx="5655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0A876D8-9E5F-471C-AA19-D2DDA12B1BDD}"/>
              </a:ext>
            </a:extLst>
          </p:cNvPr>
          <p:cNvGrpSpPr/>
          <p:nvPr/>
        </p:nvGrpSpPr>
        <p:grpSpPr>
          <a:xfrm>
            <a:off x="4253408" y="1882987"/>
            <a:ext cx="1510698" cy="1971042"/>
            <a:chOff x="4253408" y="1882987"/>
            <a:chExt cx="1510698" cy="197104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B22E396-9DCA-46B4-A7F4-37B8EE913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2349" y="2174241"/>
              <a:ext cx="840858" cy="167978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0C8732E-FC74-4F77-8EE4-87BA0E7B8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3207" y="2724381"/>
              <a:ext cx="418981" cy="112964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0D469D08-ED3B-4064-9D70-BEB6B8A6C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2660" y="3711787"/>
              <a:ext cx="279402" cy="210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980F1C5C-FBD1-4125-B2B1-09B40B820C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3408" y="1882987"/>
              <a:ext cx="125557" cy="29125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8F119ED5-109E-40F5-966A-8F438B418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8718" y="2375555"/>
              <a:ext cx="115388" cy="31894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/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D60009D4-450C-49A2-A100-24306FE6D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0" y="3717882"/>
                <a:ext cx="405428" cy="380810"/>
              </a:xfrm>
              <a:prstGeom prst="rect">
                <a:avLst/>
              </a:prstGeom>
              <a:blipFill>
                <a:blip r:embed="rId6"/>
                <a:stretch>
                  <a:fillRect l="-4478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10C1DA6-F3BA-46C2-8262-50896E3D56FB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500BE29-1368-4F07-9658-C5487AB4F946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8037797F-65FE-4814-AC78-34274CF4E4B9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86" name="Gerader Verbinder 85">
                <a:extLst>
                  <a:ext uri="{FF2B5EF4-FFF2-40B4-BE49-F238E27FC236}">
                    <a16:creationId xmlns:a16="http://schemas.microsoft.com/office/drawing/2014/main" id="{91D3CA76-28B3-4781-93A1-12DF5EAD1B8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>
                <a:extLst>
                  <a:ext uri="{FF2B5EF4-FFF2-40B4-BE49-F238E27FC236}">
                    <a16:creationId xmlns:a16="http://schemas.microsoft.com/office/drawing/2014/main" id="{1123C4B4-6160-4D80-B217-B88F3D97E6AE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Gerader Verbinder 87">
                <a:extLst>
                  <a:ext uri="{FF2B5EF4-FFF2-40B4-BE49-F238E27FC236}">
                    <a16:creationId xmlns:a16="http://schemas.microsoft.com/office/drawing/2014/main" id="{426E4940-30A4-436E-A32F-E6BC2EBCA9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A2459D75-F71B-4694-9D56-FDB225A0694B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7E78B619-7EFC-4CC3-B423-EE3826AA1A9F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C38EE6-708B-46CA-BE9D-4DD35ED47082}"/>
              </a:ext>
            </a:extLst>
          </p:cNvPr>
          <p:cNvGrpSpPr/>
          <p:nvPr/>
        </p:nvGrpSpPr>
        <p:grpSpPr>
          <a:xfrm>
            <a:off x="2695068" y="1586093"/>
            <a:ext cx="1820817" cy="2194318"/>
            <a:chOff x="2694140" y="1582291"/>
            <a:chExt cx="1820817" cy="2194318"/>
          </a:xfrm>
        </p:grpSpPr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5DDBCB0F-804F-4EAB-9970-F5D957204C8C}"/>
                </a:ext>
              </a:extLst>
            </p:cNvPr>
            <p:cNvGrpSpPr/>
            <p:nvPr/>
          </p:nvGrpSpPr>
          <p:grpSpPr>
            <a:xfrm rot="413058">
              <a:off x="2694140" y="1582291"/>
              <a:ext cx="1820817" cy="2194318"/>
              <a:chOff x="4192907" y="1702162"/>
              <a:chExt cx="1820817" cy="2194318"/>
            </a:xfrm>
          </p:grpSpPr>
          <p:cxnSp>
            <p:nvCxnSpPr>
              <p:cNvPr id="93" name="Gerader Verbinder 92">
                <a:extLst>
                  <a:ext uri="{FF2B5EF4-FFF2-40B4-BE49-F238E27FC236}">
                    <a16:creationId xmlns:a16="http://schemas.microsoft.com/office/drawing/2014/main" id="{5831D016-FBE4-4567-93B9-7E5AAD0AB998}"/>
                  </a:ext>
                </a:extLst>
              </p:cNvPr>
              <p:cNvCxnSpPr>
                <a:cxnSpLocks/>
                <a:endCxn id="9" idx="0"/>
              </p:cNvCxnSpPr>
              <p:nvPr/>
            </p:nvCxnSpPr>
            <p:spPr>
              <a:xfrm rot="21186942" flipH="1" flipV="1">
                <a:off x="4517452" y="2204456"/>
                <a:ext cx="606536" cy="169202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>
                <a:extLst>
                  <a:ext uri="{FF2B5EF4-FFF2-40B4-BE49-F238E27FC236}">
                    <a16:creationId xmlns:a16="http://schemas.microsoft.com/office/drawing/2014/main" id="{F8B97883-F42B-4F89-A0A6-4C51D42CFDE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>
                <a:extLst>
                  <a:ext uri="{FF2B5EF4-FFF2-40B4-BE49-F238E27FC236}">
                    <a16:creationId xmlns:a16="http://schemas.microsoft.com/office/drawing/2014/main" id="{AFF976E3-2D9C-4637-A65F-592763D26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>
                <a:extLst>
                  <a:ext uri="{FF2B5EF4-FFF2-40B4-BE49-F238E27FC236}">
                    <a16:creationId xmlns:a16="http://schemas.microsoft.com/office/drawing/2014/main" id="{42C11F70-ED38-4F91-9D3E-26C6D99815E9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rot="21186942" flipH="1" flipV="1">
                <a:off x="4192907" y="1702162"/>
                <a:ext cx="192559" cy="558298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Gerader Verbinder 96">
                <a:extLst>
                  <a:ext uri="{FF2B5EF4-FFF2-40B4-BE49-F238E27FC236}">
                    <a16:creationId xmlns:a16="http://schemas.microsoft.com/office/drawing/2014/main" id="{29F1727B-1FFD-4B50-97FB-D5EF34866D9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13494B6-7140-445A-9867-5FFB2B6535C8}"/>
                </a:ext>
              </a:extLst>
            </p:cNvPr>
            <p:cNvSpPr/>
            <p:nvPr/>
          </p:nvSpPr>
          <p:spPr>
            <a:xfrm>
              <a:off x="2990619" y="2048901"/>
              <a:ext cx="1395306" cy="504748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386080 w 2804160"/>
                <a:gd name="connsiteY1" fmla="*/ 568960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804160"/>
                <a:gd name="connsiteY0" fmla="*/ 0 h 833120"/>
                <a:gd name="connsiteX1" fmla="*/ 447040 w 2804160"/>
                <a:gd name="connsiteY1" fmla="*/ 582507 h 833120"/>
                <a:gd name="connsiteX2" fmla="*/ 1327573 w 2804160"/>
                <a:gd name="connsiteY2" fmla="*/ 209973 h 833120"/>
                <a:gd name="connsiteX3" fmla="*/ 1977813 w 2804160"/>
                <a:gd name="connsiteY3" fmla="*/ 270933 h 833120"/>
                <a:gd name="connsiteX4" fmla="*/ 2553547 w 2804160"/>
                <a:gd name="connsiteY4" fmla="*/ 636693 h 833120"/>
                <a:gd name="connsiteX5" fmla="*/ 2804160 w 2804160"/>
                <a:gd name="connsiteY5" fmla="*/ 833120 h 833120"/>
                <a:gd name="connsiteX0" fmla="*/ 0 w 2553547"/>
                <a:gd name="connsiteY0" fmla="*/ 0 h 636693"/>
                <a:gd name="connsiteX1" fmla="*/ 447040 w 2553547"/>
                <a:gd name="connsiteY1" fmla="*/ 582507 h 636693"/>
                <a:gd name="connsiteX2" fmla="*/ 1327573 w 2553547"/>
                <a:gd name="connsiteY2" fmla="*/ 209973 h 636693"/>
                <a:gd name="connsiteX3" fmla="*/ 1977813 w 2553547"/>
                <a:gd name="connsiteY3" fmla="*/ 270933 h 636693"/>
                <a:gd name="connsiteX4" fmla="*/ 2553547 w 2553547"/>
                <a:gd name="connsiteY4" fmla="*/ 636693 h 636693"/>
                <a:gd name="connsiteX0" fmla="*/ 0 w 1977813"/>
                <a:gd name="connsiteY0" fmla="*/ 0 h 584925"/>
                <a:gd name="connsiteX1" fmla="*/ 447040 w 1977813"/>
                <a:gd name="connsiteY1" fmla="*/ 582507 h 584925"/>
                <a:gd name="connsiteX2" fmla="*/ 1327573 w 1977813"/>
                <a:gd name="connsiteY2" fmla="*/ 209973 h 584925"/>
                <a:gd name="connsiteX3" fmla="*/ 1977813 w 1977813"/>
                <a:gd name="connsiteY3" fmla="*/ 270933 h 584925"/>
                <a:gd name="connsiteX0" fmla="*/ 0 w 1327573"/>
                <a:gd name="connsiteY0" fmla="*/ 0 h 584925"/>
                <a:gd name="connsiteX1" fmla="*/ 447040 w 1327573"/>
                <a:gd name="connsiteY1" fmla="*/ 582507 h 584925"/>
                <a:gd name="connsiteX2" fmla="*/ 1327573 w 1327573"/>
                <a:gd name="connsiteY2" fmla="*/ 209973 h 584925"/>
                <a:gd name="connsiteX0" fmla="*/ 0 w 1415627"/>
                <a:gd name="connsiteY0" fmla="*/ 0 h 584252"/>
                <a:gd name="connsiteX1" fmla="*/ 447040 w 1415627"/>
                <a:gd name="connsiteY1" fmla="*/ 582507 h 584252"/>
                <a:gd name="connsiteX2" fmla="*/ 1415627 w 1415627"/>
                <a:gd name="connsiteY2" fmla="*/ 182880 h 584252"/>
                <a:gd name="connsiteX0" fmla="*/ 0 w 1388533"/>
                <a:gd name="connsiteY0" fmla="*/ 0 h 522357"/>
                <a:gd name="connsiteX1" fmla="*/ 419946 w 1388533"/>
                <a:gd name="connsiteY1" fmla="*/ 521547 h 522357"/>
                <a:gd name="connsiteX2" fmla="*/ 1388533 w 1388533"/>
                <a:gd name="connsiteY2" fmla="*/ 121920 h 522357"/>
                <a:gd name="connsiteX0" fmla="*/ 0 w 1442720"/>
                <a:gd name="connsiteY0" fmla="*/ 0 h 522357"/>
                <a:gd name="connsiteX1" fmla="*/ 419946 w 1442720"/>
                <a:gd name="connsiteY1" fmla="*/ 521547 h 522357"/>
                <a:gd name="connsiteX2" fmla="*/ 1442720 w 1442720"/>
                <a:gd name="connsiteY2" fmla="*/ 121920 h 522357"/>
                <a:gd name="connsiteX0" fmla="*/ 0 w 1442720"/>
                <a:gd name="connsiteY0" fmla="*/ 0 h 527595"/>
                <a:gd name="connsiteX1" fmla="*/ 419946 w 1442720"/>
                <a:gd name="connsiteY1" fmla="*/ 521547 h 527595"/>
                <a:gd name="connsiteX2" fmla="*/ 1012613 w 1442720"/>
                <a:gd name="connsiteY2" fmla="*/ 274319 h 527595"/>
                <a:gd name="connsiteX3" fmla="*/ 1442720 w 1442720"/>
                <a:gd name="connsiteY3" fmla="*/ 121920 h 527595"/>
                <a:gd name="connsiteX0" fmla="*/ 0 w 1442720"/>
                <a:gd name="connsiteY0" fmla="*/ 0 h 527387"/>
                <a:gd name="connsiteX1" fmla="*/ 419946 w 1442720"/>
                <a:gd name="connsiteY1" fmla="*/ 521547 h 527387"/>
                <a:gd name="connsiteX2" fmla="*/ 1012613 w 1442720"/>
                <a:gd name="connsiteY2" fmla="*/ 274319 h 527387"/>
                <a:gd name="connsiteX3" fmla="*/ 1269999 w 1442720"/>
                <a:gd name="connsiteY3" fmla="*/ 145626 h 527387"/>
                <a:gd name="connsiteX4" fmla="*/ 1442720 w 1442720"/>
                <a:gd name="connsiteY4" fmla="*/ 121920 h 527387"/>
                <a:gd name="connsiteX0" fmla="*/ 0 w 1442720"/>
                <a:gd name="connsiteY0" fmla="*/ 0 h 533200"/>
                <a:gd name="connsiteX1" fmla="*/ 419946 w 1442720"/>
                <a:gd name="connsiteY1" fmla="*/ 521547 h 533200"/>
                <a:gd name="connsiteX2" fmla="*/ 883919 w 1442720"/>
                <a:gd name="connsiteY2" fmla="*/ 355599 h 533200"/>
                <a:gd name="connsiteX3" fmla="*/ 1012613 w 1442720"/>
                <a:gd name="connsiteY3" fmla="*/ 274319 h 533200"/>
                <a:gd name="connsiteX4" fmla="*/ 1269999 w 1442720"/>
                <a:gd name="connsiteY4" fmla="*/ 145626 h 533200"/>
                <a:gd name="connsiteX5" fmla="*/ 1442720 w 1442720"/>
                <a:gd name="connsiteY5" fmla="*/ 121920 h 533200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  <a:gd name="connsiteX0" fmla="*/ 0 w 1395306"/>
                <a:gd name="connsiteY0" fmla="*/ 0 h 504748"/>
                <a:gd name="connsiteX1" fmla="*/ 372532 w 1395306"/>
                <a:gd name="connsiteY1" fmla="*/ 494453 h 504748"/>
                <a:gd name="connsiteX2" fmla="*/ 836505 w 1395306"/>
                <a:gd name="connsiteY2" fmla="*/ 328505 h 504748"/>
                <a:gd name="connsiteX3" fmla="*/ 965199 w 1395306"/>
                <a:gd name="connsiteY3" fmla="*/ 247225 h 504748"/>
                <a:gd name="connsiteX4" fmla="*/ 1222585 w 1395306"/>
                <a:gd name="connsiteY4" fmla="*/ 118532 h 504748"/>
                <a:gd name="connsiteX5" fmla="*/ 1395306 w 1395306"/>
                <a:gd name="connsiteY5" fmla="*/ 94826 h 50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6" h="504748">
                  <a:moveTo>
                    <a:pt x="0" y="0"/>
                  </a:moveTo>
                  <a:cubicBezTo>
                    <a:pt x="156915" y="368018"/>
                    <a:pt x="233114" y="439702"/>
                    <a:pt x="372532" y="494453"/>
                  </a:cubicBezTo>
                  <a:cubicBezTo>
                    <a:pt x="511950" y="549204"/>
                    <a:pt x="737727" y="369710"/>
                    <a:pt x="836505" y="328505"/>
                  </a:cubicBezTo>
                  <a:cubicBezTo>
                    <a:pt x="935283" y="287300"/>
                    <a:pt x="900852" y="281092"/>
                    <a:pt x="965199" y="247225"/>
                  </a:cubicBezTo>
                  <a:cubicBezTo>
                    <a:pt x="1029546" y="213358"/>
                    <a:pt x="1150900" y="143932"/>
                    <a:pt x="1222585" y="118532"/>
                  </a:cubicBezTo>
                  <a:cubicBezTo>
                    <a:pt x="1294270" y="93132"/>
                    <a:pt x="1366519" y="104421"/>
                    <a:pt x="1395306" y="94826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/>
              <p:nvPr/>
            </p:nvSpPr>
            <p:spPr>
              <a:xfrm>
                <a:off x="3226392" y="3657911"/>
                <a:ext cx="405428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9BA477F-8BD6-4B69-AA88-11B1561A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392" y="3657911"/>
                <a:ext cx="405428" cy="380810"/>
              </a:xfrm>
              <a:prstGeom prst="rect">
                <a:avLst/>
              </a:prstGeom>
              <a:blipFill>
                <a:blip r:embed="rId7"/>
                <a:stretch>
                  <a:fillRect l="-4478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71A32546-ED36-49A5-805C-B6B9B25A33F6}"/>
              </a:ext>
            </a:extLst>
          </p:cNvPr>
          <p:cNvGrpSpPr/>
          <p:nvPr/>
        </p:nvGrpSpPr>
        <p:grpSpPr>
          <a:xfrm rot="187917">
            <a:off x="3619361" y="1914893"/>
            <a:ext cx="1545909" cy="1983993"/>
            <a:chOff x="3605815" y="1928275"/>
            <a:chExt cx="1545909" cy="1983993"/>
          </a:xfrm>
        </p:grpSpPr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916F4E79-24C7-4377-BCEA-CEACE95D6477}"/>
                </a:ext>
              </a:extLst>
            </p:cNvPr>
            <p:cNvSpPr/>
            <p:nvPr/>
          </p:nvSpPr>
          <p:spPr>
            <a:xfrm>
              <a:off x="3830522" y="2146487"/>
              <a:ext cx="1289086" cy="238801"/>
            </a:xfrm>
            <a:custGeom>
              <a:avLst/>
              <a:gdLst>
                <a:gd name="connsiteX0" fmla="*/ 0 w 3765973"/>
                <a:gd name="connsiteY0" fmla="*/ 0 h 1415627"/>
                <a:gd name="connsiteX1" fmla="*/ 758613 w 3765973"/>
                <a:gd name="connsiteY1" fmla="*/ 257387 h 1415627"/>
                <a:gd name="connsiteX2" fmla="*/ 1347893 w 3765973"/>
                <a:gd name="connsiteY2" fmla="*/ 1151467 h 1415627"/>
                <a:gd name="connsiteX3" fmla="*/ 2289386 w 3765973"/>
                <a:gd name="connsiteY3" fmla="*/ 792480 h 1415627"/>
                <a:gd name="connsiteX4" fmla="*/ 2939626 w 3765973"/>
                <a:gd name="connsiteY4" fmla="*/ 853440 h 1415627"/>
                <a:gd name="connsiteX5" fmla="*/ 3515360 w 3765973"/>
                <a:gd name="connsiteY5" fmla="*/ 1219200 h 1415627"/>
                <a:gd name="connsiteX6" fmla="*/ 3765973 w 3765973"/>
                <a:gd name="connsiteY6" fmla="*/ 1415627 h 1415627"/>
                <a:gd name="connsiteX0" fmla="*/ 0 w 3169920"/>
                <a:gd name="connsiteY0" fmla="*/ 2160 h 1255227"/>
                <a:gd name="connsiteX1" fmla="*/ 162560 w 3169920"/>
                <a:gd name="connsiteY1" fmla="*/ 96987 h 1255227"/>
                <a:gd name="connsiteX2" fmla="*/ 751840 w 3169920"/>
                <a:gd name="connsiteY2" fmla="*/ 991067 h 1255227"/>
                <a:gd name="connsiteX3" fmla="*/ 1693333 w 3169920"/>
                <a:gd name="connsiteY3" fmla="*/ 632080 h 1255227"/>
                <a:gd name="connsiteX4" fmla="*/ 2343573 w 3169920"/>
                <a:gd name="connsiteY4" fmla="*/ 693040 h 1255227"/>
                <a:gd name="connsiteX5" fmla="*/ 2919307 w 3169920"/>
                <a:gd name="connsiteY5" fmla="*/ 1058800 h 1255227"/>
                <a:gd name="connsiteX6" fmla="*/ 3169920 w 3169920"/>
                <a:gd name="connsiteY6" fmla="*/ 1255227 h 1255227"/>
                <a:gd name="connsiteX0" fmla="*/ 3181 w 3173101"/>
                <a:gd name="connsiteY0" fmla="*/ 20761 h 1273828"/>
                <a:gd name="connsiteX1" fmla="*/ 165741 w 3173101"/>
                <a:gd name="connsiteY1" fmla="*/ 115588 h 1273828"/>
                <a:gd name="connsiteX2" fmla="*/ 755021 w 3173101"/>
                <a:gd name="connsiteY2" fmla="*/ 1009668 h 1273828"/>
                <a:gd name="connsiteX3" fmla="*/ 1696514 w 3173101"/>
                <a:gd name="connsiteY3" fmla="*/ 650681 h 1273828"/>
                <a:gd name="connsiteX4" fmla="*/ 2346754 w 3173101"/>
                <a:gd name="connsiteY4" fmla="*/ 711641 h 1273828"/>
                <a:gd name="connsiteX5" fmla="*/ 2922488 w 3173101"/>
                <a:gd name="connsiteY5" fmla="*/ 1077401 h 1273828"/>
                <a:gd name="connsiteX6" fmla="*/ 3173101 w 3173101"/>
                <a:gd name="connsiteY6" fmla="*/ 1273828 h 1273828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289974 w 3012854"/>
                <a:gd name="connsiteY0" fmla="*/ 526280 h 1162974"/>
                <a:gd name="connsiteX1" fmla="*/ 5494 w 3012854"/>
                <a:gd name="connsiteY1" fmla="*/ 4734 h 1162974"/>
                <a:gd name="connsiteX2" fmla="*/ 594774 w 3012854"/>
                <a:gd name="connsiteY2" fmla="*/ 898814 h 1162974"/>
                <a:gd name="connsiteX3" fmla="*/ 1536267 w 3012854"/>
                <a:gd name="connsiteY3" fmla="*/ 539827 h 1162974"/>
                <a:gd name="connsiteX4" fmla="*/ 2186507 w 3012854"/>
                <a:gd name="connsiteY4" fmla="*/ 600787 h 1162974"/>
                <a:gd name="connsiteX5" fmla="*/ 2762241 w 3012854"/>
                <a:gd name="connsiteY5" fmla="*/ 966547 h 1162974"/>
                <a:gd name="connsiteX6" fmla="*/ 3012854 w 3012854"/>
                <a:gd name="connsiteY6" fmla="*/ 1162974 h 1162974"/>
                <a:gd name="connsiteX0" fmla="*/ 0 w 3007360"/>
                <a:gd name="connsiteY0" fmla="*/ 0 h 1158240"/>
                <a:gd name="connsiteX1" fmla="*/ 589280 w 3007360"/>
                <a:gd name="connsiteY1" fmla="*/ 894080 h 1158240"/>
                <a:gd name="connsiteX2" fmla="*/ 1530773 w 3007360"/>
                <a:gd name="connsiteY2" fmla="*/ 535093 h 1158240"/>
                <a:gd name="connsiteX3" fmla="*/ 2181013 w 3007360"/>
                <a:gd name="connsiteY3" fmla="*/ 596053 h 1158240"/>
                <a:gd name="connsiteX4" fmla="*/ 2756747 w 3007360"/>
                <a:gd name="connsiteY4" fmla="*/ 961813 h 1158240"/>
                <a:gd name="connsiteX5" fmla="*/ 3007360 w 3007360"/>
                <a:gd name="connsiteY5" fmla="*/ 1158240 h 1158240"/>
                <a:gd name="connsiteX0" fmla="*/ 0 w 2418080"/>
                <a:gd name="connsiteY0" fmla="*/ 381186 h 645346"/>
                <a:gd name="connsiteX1" fmla="*/ 941493 w 2418080"/>
                <a:gd name="connsiteY1" fmla="*/ 22199 h 645346"/>
                <a:gd name="connsiteX2" fmla="*/ 1591733 w 2418080"/>
                <a:gd name="connsiteY2" fmla="*/ 83159 h 645346"/>
                <a:gd name="connsiteX3" fmla="*/ 2167467 w 2418080"/>
                <a:gd name="connsiteY3" fmla="*/ 448919 h 645346"/>
                <a:gd name="connsiteX4" fmla="*/ 2418080 w 2418080"/>
                <a:gd name="connsiteY4" fmla="*/ 645346 h 645346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20549 h 634332"/>
                <a:gd name="connsiteX1" fmla="*/ 435576 w 1912163"/>
                <a:gd name="connsiteY1" fmla="*/ 11185 h 634332"/>
                <a:gd name="connsiteX2" fmla="*/ 1085816 w 1912163"/>
                <a:gd name="connsiteY2" fmla="*/ 72145 h 634332"/>
                <a:gd name="connsiteX3" fmla="*/ 1661550 w 1912163"/>
                <a:gd name="connsiteY3" fmla="*/ 437905 h 634332"/>
                <a:gd name="connsiteX4" fmla="*/ 1912163 w 1912163"/>
                <a:gd name="connsiteY4" fmla="*/ 634332 h 634332"/>
                <a:gd name="connsiteX0" fmla="*/ 0 w 1912163"/>
                <a:gd name="connsiteY0" fmla="*/ 239777 h 653560"/>
                <a:gd name="connsiteX1" fmla="*/ 435576 w 1912163"/>
                <a:gd name="connsiteY1" fmla="*/ 30413 h 653560"/>
                <a:gd name="connsiteX2" fmla="*/ 697963 w 1912163"/>
                <a:gd name="connsiteY2" fmla="*/ 7462 h 653560"/>
                <a:gd name="connsiteX3" fmla="*/ 1085816 w 1912163"/>
                <a:gd name="connsiteY3" fmla="*/ 91373 h 653560"/>
                <a:gd name="connsiteX4" fmla="*/ 1661550 w 1912163"/>
                <a:gd name="connsiteY4" fmla="*/ 457133 h 653560"/>
                <a:gd name="connsiteX5" fmla="*/ 1912163 w 1912163"/>
                <a:gd name="connsiteY5" fmla="*/ 653560 h 653560"/>
                <a:gd name="connsiteX0" fmla="*/ 0 w 1661550"/>
                <a:gd name="connsiteY0" fmla="*/ 239777 h 457133"/>
                <a:gd name="connsiteX1" fmla="*/ 435576 w 1661550"/>
                <a:gd name="connsiteY1" fmla="*/ 30413 h 457133"/>
                <a:gd name="connsiteX2" fmla="*/ 697963 w 1661550"/>
                <a:gd name="connsiteY2" fmla="*/ 7462 h 457133"/>
                <a:gd name="connsiteX3" fmla="*/ 1085816 w 1661550"/>
                <a:gd name="connsiteY3" fmla="*/ 91373 h 457133"/>
                <a:gd name="connsiteX4" fmla="*/ 1661550 w 1661550"/>
                <a:gd name="connsiteY4" fmla="*/ 457133 h 457133"/>
                <a:gd name="connsiteX0" fmla="*/ 0 w 1283799"/>
                <a:gd name="connsiteY0" fmla="*/ 239777 h 239777"/>
                <a:gd name="connsiteX1" fmla="*/ 435576 w 1283799"/>
                <a:gd name="connsiteY1" fmla="*/ 30413 h 239777"/>
                <a:gd name="connsiteX2" fmla="*/ 697963 w 1283799"/>
                <a:gd name="connsiteY2" fmla="*/ 7462 h 239777"/>
                <a:gd name="connsiteX3" fmla="*/ 1085816 w 1283799"/>
                <a:gd name="connsiteY3" fmla="*/ 91373 h 239777"/>
                <a:gd name="connsiteX4" fmla="*/ 1283799 w 1283799"/>
                <a:gd name="connsiteY4" fmla="*/ 198694 h 23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799" h="239777">
                  <a:moveTo>
                    <a:pt x="0" y="239777"/>
                  </a:moveTo>
                  <a:cubicBezTo>
                    <a:pt x="133709" y="179337"/>
                    <a:pt x="319249" y="69132"/>
                    <a:pt x="435576" y="30413"/>
                  </a:cubicBezTo>
                  <a:cubicBezTo>
                    <a:pt x="551903" y="-8306"/>
                    <a:pt x="589590" y="-2698"/>
                    <a:pt x="697963" y="7462"/>
                  </a:cubicBezTo>
                  <a:cubicBezTo>
                    <a:pt x="806336" y="17622"/>
                    <a:pt x="988177" y="59501"/>
                    <a:pt x="1085816" y="91373"/>
                  </a:cubicBezTo>
                  <a:cubicBezTo>
                    <a:pt x="1183455" y="123245"/>
                    <a:pt x="1146075" y="104996"/>
                    <a:pt x="1283799" y="19869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0" name="Gruppieren 99">
              <a:extLst>
                <a:ext uri="{FF2B5EF4-FFF2-40B4-BE49-F238E27FC236}">
                  <a16:creationId xmlns:a16="http://schemas.microsoft.com/office/drawing/2014/main" id="{0FA96823-CCF2-4AC2-9865-7F50965A0E12}"/>
                </a:ext>
              </a:extLst>
            </p:cNvPr>
            <p:cNvGrpSpPr/>
            <p:nvPr/>
          </p:nvGrpSpPr>
          <p:grpSpPr>
            <a:xfrm rot="903538">
              <a:off x="3605815" y="1928275"/>
              <a:ext cx="1545909" cy="1983993"/>
              <a:chOff x="4467815" y="1933745"/>
              <a:chExt cx="1545909" cy="1983993"/>
            </a:xfrm>
          </p:grpSpPr>
          <p:cxnSp>
            <p:nvCxnSpPr>
              <p:cNvPr id="101" name="Gerader Verbinder 100">
                <a:extLst>
                  <a:ext uri="{FF2B5EF4-FFF2-40B4-BE49-F238E27FC236}">
                    <a16:creationId xmlns:a16="http://schemas.microsoft.com/office/drawing/2014/main" id="{3D7604AA-8B3A-4987-9A02-5DB25E632049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741189" y="2500747"/>
                <a:ext cx="303148" cy="14169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>
                <a:extLst>
                  <a:ext uri="{FF2B5EF4-FFF2-40B4-BE49-F238E27FC236}">
                    <a16:creationId xmlns:a16="http://schemas.microsoft.com/office/drawing/2014/main" id="{7079AB50-740D-4E65-9EE6-974D8C8DD02D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019518" y="2312979"/>
                <a:ext cx="994206" cy="1436563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>
                <a:extLst>
                  <a:ext uri="{FF2B5EF4-FFF2-40B4-BE49-F238E27FC236}">
                    <a16:creationId xmlns:a16="http://schemas.microsoft.com/office/drawing/2014/main" id="{85019F55-9F65-45C8-B22F-BEB0F57404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82660" y="3711787"/>
                <a:ext cx="279402" cy="2107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14B73B1D-DCD6-4BCE-A38C-DFA6DF7EACC8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H="1" flipV="1">
                <a:off x="4467815" y="2301877"/>
                <a:ext cx="58283" cy="26362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>
                <a:extLst>
                  <a:ext uri="{FF2B5EF4-FFF2-40B4-BE49-F238E27FC236}">
                    <a16:creationId xmlns:a16="http://schemas.microsoft.com/office/drawing/2014/main" id="{1B8D9B53-A05A-46AF-BB09-4CA9F1621690}"/>
                  </a:ext>
                </a:extLst>
              </p:cNvPr>
              <p:cNvCxnSpPr>
                <a:cxnSpLocks/>
              </p:cNvCxnSpPr>
              <p:nvPr/>
            </p:nvCxnSpPr>
            <p:spPr>
              <a:xfrm rot="20696462" flipV="1">
                <a:off x="5773719" y="1933745"/>
                <a:ext cx="181912" cy="25550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Freihandform: Form 105">
            <a:extLst>
              <a:ext uri="{FF2B5EF4-FFF2-40B4-BE49-F238E27FC236}">
                <a16:creationId xmlns:a16="http://schemas.microsoft.com/office/drawing/2014/main" id="{A968440E-D393-4713-A6BF-9050F4331ED3}"/>
              </a:ext>
            </a:extLst>
          </p:cNvPr>
          <p:cNvSpPr/>
          <p:nvPr/>
        </p:nvSpPr>
        <p:spPr>
          <a:xfrm>
            <a:off x="4372187" y="2137516"/>
            <a:ext cx="1266614" cy="554887"/>
          </a:xfrm>
          <a:custGeom>
            <a:avLst/>
            <a:gdLst>
              <a:gd name="connsiteX0" fmla="*/ 0 w 3765973"/>
              <a:gd name="connsiteY0" fmla="*/ 0 h 1415627"/>
              <a:gd name="connsiteX1" fmla="*/ 758613 w 3765973"/>
              <a:gd name="connsiteY1" fmla="*/ 257387 h 1415627"/>
              <a:gd name="connsiteX2" fmla="*/ 1347893 w 3765973"/>
              <a:gd name="connsiteY2" fmla="*/ 1151467 h 1415627"/>
              <a:gd name="connsiteX3" fmla="*/ 2289386 w 3765973"/>
              <a:gd name="connsiteY3" fmla="*/ 792480 h 1415627"/>
              <a:gd name="connsiteX4" fmla="*/ 2939626 w 3765973"/>
              <a:gd name="connsiteY4" fmla="*/ 853440 h 1415627"/>
              <a:gd name="connsiteX5" fmla="*/ 3515360 w 3765973"/>
              <a:gd name="connsiteY5" fmla="*/ 1219200 h 1415627"/>
              <a:gd name="connsiteX6" fmla="*/ 3765973 w 3765973"/>
              <a:gd name="connsiteY6" fmla="*/ 1415627 h 1415627"/>
              <a:gd name="connsiteX0" fmla="*/ 0 w 3007360"/>
              <a:gd name="connsiteY0" fmla="*/ 0 h 1158240"/>
              <a:gd name="connsiteX1" fmla="*/ 589280 w 3007360"/>
              <a:gd name="connsiteY1" fmla="*/ 894080 h 1158240"/>
              <a:gd name="connsiteX2" fmla="*/ 1530773 w 3007360"/>
              <a:gd name="connsiteY2" fmla="*/ 535093 h 1158240"/>
              <a:gd name="connsiteX3" fmla="*/ 2181013 w 3007360"/>
              <a:gd name="connsiteY3" fmla="*/ 596053 h 1158240"/>
              <a:gd name="connsiteX4" fmla="*/ 2756747 w 3007360"/>
              <a:gd name="connsiteY4" fmla="*/ 961813 h 1158240"/>
              <a:gd name="connsiteX5" fmla="*/ 3007360 w 3007360"/>
              <a:gd name="connsiteY5" fmla="*/ 1158240 h 1158240"/>
              <a:gd name="connsiteX0" fmla="*/ 0 w 2418080"/>
              <a:gd name="connsiteY0" fmla="*/ 381186 h 645346"/>
              <a:gd name="connsiteX1" fmla="*/ 941493 w 2418080"/>
              <a:gd name="connsiteY1" fmla="*/ 22199 h 645346"/>
              <a:gd name="connsiteX2" fmla="*/ 1591733 w 2418080"/>
              <a:gd name="connsiteY2" fmla="*/ 83159 h 645346"/>
              <a:gd name="connsiteX3" fmla="*/ 2167467 w 2418080"/>
              <a:gd name="connsiteY3" fmla="*/ 448919 h 645346"/>
              <a:gd name="connsiteX4" fmla="*/ 2418080 w 2418080"/>
              <a:gd name="connsiteY4" fmla="*/ 645346 h 645346"/>
              <a:gd name="connsiteX0" fmla="*/ 0 w 1476587"/>
              <a:gd name="connsiteY0" fmla="*/ 22199 h 645346"/>
              <a:gd name="connsiteX1" fmla="*/ 650240 w 1476587"/>
              <a:gd name="connsiteY1" fmla="*/ 83159 h 645346"/>
              <a:gd name="connsiteX2" fmla="*/ 1225974 w 1476587"/>
              <a:gd name="connsiteY2" fmla="*/ 448919 h 645346"/>
              <a:gd name="connsiteX3" fmla="*/ 1476587 w 1476587"/>
              <a:gd name="connsiteY3" fmla="*/ 645346 h 645346"/>
              <a:gd name="connsiteX0" fmla="*/ 0 w 1374987"/>
              <a:gd name="connsiteY0" fmla="*/ 18772 h 662239"/>
              <a:gd name="connsiteX1" fmla="*/ 548640 w 1374987"/>
              <a:gd name="connsiteY1" fmla="*/ 100052 h 662239"/>
              <a:gd name="connsiteX2" fmla="*/ 1124374 w 1374987"/>
              <a:gd name="connsiteY2" fmla="*/ 465812 h 662239"/>
              <a:gd name="connsiteX3" fmla="*/ 1374987 w 1374987"/>
              <a:gd name="connsiteY3" fmla="*/ 662239 h 662239"/>
              <a:gd name="connsiteX0" fmla="*/ 0 w 1374987"/>
              <a:gd name="connsiteY0" fmla="*/ 13020 h 656487"/>
              <a:gd name="connsiteX1" fmla="*/ 548640 w 1374987"/>
              <a:gd name="connsiteY1" fmla="*/ 94300 h 656487"/>
              <a:gd name="connsiteX2" fmla="*/ 1124374 w 1374987"/>
              <a:gd name="connsiteY2" fmla="*/ 460060 h 656487"/>
              <a:gd name="connsiteX3" fmla="*/ 1374987 w 1374987"/>
              <a:gd name="connsiteY3" fmla="*/ 656487 h 656487"/>
              <a:gd name="connsiteX0" fmla="*/ 0 w 1293707"/>
              <a:gd name="connsiteY0" fmla="*/ 13020 h 575207"/>
              <a:gd name="connsiteX1" fmla="*/ 548640 w 1293707"/>
              <a:gd name="connsiteY1" fmla="*/ 94300 h 575207"/>
              <a:gd name="connsiteX2" fmla="*/ 1124374 w 1293707"/>
              <a:gd name="connsiteY2" fmla="*/ 460060 h 575207"/>
              <a:gd name="connsiteX3" fmla="*/ 1293707 w 1293707"/>
              <a:gd name="connsiteY3" fmla="*/ 575207 h 575207"/>
              <a:gd name="connsiteX0" fmla="*/ 0 w 1266614"/>
              <a:gd name="connsiteY0" fmla="*/ 13020 h 554887"/>
              <a:gd name="connsiteX1" fmla="*/ 548640 w 1266614"/>
              <a:gd name="connsiteY1" fmla="*/ 94300 h 554887"/>
              <a:gd name="connsiteX2" fmla="*/ 1124374 w 1266614"/>
              <a:gd name="connsiteY2" fmla="*/ 460060 h 554887"/>
              <a:gd name="connsiteX3" fmla="*/ 1266614 w 1266614"/>
              <a:gd name="connsiteY3" fmla="*/ 554887 h 5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614" h="554887">
                <a:moveTo>
                  <a:pt x="0" y="13020"/>
                </a:moveTo>
                <a:cubicBezTo>
                  <a:pt x="265289" y="-23104"/>
                  <a:pt x="361244" y="19793"/>
                  <a:pt x="548640" y="94300"/>
                </a:cubicBezTo>
                <a:cubicBezTo>
                  <a:pt x="736036" y="168807"/>
                  <a:pt x="986650" y="366362"/>
                  <a:pt x="1124374" y="460060"/>
                </a:cubicBezTo>
                <a:cubicBezTo>
                  <a:pt x="1262098" y="553758"/>
                  <a:pt x="1221459" y="531180"/>
                  <a:pt x="1266614" y="554887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C1C3F5-530F-4B75-82D2-21E971EF495F}"/>
              </a:ext>
            </a:extLst>
          </p:cNvPr>
          <p:cNvSpPr txBox="1"/>
          <p:nvPr/>
        </p:nvSpPr>
        <p:spPr>
          <a:xfrm>
            <a:off x="6176313" y="984022"/>
            <a:ext cx="2757714" cy="78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rgbClr val="92D050"/>
                </a:solidFill>
                <a:latin typeface="+mn-lt"/>
              </a:rPr>
              <a:t>Reconstructed</a:t>
            </a:r>
            <a:r>
              <a:rPr lang="de-DE" dirty="0">
                <a:solidFill>
                  <a:srgbClr val="92D050"/>
                </a:solidFill>
                <a:latin typeface="+mn-lt"/>
              </a:rPr>
              <a:t> Surface:</a:t>
            </a:r>
          </a:p>
          <a:p>
            <a:pPr>
              <a:lnSpc>
                <a:spcPct val="114000"/>
              </a:lnSpc>
            </a:pPr>
            <a:r>
              <a:rPr lang="de-DE" sz="1400" dirty="0" err="1">
                <a:solidFill>
                  <a:srgbClr val="92D050"/>
                </a:solidFill>
                <a:latin typeface="+mn-lt"/>
              </a:rPr>
              <a:t>Assumption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: Updated SDF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is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very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rgbClr val="92D050"/>
                </a:solidFill>
                <a:latin typeface="+mn-lt"/>
              </a:rPr>
              <a:t>accurate</a:t>
            </a:r>
            <a:r>
              <a:rPr lang="de-DE" sz="1400" dirty="0">
                <a:solidFill>
                  <a:srgbClr val="92D05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280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</a:t>
            </a:r>
            <a:r>
              <a:rPr lang="de-DE" dirty="0" err="1"/>
              <a:t>Overview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652F8D1-5A22-4A41-B5F0-21D8503115AC}"/>
              </a:ext>
            </a:extLst>
          </p:cNvPr>
          <p:cNvSpPr/>
          <p:nvPr/>
        </p:nvSpPr>
        <p:spPr>
          <a:xfrm>
            <a:off x="768774" y="1761065"/>
            <a:ext cx="2884697" cy="1530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Geometry </a:t>
            </a:r>
            <a:r>
              <a:rPr lang="de-DE" dirty="0" err="1">
                <a:solidFill>
                  <a:schemeClr val="tx1"/>
                </a:solidFill>
              </a:rPr>
              <a:t>Representation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0F3CC9A-DE1F-4342-AE67-02416166A514}"/>
              </a:ext>
            </a:extLst>
          </p:cNvPr>
          <p:cNvSpPr/>
          <p:nvPr/>
        </p:nvSpPr>
        <p:spPr>
          <a:xfrm>
            <a:off x="5490530" y="1761066"/>
            <a:ext cx="2884697" cy="1530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>
                <a:solidFill>
                  <a:schemeClr val="tx1"/>
                </a:solidFill>
              </a:rPr>
              <a:t>Update </a:t>
            </a:r>
            <a:r>
              <a:rPr lang="de-DE" dirty="0" err="1">
                <a:solidFill>
                  <a:schemeClr val="tx1"/>
                </a:solidFill>
              </a:rPr>
              <a:t>Camera</a:t>
            </a:r>
            <a:r>
              <a:rPr lang="de-DE" dirty="0">
                <a:solidFill>
                  <a:schemeClr val="tx1"/>
                </a:solidFill>
              </a:rPr>
              <a:t> Pose </a:t>
            </a:r>
            <a:r>
              <a:rPr lang="de-DE" dirty="0" err="1">
                <a:solidFill>
                  <a:schemeClr val="tx1"/>
                </a:solidFill>
              </a:rPr>
              <a:t>Estimation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506C3AEA-051F-4A56-A01F-3D8B862A7AF0}"/>
              </a:ext>
            </a:extLst>
          </p:cNvPr>
          <p:cNvSpPr/>
          <p:nvPr/>
        </p:nvSpPr>
        <p:spPr>
          <a:xfrm rot="16200000">
            <a:off x="3874895" y="1687621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ogen 13">
            <a:extLst>
              <a:ext uri="{FF2B5EF4-FFF2-40B4-BE49-F238E27FC236}">
                <a16:creationId xmlns:a16="http://schemas.microsoft.com/office/drawing/2014/main" id="{F2F35E2B-6A87-42C1-9A08-4B66D1CD2477}"/>
              </a:ext>
            </a:extLst>
          </p:cNvPr>
          <p:cNvSpPr/>
          <p:nvPr/>
        </p:nvSpPr>
        <p:spPr>
          <a:xfrm rot="16200000" flipH="1" flipV="1">
            <a:off x="3874895" y="1755634"/>
            <a:ext cx="1413164" cy="1602090"/>
          </a:xfrm>
          <a:prstGeom prst="arc">
            <a:avLst>
              <a:gd name="adj1" fmla="val 16200000"/>
              <a:gd name="adj2" fmla="val 5312551"/>
            </a:avLst>
          </a:prstGeom>
          <a:ln w="158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05650EB-2EA0-4BC6-A6B2-617F7E912A4B}"/>
              </a:ext>
            </a:extLst>
          </p:cNvPr>
          <p:cNvSpPr/>
          <p:nvPr/>
        </p:nvSpPr>
        <p:spPr>
          <a:xfrm>
            <a:off x="768774" y="3285163"/>
            <a:ext cx="2884697" cy="1530773"/>
          </a:xfrm>
          <a:prstGeom prst="roundRect">
            <a:avLst/>
          </a:prstGeom>
          <a:solidFill>
            <a:srgbClr val="C7F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 err="1">
                <a:solidFill>
                  <a:schemeClr val="tx1"/>
                </a:solidFill>
              </a:rPr>
              <a:t>Meshing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Colorization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6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</a:t>
            </a:r>
            <a:r>
              <a:rPr lang="de-DE" dirty="0" err="1"/>
              <a:t>Meshing</a:t>
            </a:r>
            <a:r>
              <a:rPr lang="de-DE" dirty="0"/>
              <a:t> and </a:t>
            </a:r>
            <a:r>
              <a:rPr lang="de-DE" dirty="0" err="1"/>
              <a:t>Colorization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rgbClr val="C7F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Given: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SDF </a:t>
                </a: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(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voxel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grids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Color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information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𝑅𝐺𝐵</m:t>
                        </m:r>
                      </m:sub>
                    </m:sSub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de-DE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 err="1">
                    <a:solidFill>
                      <a:schemeClr val="tx1"/>
                    </a:solidFill>
                  </a:rPr>
                  <a:t>Idea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Meshing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The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estimated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surface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can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be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identified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at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zero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crossing</a:t>
                </a:r>
                <a:r>
                  <a:rPr lang="de-DE" sz="1400" dirty="0">
                    <a:solidFill>
                      <a:schemeClr val="tx1"/>
                    </a:solidFill>
                  </a:rPr>
                  <a:t> in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SDF</a:t>
                </a: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Approach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Meshing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Apply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marching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cubes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algorithm</a:t>
                </a:r>
                <a:r>
                  <a:rPr lang="de-DE" sz="1400" dirty="0">
                    <a:solidFill>
                      <a:schemeClr val="tx1"/>
                    </a:solidFill>
                  </a:rPr>
                  <a:t> [4]</a:t>
                </a: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lnSpc>
                    <a:spcPct val="114000"/>
                  </a:lnSpc>
                  <a:buFont typeface="Arial" panose="020B0604020202020204" pitchFamily="34" charset="0"/>
                  <a:buChar char="•"/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039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</a:t>
            </a:r>
            <a:r>
              <a:rPr lang="de-DE" dirty="0" err="1"/>
              <a:t>Meshing</a:t>
            </a:r>
            <a:r>
              <a:rPr lang="de-DE" dirty="0"/>
              <a:t> and </a:t>
            </a:r>
            <a:r>
              <a:rPr lang="de-DE" dirty="0" err="1"/>
              <a:t>Colorization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/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solidFill>
                <a:srgbClr val="C7F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Idea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Colorization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:r>
                  <a:rPr lang="de-DE" sz="1400" dirty="0">
                    <a:solidFill>
                      <a:schemeClr val="tx1"/>
                    </a:solidFill>
                  </a:rPr>
                  <a:t>Use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another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voxel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grid</a:t>
                </a:r>
                <a:r>
                  <a:rPr lang="de-DE" sz="1400" dirty="0">
                    <a:solidFill>
                      <a:schemeClr val="tx1"/>
                    </a:solidFill>
                  </a:rPr>
                  <a:t> for color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and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corresponding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weight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de-DE" sz="1400" b="1" dirty="0">
                    <a:solidFill>
                      <a:schemeClr val="tx1"/>
                    </a:solidFill>
                  </a:rPr>
                  <a:t>Approach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Colorization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342900" indent="-342900">
                  <a:lnSpc>
                    <a:spcPct val="114000"/>
                  </a:lnSpc>
                  <a:buAutoNum type="arabicParenR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For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each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voxel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that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close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to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surface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de-DE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,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get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color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information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𝑅𝐺𝐵</m:t>
                        </m:r>
                      </m:sub>
                    </m:sSub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14000"/>
                  </a:lnSpc>
                  <a:buFontTx/>
                  <a:buAutoNum type="arabicParenR"/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Calculate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corresponding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weight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dependant</a:t>
                </a:r>
                <a:r>
                  <a:rPr lang="de-DE" sz="1400" dirty="0">
                    <a:solidFill>
                      <a:schemeClr val="tx1"/>
                    </a:solidFill>
                  </a:rPr>
                  <a:t> on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current</a:t>
                </a:r>
                <a:r>
                  <a:rPr lang="de-DE" sz="1400" dirty="0">
                    <a:solidFill>
                      <a:schemeClr val="tx1"/>
                    </a:solidFill>
                  </a:rPr>
                  <a:t> SDF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weight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and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angle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between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ray</a:t>
                </a:r>
                <a:r>
                  <a:rPr lang="de-DE" sz="1400" dirty="0">
                    <a:solidFill>
                      <a:schemeClr val="tx1"/>
                    </a:solidFill>
                  </a:rPr>
                  <a:t> and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principle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axis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 startAt="3"/>
                </a:pPr>
                <a:r>
                  <a:rPr lang="de-DE" sz="1400" dirty="0">
                    <a:solidFill>
                      <a:schemeClr val="tx1"/>
                    </a:solidFill>
                  </a:rPr>
                  <a:t>Update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estimated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color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as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running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weighted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average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den>
                      </m:f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den>
                      </m:f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←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DE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lnSpc>
                    <a:spcPct val="114000"/>
                  </a:lnSpc>
                  <a:buFont typeface="+mj-lt"/>
                  <a:buAutoNum type="arabicParenR" startAt="4"/>
                </a:pPr>
                <a:r>
                  <a:rPr lang="de-DE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Use </a:t>
                </a:r>
                <a:r>
                  <a:rPr lang="de-DE" sz="1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tri</a:t>
                </a:r>
                <a:r>
                  <a:rPr lang="de-DE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-linear </a:t>
                </a:r>
                <a:r>
                  <a:rPr lang="de-DE" sz="1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interpolation</a:t>
                </a:r>
                <a:r>
                  <a:rPr lang="de-DE" sz="1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b="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to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get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color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information</a:t>
                </a:r>
                <a:r>
                  <a:rPr lang="de-DE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on </a:t>
                </a:r>
                <a:r>
                  <a:rPr lang="de-DE" sz="1400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vertices</a:t>
                </a:r>
                <a:endParaRPr lang="de-DE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652F8D1-5A22-4A41-B5F0-21D85031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61" y="806027"/>
                <a:ext cx="8515847" cy="39624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828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Basics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Method Description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Experiments and </a:t>
            </a:r>
            <a:r>
              <a:rPr lang="de-DE" b="1" dirty="0" err="1"/>
              <a:t>Results</a:t>
            </a:r>
            <a:endParaRPr lang="de-DE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Personal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Summary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71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Qualitative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5" name="Onlinemedien 4" title="Real-Time Camera Tracking and 3D Reconstruction Using Signed Distance Functions">
            <a:hlinkClick r:id="" action="ppaction://media"/>
            <a:extLst>
              <a:ext uri="{FF2B5EF4-FFF2-40B4-BE49-F238E27FC236}">
                <a16:creationId xmlns:a16="http://schemas.microsoft.com/office/drawing/2014/main" id="{DB584B52-3267-4FAA-AEB0-7178A92A62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F93F671-ECB6-42E6-B019-032C1211AD2A}"/>
              </a:ext>
            </a:extLst>
          </p:cNvPr>
          <p:cNvSpPr txBox="1"/>
          <p:nvPr/>
        </p:nvSpPr>
        <p:spPr>
          <a:xfrm>
            <a:off x="1524000" y="4286250"/>
            <a:ext cx="6096000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Vid. 1: A </a:t>
            </a:r>
            <a:r>
              <a:rPr lang="de-DE" sz="1100" dirty="0" err="1">
                <a:latin typeface="+mn-lt"/>
              </a:rPr>
              <a:t>demonstration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qualitative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paper</a:t>
            </a:r>
            <a:r>
              <a:rPr lang="de-DE" sz="1100" dirty="0">
                <a:latin typeface="+mn-lt"/>
              </a:rPr>
              <a:t>. YouTube </a:t>
            </a:r>
            <a:r>
              <a:rPr lang="de-DE" sz="1100" dirty="0" err="1">
                <a:latin typeface="+mn-lt"/>
              </a:rPr>
              <a:t>video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created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by</a:t>
            </a:r>
            <a:r>
              <a:rPr lang="de-DE" sz="1100" dirty="0">
                <a:latin typeface="+mn-lt"/>
              </a:rPr>
              <a:t> cvprtum.</a:t>
            </a:r>
            <a:r>
              <a:rPr lang="de-DE" sz="1100" baseline="30000" dirty="0">
                <a:latin typeface="+mn-lt"/>
              </a:rPr>
              <a:t>1</a:t>
            </a:r>
            <a:r>
              <a:rPr lang="de-DE" sz="1100" dirty="0">
                <a:latin typeface="+mn-lt"/>
              </a:rPr>
              <a:t> 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E811F0-7CF7-4471-8366-F77CB9457646}"/>
              </a:ext>
            </a:extLst>
          </p:cNvPr>
          <p:cNvSpPr txBox="1"/>
          <p:nvPr/>
        </p:nvSpPr>
        <p:spPr>
          <a:xfrm>
            <a:off x="311161" y="4730931"/>
            <a:ext cx="8515847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aseline="30000" dirty="0">
                <a:latin typeface="+mn-lt"/>
              </a:rPr>
              <a:t>1</a:t>
            </a:r>
            <a:r>
              <a:rPr lang="de-DE" sz="1100" dirty="0"/>
              <a:t> </a:t>
            </a:r>
            <a:r>
              <a:rPr lang="de-DE" sz="1100" dirty="0" err="1"/>
              <a:t>cvprtum</a:t>
            </a:r>
            <a:r>
              <a:rPr lang="de-DE" sz="1100" dirty="0"/>
              <a:t> 2013 [5]</a:t>
            </a:r>
            <a:r>
              <a:rPr lang="en-US" sz="1100" b="0" i="0" dirty="0">
                <a:effectLst/>
              </a:rPr>
              <a:t> </a:t>
            </a:r>
            <a:endParaRPr lang="de-D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8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Qualitative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6C7C37-1AB2-4079-91ED-879433BB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881402"/>
            <a:ext cx="6172200" cy="31975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AEEB6C-C3BB-44B5-8A9C-7F93873E1C89}"/>
              </a:ext>
            </a:extLst>
          </p:cNvPr>
          <p:cNvSpPr txBox="1"/>
          <p:nvPr/>
        </p:nvSpPr>
        <p:spPr>
          <a:xfrm>
            <a:off x="1280160" y="4122006"/>
            <a:ext cx="6172200" cy="36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8: Qualitative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paper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small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work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spaces</a:t>
            </a:r>
            <a:r>
              <a:rPr lang="de-DE" sz="1100" dirty="0">
                <a:latin typeface="+mn-lt"/>
              </a:rPr>
              <a:t>. (a) </a:t>
            </a:r>
            <a:r>
              <a:rPr lang="de-DE" sz="1100" dirty="0" err="1">
                <a:latin typeface="+mn-lt"/>
              </a:rPr>
              <a:t>shows</a:t>
            </a:r>
            <a:r>
              <a:rPr lang="de-DE" sz="1100" dirty="0">
                <a:latin typeface="+mn-lt"/>
              </a:rPr>
              <a:t> a </a:t>
            </a:r>
            <a:r>
              <a:rPr lang="de-DE" sz="1100" dirty="0" err="1">
                <a:latin typeface="+mn-lt"/>
              </a:rPr>
              <a:t>nearly</a:t>
            </a:r>
            <a:r>
              <a:rPr lang="de-DE" sz="1100" dirty="0">
                <a:latin typeface="+mn-lt"/>
              </a:rPr>
              <a:t> drift-</a:t>
            </a:r>
            <a:r>
              <a:rPr lang="de-DE" sz="1100" dirty="0" err="1">
                <a:latin typeface="+mn-lt"/>
              </a:rPr>
              <a:t>free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pose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estimation</a:t>
            </a:r>
            <a:r>
              <a:rPr lang="de-DE" sz="1100" dirty="0">
                <a:latin typeface="+mn-lt"/>
              </a:rPr>
              <a:t>. (b) </a:t>
            </a:r>
            <a:r>
              <a:rPr lang="de-DE" sz="1100" dirty="0" err="1">
                <a:latin typeface="+mn-lt"/>
              </a:rPr>
              <a:t>visualizes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corresponding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voxel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grid</a:t>
            </a:r>
            <a:r>
              <a:rPr lang="de-DE" sz="1100" dirty="0">
                <a:latin typeface="+mn-lt"/>
              </a:rPr>
              <a:t> (</a:t>
            </a:r>
            <a:r>
              <a:rPr lang="de-DE" sz="1100" dirty="0" err="1">
                <a:latin typeface="+mn-lt"/>
              </a:rPr>
              <a:t>downsampled</a:t>
            </a:r>
            <a:r>
              <a:rPr lang="de-DE" sz="1100" dirty="0">
                <a:latin typeface="+mn-lt"/>
              </a:rPr>
              <a:t>). [1]</a:t>
            </a:r>
          </a:p>
        </p:txBody>
      </p:sp>
    </p:spTree>
    <p:extLst>
      <p:ext uri="{BB962C8B-B14F-4D97-AF65-F5344CB8AC3E}">
        <p14:creationId xmlns:p14="http://schemas.microsoft.com/office/powerpoint/2010/main" val="3600778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3C86059-7AB5-4E23-9647-B97E96B4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" y="1850411"/>
            <a:ext cx="9060180" cy="16255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F4A5325-F9CB-4317-94E8-5B983ECE72C7}"/>
              </a:ext>
            </a:extLst>
          </p:cNvPr>
          <p:cNvSpPr txBox="1"/>
          <p:nvPr/>
        </p:nvSpPr>
        <p:spPr>
          <a:xfrm>
            <a:off x="99060" y="3450172"/>
            <a:ext cx="9003030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9: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evaluated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TUM RGB-D benchmark, </a:t>
            </a:r>
            <a:r>
              <a:rPr lang="de-DE" sz="1100" dirty="0" err="1">
                <a:latin typeface="+mn-lt"/>
              </a:rPr>
              <a:t>compared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KinFu</a:t>
            </a:r>
            <a:r>
              <a:rPr lang="de-DE" sz="1100" dirty="0">
                <a:latin typeface="+mn-lt"/>
              </a:rPr>
              <a:t> and RGB-D SLAM. [1]</a:t>
            </a:r>
          </a:p>
        </p:txBody>
      </p:sp>
    </p:spTree>
    <p:extLst>
      <p:ext uri="{BB962C8B-B14F-4D97-AF65-F5344CB8AC3E}">
        <p14:creationId xmlns:p14="http://schemas.microsoft.com/office/powerpoint/2010/main" val="4106560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3C86059-7AB5-4E23-9647-B97E96B4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" y="1850411"/>
            <a:ext cx="9060180" cy="16255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F4A5325-F9CB-4317-94E8-5B983ECE72C7}"/>
              </a:ext>
            </a:extLst>
          </p:cNvPr>
          <p:cNvSpPr txBox="1"/>
          <p:nvPr/>
        </p:nvSpPr>
        <p:spPr>
          <a:xfrm>
            <a:off x="99060" y="3450172"/>
            <a:ext cx="9003030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9: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evaluated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TUM RGB-D benchmark, </a:t>
            </a:r>
            <a:r>
              <a:rPr lang="de-DE" sz="1100" dirty="0" err="1">
                <a:latin typeface="+mn-lt"/>
              </a:rPr>
              <a:t>compared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KinFu</a:t>
            </a:r>
            <a:r>
              <a:rPr lang="de-DE" sz="1100" dirty="0">
                <a:latin typeface="+mn-lt"/>
              </a:rPr>
              <a:t> and RGB-D SLAM. [1]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77DA22-6603-4C4B-9E43-25775AE324D8}"/>
              </a:ext>
            </a:extLst>
          </p:cNvPr>
          <p:cNvSpPr/>
          <p:nvPr/>
        </p:nvSpPr>
        <p:spPr>
          <a:xfrm>
            <a:off x="99060" y="2491740"/>
            <a:ext cx="894588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70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Basics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Method Description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Experiments and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Personal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Summary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63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3C86059-7AB5-4E23-9647-B97E96B4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" y="1850411"/>
            <a:ext cx="9060180" cy="16255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F4A5325-F9CB-4317-94E8-5B983ECE72C7}"/>
              </a:ext>
            </a:extLst>
          </p:cNvPr>
          <p:cNvSpPr txBox="1"/>
          <p:nvPr/>
        </p:nvSpPr>
        <p:spPr>
          <a:xfrm>
            <a:off x="99060" y="3450172"/>
            <a:ext cx="9003030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9: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evaluated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TUM RGB-D benchmark, </a:t>
            </a:r>
            <a:r>
              <a:rPr lang="de-DE" sz="1100" dirty="0" err="1">
                <a:latin typeface="+mn-lt"/>
              </a:rPr>
              <a:t>compared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KinFu</a:t>
            </a:r>
            <a:r>
              <a:rPr lang="de-DE" sz="1100" dirty="0">
                <a:latin typeface="+mn-lt"/>
              </a:rPr>
              <a:t> and RGB-D SLAM. [1]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77DA22-6603-4C4B-9E43-25775AE324D8}"/>
              </a:ext>
            </a:extLst>
          </p:cNvPr>
          <p:cNvSpPr/>
          <p:nvPr/>
        </p:nvSpPr>
        <p:spPr>
          <a:xfrm>
            <a:off x="99060" y="2788920"/>
            <a:ext cx="894588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2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Parameter </a:t>
            </a:r>
            <a:r>
              <a:rPr lang="de-DE" dirty="0" err="1"/>
              <a:t>study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truncation</a:t>
            </a:r>
            <a:r>
              <a:rPr lang="de-DE" dirty="0"/>
              <a:t> </a:t>
            </a:r>
            <a:r>
              <a:rPr lang="de-DE" dirty="0" err="1"/>
              <a:t>parameter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10635B0-4416-4C19-A629-2737FFE8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974"/>
          <a:stretch/>
        </p:blipFill>
        <p:spPr>
          <a:xfrm>
            <a:off x="5507921" y="1779676"/>
            <a:ext cx="2454979" cy="223801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BBA3FF1-999D-468D-AE8F-6AD0D5A57FDF}"/>
              </a:ext>
            </a:extLst>
          </p:cNvPr>
          <p:cNvSpPr txBox="1"/>
          <p:nvPr/>
        </p:nvSpPr>
        <p:spPr>
          <a:xfrm>
            <a:off x="5507920" y="4003484"/>
            <a:ext cx="2813119" cy="562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10: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regarding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truncation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parameter</a:t>
            </a:r>
            <a:r>
              <a:rPr lang="de-DE" sz="1100" dirty="0">
                <a:latin typeface="+mn-lt"/>
              </a:rPr>
              <a:t>. </a:t>
            </a:r>
            <a:r>
              <a:rPr lang="de-DE" sz="1100" dirty="0" err="1">
                <a:latin typeface="+mn-lt"/>
              </a:rPr>
              <a:t>Evaluated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TUM RGB-D benchmark. [1]</a:t>
            </a:r>
          </a:p>
        </p:txBody>
      </p:sp>
    </p:spTree>
    <p:extLst>
      <p:ext uri="{BB962C8B-B14F-4D97-AF65-F5344CB8AC3E}">
        <p14:creationId xmlns:p14="http://schemas.microsoft.com/office/powerpoint/2010/main" val="3277061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Parameter </a:t>
            </a:r>
            <a:r>
              <a:rPr lang="de-DE" dirty="0" err="1"/>
              <a:t>study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truncation</a:t>
            </a:r>
            <a:r>
              <a:rPr lang="de-DE" dirty="0"/>
              <a:t> </a:t>
            </a:r>
            <a:r>
              <a:rPr lang="de-DE" dirty="0" err="1"/>
              <a:t>parameter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weighting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0A20A1E-DCC7-4035-AA5F-05AB2E0D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71" y="1820973"/>
            <a:ext cx="4444439" cy="179852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187E10-7A3F-46E2-9BF6-8260C499DBBA}"/>
              </a:ext>
            </a:extLst>
          </p:cNvPr>
          <p:cNvSpPr txBox="1"/>
          <p:nvPr/>
        </p:nvSpPr>
        <p:spPr>
          <a:xfrm>
            <a:off x="4441120" y="3594752"/>
            <a:ext cx="4329499" cy="36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11: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regarding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weighting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functions</a:t>
            </a:r>
            <a:r>
              <a:rPr lang="de-DE" sz="1100" dirty="0">
                <a:latin typeface="+mn-lt"/>
              </a:rPr>
              <a:t>. </a:t>
            </a:r>
            <a:r>
              <a:rPr lang="de-DE" sz="1100" dirty="0" err="1">
                <a:latin typeface="+mn-lt"/>
              </a:rPr>
              <a:t>Evaluated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TUM RGB-D benchmark. [1]</a:t>
            </a:r>
          </a:p>
        </p:txBody>
      </p:sp>
    </p:spTree>
    <p:extLst>
      <p:ext uri="{BB962C8B-B14F-4D97-AF65-F5344CB8AC3E}">
        <p14:creationId xmlns:p14="http://schemas.microsoft.com/office/powerpoint/2010/main" val="735471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Parameter </a:t>
            </a:r>
            <a:r>
              <a:rPr lang="de-DE" dirty="0" err="1"/>
              <a:t>study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truncation</a:t>
            </a:r>
            <a:r>
              <a:rPr lang="de-DE" dirty="0"/>
              <a:t> </a:t>
            </a:r>
            <a:r>
              <a:rPr lang="de-DE" dirty="0" err="1"/>
              <a:t>parameter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weighting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0A20A1E-DCC7-4035-AA5F-05AB2E0D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71" y="1820973"/>
            <a:ext cx="4444439" cy="179852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187E10-7A3F-46E2-9BF6-8260C499DBBA}"/>
              </a:ext>
            </a:extLst>
          </p:cNvPr>
          <p:cNvSpPr txBox="1"/>
          <p:nvPr/>
        </p:nvSpPr>
        <p:spPr>
          <a:xfrm>
            <a:off x="4441120" y="3594752"/>
            <a:ext cx="4329499" cy="36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11: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regarding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weighting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functions</a:t>
            </a:r>
            <a:r>
              <a:rPr lang="de-DE" sz="1100" dirty="0">
                <a:latin typeface="+mn-lt"/>
              </a:rPr>
              <a:t>. </a:t>
            </a:r>
            <a:r>
              <a:rPr lang="de-DE" sz="1100" dirty="0" err="1">
                <a:latin typeface="+mn-lt"/>
              </a:rPr>
              <a:t>Evaluated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TUM RGB-D benchmark. [1]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552DE8D-A41E-4EBB-A031-AAF2840D6D6A}"/>
              </a:ext>
            </a:extLst>
          </p:cNvPr>
          <p:cNvSpPr/>
          <p:nvPr/>
        </p:nvSpPr>
        <p:spPr>
          <a:xfrm flipV="1">
            <a:off x="4394200" y="2370010"/>
            <a:ext cx="4472940" cy="380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565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Parameter </a:t>
            </a:r>
            <a:r>
              <a:rPr lang="de-DE" dirty="0" err="1"/>
              <a:t>study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truncation</a:t>
            </a:r>
            <a:r>
              <a:rPr lang="de-DE" dirty="0"/>
              <a:t> </a:t>
            </a:r>
            <a:r>
              <a:rPr lang="de-DE" dirty="0" err="1"/>
              <a:t>parameter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weighting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Robustness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speed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A8B144-E5B0-4317-8189-1B307F5EE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51"/>
          <a:stretch/>
        </p:blipFill>
        <p:spPr>
          <a:xfrm>
            <a:off x="5446961" y="1847688"/>
            <a:ext cx="2675960" cy="218719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AB8664-3745-43F4-B1B3-7F0D55D76017}"/>
              </a:ext>
            </a:extLst>
          </p:cNvPr>
          <p:cNvSpPr txBox="1"/>
          <p:nvPr/>
        </p:nvSpPr>
        <p:spPr>
          <a:xfrm>
            <a:off x="5507920" y="4026344"/>
            <a:ext cx="2828359" cy="562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 12: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regarding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robustness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against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camera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speed</a:t>
            </a:r>
            <a:r>
              <a:rPr lang="de-DE" sz="1100" dirty="0">
                <a:latin typeface="+mn-lt"/>
              </a:rPr>
              <a:t>. </a:t>
            </a:r>
            <a:r>
              <a:rPr lang="de-DE" sz="1100" dirty="0" err="1">
                <a:latin typeface="+mn-lt"/>
              </a:rPr>
              <a:t>Evaluated</a:t>
            </a:r>
            <a:r>
              <a:rPr lang="de-DE" sz="1100" dirty="0">
                <a:latin typeface="+mn-lt"/>
              </a:rPr>
              <a:t> on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TUM RGB-D benchmark. [1]</a:t>
            </a:r>
          </a:p>
        </p:txBody>
      </p:sp>
    </p:spTree>
    <p:extLst>
      <p:ext uri="{BB962C8B-B14F-4D97-AF65-F5344CB8AC3E}">
        <p14:creationId xmlns:p14="http://schemas.microsoft.com/office/powerpoint/2010/main" val="3670274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Evaluation on </a:t>
            </a:r>
            <a:r>
              <a:rPr lang="de-DE" dirty="0" err="1"/>
              <a:t>the</a:t>
            </a:r>
            <a:r>
              <a:rPr lang="de-DE" dirty="0"/>
              <a:t> TUM RGB-D benchmark [6]: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KinFu</a:t>
            </a:r>
            <a:r>
              <a:rPr lang="de-DE" dirty="0"/>
              <a:t> [7] 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KinectFusion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[2]) and RGB-D SLAM [8]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root-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square</a:t>
            </a:r>
            <a:r>
              <a:rPr lang="de-DE" dirty="0"/>
              <a:t> absolute 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Parameter </a:t>
            </a:r>
            <a:r>
              <a:rPr lang="de-DE" dirty="0" err="1"/>
              <a:t>study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truncation</a:t>
            </a:r>
            <a:r>
              <a:rPr lang="de-DE" dirty="0"/>
              <a:t> </a:t>
            </a:r>
            <a:r>
              <a:rPr lang="de-DE" dirty="0" err="1"/>
              <a:t>parameter</a:t>
            </a:r>
            <a:endParaRPr lang="de-DE" dirty="0"/>
          </a:p>
          <a:p>
            <a:pPr marL="646113" lvl="2" indent="-285750">
              <a:buFont typeface="Courier New" panose="02070309020205020404" pitchFamily="49" charset="0"/>
              <a:buChar char="o"/>
            </a:pP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weighting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Robustness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speed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Runtime</a:t>
            </a:r>
            <a:r>
              <a:rPr lang="de-DE" dirty="0"/>
              <a:t>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Experiments and </a:t>
            </a:r>
            <a:r>
              <a:rPr lang="de-DE" dirty="0" err="1"/>
              <a:t>Results</a:t>
            </a:r>
            <a:r>
              <a:rPr lang="de-DE" dirty="0"/>
              <a:t> – Quantitative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C3BA7607-F280-4209-B04B-EA307C6D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16724"/>
              </p:ext>
            </p:extLst>
          </p:nvPr>
        </p:nvGraphicFramePr>
        <p:xfrm>
          <a:off x="4869181" y="1840230"/>
          <a:ext cx="40767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558">
                  <a:extLst>
                    <a:ext uri="{9D8B030D-6E8A-4147-A177-3AD203B41FA5}">
                      <a16:colId xmlns:a16="http://schemas.microsoft.com/office/drawing/2014/main" val="4023914852"/>
                    </a:ext>
                  </a:extLst>
                </a:gridCol>
                <a:gridCol w="1073969">
                  <a:extLst>
                    <a:ext uri="{9D8B030D-6E8A-4147-A177-3AD203B41FA5}">
                      <a16:colId xmlns:a16="http://schemas.microsoft.com/office/drawing/2014/main" val="3057065594"/>
                    </a:ext>
                  </a:extLst>
                </a:gridCol>
                <a:gridCol w="1819173">
                  <a:extLst>
                    <a:ext uri="{9D8B030D-6E8A-4147-A177-3AD203B41FA5}">
                      <a16:colId xmlns:a16="http://schemas.microsoft.com/office/drawing/2014/main" val="1704658489"/>
                    </a:ext>
                  </a:extLst>
                </a:gridCol>
              </a:tblGrid>
              <a:tr h="255000">
                <a:tc>
                  <a:txBody>
                    <a:bodyPr/>
                    <a:lstStyle/>
                    <a:p>
                      <a:endParaRPr lang="de-DE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Resolution m = 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17083"/>
                  </a:ext>
                </a:extLst>
              </a:tr>
              <a:tr h="255000"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Runtime</a:t>
                      </a:r>
                      <a:endParaRPr lang="de-DE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Memory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4648941"/>
                  </a:ext>
                </a:extLst>
              </a:tr>
              <a:tr h="420000">
                <a:tc>
                  <a:txBody>
                    <a:bodyPr/>
                    <a:lstStyle/>
                    <a:p>
                      <a:pPr algn="l"/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Presented</a:t>
                      </a:r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paper</a:t>
                      </a:r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ms</a:t>
                      </a:r>
                      <a:endParaRPr lang="de-DE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128 MB (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 SDF) + </a:t>
                      </a:r>
                    </a:p>
                    <a:p>
                      <a:pPr algn="ctr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256 MB (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color</a:t>
                      </a:r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grid</a:t>
                      </a:r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0081387"/>
                  </a:ext>
                </a:extLst>
              </a:tr>
              <a:tr h="255000">
                <a:tc>
                  <a:txBody>
                    <a:bodyPr/>
                    <a:lstStyle/>
                    <a:p>
                      <a:pPr algn="l"/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KinFu</a:t>
                      </a:r>
                      <a:endParaRPr lang="de-DE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0807"/>
                  </a:ext>
                </a:extLst>
              </a:tr>
              <a:tr h="255000"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RGB-D SLAM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n-lt"/>
                          <a:cs typeface="Times New Roman" panose="02020603050405020304" pitchFamily="18" charset="0"/>
                        </a:rPr>
                        <a:t>100 – 250 </a:t>
                      </a:r>
                      <a:r>
                        <a:rPr lang="de-DE" sz="1100" dirty="0" err="1">
                          <a:latin typeface="+mn-lt"/>
                          <a:cs typeface="Times New Roman" panose="02020603050405020304" pitchFamily="18" charset="0"/>
                        </a:rPr>
                        <a:t>ms</a:t>
                      </a:r>
                      <a:endParaRPr lang="de-DE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482785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7F7CF18-DD77-4C35-B290-54BE48E24A02}"/>
              </a:ext>
            </a:extLst>
          </p:cNvPr>
          <p:cNvSpPr txBox="1"/>
          <p:nvPr/>
        </p:nvSpPr>
        <p:spPr>
          <a:xfrm>
            <a:off x="4869181" y="3303270"/>
            <a:ext cx="4076700" cy="36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Tab. 1: Quantitative </a:t>
            </a:r>
            <a:r>
              <a:rPr lang="de-DE" sz="1100" dirty="0" err="1">
                <a:latin typeface="+mn-lt"/>
              </a:rPr>
              <a:t>results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regarding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runtime</a:t>
            </a:r>
            <a:r>
              <a:rPr lang="de-DE" sz="1100" dirty="0">
                <a:latin typeface="+mn-lt"/>
              </a:rPr>
              <a:t> and </a:t>
            </a:r>
            <a:r>
              <a:rPr lang="de-DE" sz="1100" dirty="0" err="1">
                <a:latin typeface="+mn-lt"/>
              </a:rPr>
              <a:t>memory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consumption</a:t>
            </a:r>
            <a:r>
              <a:rPr lang="de-DE" sz="11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732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Basics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Method Description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Experiments and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Personal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Summary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668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sz="1400" dirty="0"/>
          </a:p>
          <a:p>
            <a:r>
              <a:rPr lang="de-DE" sz="1400" b="1" dirty="0"/>
              <a:t>Method:</a:t>
            </a:r>
          </a:p>
          <a:p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/>
              <a:t>𝛿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typical</a:t>
            </a:r>
            <a:r>
              <a:rPr lang="de-DE" sz="1400" dirty="0"/>
              <a:t> </a:t>
            </a:r>
            <a:r>
              <a:rPr lang="de-DE" sz="1400" dirty="0" err="1"/>
              <a:t>office</a:t>
            </a:r>
            <a:r>
              <a:rPr lang="de-DE" sz="1400" dirty="0"/>
              <a:t> </a:t>
            </a:r>
            <a:r>
              <a:rPr lang="de-DE" sz="1400" dirty="0" err="1"/>
              <a:t>scenes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given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0.3 m: </a:t>
            </a:r>
            <a:r>
              <a:rPr lang="de-DE" sz="1400" dirty="0" err="1"/>
              <a:t>Possibility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variable 𝛿?</a:t>
            </a:r>
          </a:p>
          <a:p>
            <a:pPr marL="0" indent="0">
              <a:buFontTx/>
              <a:buNone/>
            </a:pP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 err="1"/>
              <a:t>Erroneous</a:t>
            </a:r>
            <a:r>
              <a:rPr lang="de-DE" sz="1400" dirty="0"/>
              <a:t> </a:t>
            </a:r>
            <a:r>
              <a:rPr lang="de-DE" sz="1400" dirty="0" err="1"/>
              <a:t>distance</a:t>
            </a:r>
            <a:r>
              <a:rPr lang="de-DE" sz="1400" dirty="0"/>
              <a:t> </a:t>
            </a:r>
            <a:r>
              <a:rPr lang="de-DE" sz="1400" dirty="0" err="1"/>
              <a:t>calculation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big</a:t>
            </a:r>
            <a:r>
              <a:rPr lang="de-DE" sz="1400" dirty="0"/>
              <a:t> </a:t>
            </a:r>
            <a:r>
              <a:rPr lang="de-DE" sz="1400" dirty="0" err="1"/>
              <a:t>angles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</a:t>
            </a:r>
            <a:r>
              <a:rPr lang="de-DE" sz="1400" dirty="0" err="1"/>
              <a:t>ray</a:t>
            </a:r>
            <a:r>
              <a:rPr lang="de-DE" sz="1400" dirty="0"/>
              <a:t> and </a:t>
            </a:r>
            <a:r>
              <a:rPr lang="de-DE" sz="1400" dirty="0" err="1"/>
              <a:t>principle</a:t>
            </a:r>
            <a:r>
              <a:rPr lang="de-DE" sz="1400" dirty="0"/>
              <a:t> </a:t>
            </a:r>
            <a:r>
              <a:rPr lang="de-DE" sz="1400" dirty="0" err="1"/>
              <a:t>axis</a:t>
            </a:r>
            <a:r>
              <a:rPr lang="de-DE" dirty="0"/>
              <a:t>: </a:t>
            </a:r>
            <a:r>
              <a:rPr lang="de-DE" dirty="0" err="1"/>
              <a:t>Consideration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angle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? </a:t>
            </a:r>
            <a:endParaRPr lang="de-DE" sz="1400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pPr marL="0" indent="0">
              <a:buFontTx/>
              <a:buNone/>
            </a:pPr>
            <a:endParaRPr lang="de-DE" sz="1400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1400" dirty="0" err="1"/>
              <a:t>Possibility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 loop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improvement</a:t>
            </a:r>
            <a:r>
              <a:rPr lang="de-DE" sz="1400" dirty="0"/>
              <a:t>, due </a:t>
            </a:r>
            <a:r>
              <a:rPr lang="de-DE" sz="1400" dirty="0" err="1"/>
              <a:t>to</a:t>
            </a:r>
            <a:r>
              <a:rPr lang="de-DE" sz="1400" dirty="0"/>
              <a:t> a </a:t>
            </a:r>
            <a:r>
              <a:rPr lang="de-DE" sz="1400" dirty="0" err="1"/>
              <a:t>constant</a:t>
            </a:r>
            <a:r>
              <a:rPr lang="de-DE" sz="1400" dirty="0"/>
              <a:t> </a:t>
            </a:r>
            <a:r>
              <a:rPr lang="de-DE" sz="1400" dirty="0" err="1"/>
              <a:t>zone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SDF</a:t>
            </a:r>
            <a:r>
              <a:rPr lang="de-DE" dirty="0"/>
              <a:t>: </a:t>
            </a:r>
            <a:r>
              <a:rPr lang="de-DE" dirty="0" err="1"/>
              <a:t>T</a:t>
            </a:r>
            <a:r>
              <a:rPr lang="de-DE" sz="1400" dirty="0" err="1">
                <a:sym typeface="Wingdings" panose="05000000000000000000" pitchFamily="2" charset="2"/>
              </a:rPr>
              <a:t>runcation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function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with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slightly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increasing</a:t>
            </a:r>
            <a:r>
              <a:rPr lang="de-DE" sz="1400" dirty="0">
                <a:sym typeface="Wingdings" panose="05000000000000000000" pitchFamily="2" charset="2"/>
              </a:rPr>
              <a:t> / </a:t>
            </a:r>
            <a:r>
              <a:rPr lang="de-DE" sz="1400" dirty="0" err="1">
                <a:sym typeface="Wingdings" panose="05000000000000000000" pitchFamily="2" charset="2"/>
              </a:rPr>
              <a:t>decreasing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zones</a:t>
            </a:r>
            <a:r>
              <a:rPr lang="de-DE" dirty="0">
                <a:sym typeface="Wingdings" panose="05000000000000000000" pitchFamily="2" charset="2"/>
              </a:rPr>
              <a:t>? </a:t>
            </a:r>
          </a:p>
          <a:p>
            <a:pPr marL="285750" indent="-285750">
              <a:buFontTx/>
              <a:buChar char="-"/>
            </a:pPr>
            <a:endParaRPr lang="de-DE" sz="1400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ym typeface="Wingdings" panose="05000000000000000000" pitchFamily="2" charset="2"/>
              </a:rPr>
              <a:t>Method </a:t>
            </a:r>
            <a:r>
              <a:rPr lang="de-DE" sz="1400" dirty="0" err="1">
                <a:sym typeface="Wingdings" panose="05000000000000000000" pitchFamily="2" charset="2"/>
              </a:rPr>
              <a:t>fails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scenes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</a:t>
            </a:r>
            <a:r>
              <a:rPr lang="de-DE" dirty="0">
                <a:sym typeface="Wingdings" panose="05000000000000000000" pitchFamily="2" charset="2"/>
              </a:rPr>
              <a:t>-planar </a:t>
            </a:r>
            <a:r>
              <a:rPr lang="de-DE" dirty="0" err="1">
                <a:sym typeface="Wingdings" panose="05000000000000000000" pitchFamily="2" charset="2"/>
              </a:rPr>
              <a:t>surfaces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Usage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additional </a:t>
            </a:r>
            <a:r>
              <a:rPr lang="de-DE" dirty="0" err="1">
                <a:sym typeface="Wingdings" panose="05000000000000000000" pitchFamily="2" charset="2"/>
              </a:rPr>
              <a:t>information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beside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structure</a:t>
            </a:r>
            <a:r>
              <a:rPr lang="de-DE" dirty="0">
                <a:sym typeface="Wingdings" panose="05000000000000000000" pitchFamily="2" charset="2"/>
              </a:rPr>
              <a:t>)?</a:t>
            </a:r>
            <a:endParaRPr lang="de-DE" sz="14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Personal Comments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613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</p:spPr>
            <p:txBody>
              <a:bodyPr/>
              <a:lstStyle/>
              <a:p>
                <a:endParaRPr lang="de-DE" sz="1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1400" b="1" dirty="0" err="1"/>
                  <a:t>Results</a:t>
                </a:r>
                <a:r>
                  <a:rPr lang="de-DE" sz="1400" b="1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14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1400" dirty="0"/>
                  <a:t>+    </a:t>
                </a:r>
                <a:r>
                  <a:rPr lang="de-DE" sz="1400" dirty="0" err="1"/>
                  <a:t>Improvement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regarding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accuracy</a:t>
                </a:r>
                <a:r>
                  <a:rPr lang="de-DE" sz="1400" dirty="0"/>
                  <a:t> / </a:t>
                </a:r>
                <a:r>
                  <a:rPr lang="de-DE" sz="1400" dirty="0" err="1"/>
                  <a:t>robustness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compared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KinectFusion</a:t>
                </a:r>
                <a:r>
                  <a:rPr lang="de-DE" sz="1400" dirty="0"/>
                  <a:t>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1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1400" dirty="0"/>
                  <a:t>+    </a:t>
                </a:r>
                <a:r>
                  <a:rPr lang="de-DE" sz="1400" dirty="0" err="1"/>
                  <a:t>Improvement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regarding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speed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compared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RGB-D SLAM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1400" dirty="0"/>
              </a:p>
              <a:p>
                <a:pPr marL="285750" indent="-285750">
                  <a:buFontTx/>
                  <a:buChar char="-"/>
                </a:pPr>
                <a:r>
                  <a:rPr lang="de-DE" sz="1400" dirty="0" err="1"/>
                  <a:t>Comparability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RGB-D SLAM </a:t>
                </a:r>
              </a:p>
              <a:p>
                <a:endParaRPr lang="de-DE" sz="1400" dirty="0"/>
              </a:p>
              <a:p>
                <a:pPr marL="285750" indent="-285750">
                  <a:buFontTx/>
                  <a:buChar char="-"/>
                </a:pPr>
                <a:r>
                  <a:rPr lang="de-DE" sz="1400" dirty="0" err="1"/>
                  <a:t>Contradiction</a:t>
                </a:r>
                <a:r>
                  <a:rPr lang="de-DE" sz="1400" dirty="0"/>
                  <a:t>: </a:t>
                </a:r>
                <a:r>
                  <a:rPr lang="de-DE" sz="1400" dirty="0" err="1"/>
                  <a:t>Doubling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resolution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volume</a:t>
                </a:r>
                <a:r>
                  <a:rPr lang="de-DE" sz="1400" dirty="0"/>
                  <a:t> (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sz="1400" dirty="0"/>
                  <a:t>) </a:t>
                </a:r>
                <a:r>
                  <a:rPr lang="de-DE" sz="1400" dirty="0" err="1"/>
                  <a:t>leads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to</a:t>
                </a:r>
                <a:r>
                  <a:rPr lang="de-DE" sz="1400" dirty="0"/>
                  <a:t> an </a:t>
                </a:r>
                <a:r>
                  <a:rPr lang="de-DE" sz="1400" dirty="0" err="1"/>
                  <a:t>increased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runtime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pose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optimization</a:t>
                </a:r>
                <a:r>
                  <a:rPr lang="de-DE" sz="1400" dirty="0"/>
                  <a:t>,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even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though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this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should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be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independent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of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the</a:t>
                </a:r>
                <a:r>
                  <a:rPr lang="de-DE" sz="1400" baseline="0" dirty="0"/>
                  <a:t> </a:t>
                </a:r>
                <a:r>
                  <a:rPr lang="de-DE" sz="1400" baseline="0" dirty="0" err="1"/>
                  <a:t>resolution</a:t>
                </a:r>
                <a:endParaRPr lang="de-DE" sz="1400" baseline="0" dirty="0"/>
              </a:p>
              <a:p>
                <a:endParaRPr lang="de-DE" sz="1400" baseline="0" dirty="0"/>
              </a:p>
              <a:p>
                <a:endParaRPr lang="de-DE" sz="1400" dirty="0"/>
              </a:p>
              <a:p>
                <a:endParaRPr lang="de-DE" sz="1400" dirty="0"/>
              </a:p>
              <a:p>
                <a:endParaRPr lang="de-DE" sz="14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  <a:blipFill>
                <a:blip r:embed="rId2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Personal Comments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04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Basics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Method Description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Experiments and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Personal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Summary</a:t>
            </a:r>
            <a:r>
              <a:rPr lang="de-DE" dirty="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6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Basics</a:t>
            </a:r>
            <a:r>
              <a:rPr lang="de-DE" dirty="0"/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Method Description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Experiments and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Personal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Summary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256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Method </a:t>
            </a:r>
            <a:r>
              <a:rPr lang="de-DE" dirty="0" err="1"/>
              <a:t>for</a:t>
            </a:r>
            <a:r>
              <a:rPr lang="de-DE" dirty="0"/>
              <a:t> real-time </a:t>
            </a: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tracking</a:t>
            </a:r>
            <a:r>
              <a:rPr lang="de-DE" dirty="0"/>
              <a:t> and 3D </a:t>
            </a:r>
            <a:r>
              <a:rPr lang="de-DE" dirty="0" err="1"/>
              <a:t>reconstruction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Novelity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earlier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en-US" dirty="0"/>
              <a:t>(</a:t>
            </a:r>
            <a:r>
              <a:rPr lang="en-US" dirty="0" err="1"/>
              <a:t>KinectFusion</a:t>
            </a:r>
            <a:r>
              <a:rPr lang="en-US" dirty="0"/>
              <a:t> [2]):</a:t>
            </a:r>
            <a:endParaRPr lang="de-DE" dirty="0"/>
          </a:p>
          <a:p>
            <a:pPr marL="823913" lvl="3" indent="-285750">
              <a:buFont typeface="Courier New" panose="02070309020205020404" pitchFamily="49" charset="0"/>
              <a:buChar char="o"/>
            </a:pPr>
            <a:r>
              <a:rPr lang="de-DE" dirty="0" err="1"/>
              <a:t>Camera</a:t>
            </a:r>
            <a:r>
              <a:rPr lang="de-DE" dirty="0"/>
              <a:t> </a:t>
            </a:r>
            <a:r>
              <a:rPr lang="de-DE" dirty="0" err="1"/>
              <a:t>tracking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SDF</a:t>
            </a:r>
          </a:p>
          <a:p>
            <a:pPr marL="823913" lvl="3" indent="-285750">
              <a:buFont typeface="Courier New" panose="02070309020205020404" pitchFamily="49" charset="0"/>
              <a:buChar char="o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Advantages over earlier method (</a:t>
            </a:r>
            <a:r>
              <a:rPr lang="en-US" dirty="0" err="1"/>
              <a:t>KinectFusion</a:t>
            </a:r>
            <a:r>
              <a:rPr lang="en-US" dirty="0"/>
              <a:t> [2]):</a:t>
            </a:r>
            <a:endParaRPr lang="de-DE" dirty="0"/>
          </a:p>
          <a:p>
            <a:pPr marL="823913" lvl="3" indent="-285750">
              <a:buFont typeface="Courier New" panose="02070309020205020404" pitchFamily="49" charset="0"/>
              <a:buChar char="o"/>
            </a:pP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accuracy</a:t>
            </a:r>
            <a:r>
              <a:rPr lang="de-DE" dirty="0"/>
              <a:t> and </a:t>
            </a:r>
            <a:r>
              <a:rPr lang="de-DE" dirty="0" err="1"/>
              <a:t>robustness</a:t>
            </a:r>
            <a:r>
              <a:rPr lang="de-DE" dirty="0"/>
              <a:t> </a:t>
            </a:r>
            <a:r>
              <a:rPr lang="en-US" dirty="0"/>
              <a:t>with comparable real-time capability </a:t>
            </a:r>
          </a:p>
          <a:p>
            <a:pPr marL="823913" lvl="3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reconstructed highly detailed models with absolute metric information and the accurate pose estimation can be directly used for the navigation of robots as </a:t>
            </a:r>
            <a:r>
              <a:rPr lang="en-US" dirty="0" err="1"/>
              <a:t>quadrocopters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68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>
                <a:solidFill>
                  <a:schemeClr val="bg1"/>
                </a:solidFill>
              </a:rPr>
              <a:pPr/>
              <a:t>61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79000E-7D7C-41C5-BEF6-8E050344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9" y="2374997"/>
            <a:ext cx="8508999" cy="393505"/>
          </a:xfrm>
        </p:spPr>
        <p:txBody>
          <a:bodyPr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92229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>
                <a:solidFill>
                  <a:schemeClr val="bg1"/>
                </a:solidFill>
              </a:rPr>
              <a:pPr/>
              <a:t>62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73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>
                <a:solidFill>
                  <a:schemeClr val="bg1"/>
                </a:solidFill>
              </a:rPr>
              <a:pPr/>
              <a:t>63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79000E-7D7C-41C5-BEF6-8E050344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9" y="2374997"/>
            <a:ext cx="8508999" cy="393505"/>
          </a:xfrm>
        </p:spPr>
        <p:txBody>
          <a:bodyPr/>
          <a:lstStyle/>
          <a:p>
            <a:pPr algn="ctr"/>
            <a:r>
              <a:rPr lang="de-DE" dirty="0"/>
              <a:t>Backup </a:t>
            </a:r>
            <a:r>
              <a:rPr lang="de-DE" dirty="0" err="1"/>
              <a:t>Slides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3213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A77253C-3B42-4AB8-9877-F9C1E0A95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29" b="14187"/>
          <a:stretch/>
        </p:blipFill>
        <p:spPr>
          <a:xfrm>
            <a:off x="3496463" y="660488"/>
            <a:ext cx="2151073" cy="1496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ED8E47-0BFB-4044-9998-E44422B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68" b="13506"/>
          <a:stretch/>
        </p:blipFill>
        <p:spPr>
          <a:xfrm>
            <a:off x="6427892" y="648622"/>
            <a:ext cx="2069561" cy="1507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8">
                <a:extLst>
                  <a:ext uri="{FF2B5EF4-FFF2-40B4-BE49-F238E27FC236}">
                    <a16:creationId xmlns:a16="http://schemas.microsoft.com/office/drawing/2014/main" id="{09BE1F96-420E-4580-B0A7-6FC8A8381A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096745"/>
                  </p:ext>
                </p:extLst>
              </p:nvPr>
            </p:nvGraphicFramePr>
            <p:xfrm>
              <a:off x="309735" y="737142"/>
              <a:ext cx="8666906" cy="3903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35274">
                      <a:extLst>
                        <a:ext uri="{9D8B030D-6E8A-4147-A177-3AD203B41FA5}">
                          <a16:colId xmlns:a16="http://schemas.microsoft.com/office/drawing/2014/main" val="750406311"/>
                        </a:ext>
                      </a:extLst>
                    </a:gridCol>
                    <a:gridCol w="2942663">
                      <a:extLst>
                        <a:ext uri="{9D8B030D-6E8A-4147-A177-3AD203B41FA5}">
                          <a16:colId xmlns:a16="http://schemas.microsoft.com/office/drawing/2014/main" val="1255605379"/>
                        </a:ext>
                      </a:extLst>
                    </a:gridCol>
                    <a:gridCol w="2888969">
                      <a:extLst>
                        <a:ext uri="{9D8B030D-6E8A-4147-A177-3AD203B41FA5}">
                          <a16:colId xmlns:a16="http://schemas.microsoft.com/office/drawing/2014/main" val="2731840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100" b="1" dirty="0" err="1"/>
                            <a:t>Visualization</a:t>
                          </a:r>
                          <a:endParaRPr lang="de-DE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053542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de-DE" sz="1100" b="1" dirty="0" err="1"/>
                            <a:t>Calculation</a:t>
                          </a:r>
                          <a:endParaRPr lang="de-DE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de-DE" sz="1100" dirty="0"/>
                            <a:t>Transformation </a:t>
                          </a:r>
                          <a:r>
                            <a:rPr lang="de-DE" sz="1100" dirty="0" err="1"/>
                            <a:t>of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the</a:t>
                          </a:r>
                          <a:r>
                            <a:rPr lang="de-DE" sz="1100" dirty="0"/>
                            <a:t> global </a:t>
                          </a:r>
                          <a:r>
                            <a:rPr lang="de-DE" sz="1100" dirty="0" err="1"/>
                            <a:t>center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coodrinate</a:t>
                          </a:r>
                          <a:r>
                            <a:rPr lang="de-DE" sz="110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of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the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vertex</a:t>
                          </a:r>
                          <a:r>
                            <a:rPr lang="de-DE" sz="1100" baseline="0" dirty="0"/>
                            <a:t> in </a:t>
                          </a:r>
                          <a:r>
                            <a:rPr lang="de-DE" sz="1100" baseline="0" dirty="0" err="1"/>
                            <a:t>the</a:t>
                          </a:r>
                          <a:r>
                            <a:rPr lang="de-DE" sz="1100" baseline="0" dirty="0"/>
                            <a:t> </a:t>
                          </a:r>
                          <a:r>
                            <a:rPr lang="de-DE" sz="1100" baseline="0" dirty="0" err="1"/>
                            <a:t>local</a:t>
                          </a:r>
                          <a:r>
                            <a:rPr lang="de-DE" sz="1100" baseline="0" dirty="0"/>
                            <a:t> </a:t>
                          </a:r>
                          <a:r>
                            <a:rPr lang="de-DE" sz="1100" baseline="0" dirty="0" err="1"/>
                            <a:t>camera</a:t>
                          </a:r>
                          <a:r>
                            <a:rPr lang="de-DE" sz="1100" baseline="0" dirty="0"/>
                            <a:t> frame:</a:t>
                          </a:r>
                        </a:p>
                        <a:p>
                          <a:r>
                            <a:rPr lang="de-DE" sz="1100" baseline="0" dirty="0"/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de-DE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1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p>
                                    </m:sSup>
                                    <m:r>
                                      <a:rPr lang="de-DE" sz="11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sz="1100" b="1" i="0" smtClean="0">
                                        <a:latin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DE" sz="1100" b="0" dirty="0"/>
                        </a:p>
                        <a:p>
                          <a:r>
                            <a:rPr lang="de-DE" sz="1100" dirty="0" err="1"/>
                            <a:t>Projection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to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pixel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coordinates</a:t>
                          </a:r>
                          <a:r>
                            <a:rPr lang="de-DE" sz="1100" dirty="0"/>
                            <a:t>: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1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1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9118481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de-DE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𝑝𝑜𝑖𝑛𝑡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𝑝𝑜𝑖𝑛𝑡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1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box>
                                  <m:box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≔</m:t>
                                    </m:r>
                                  </m:e>
                                </m:box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de-DE" sz="1100" dirty="0"/>
                            <a:t>Calculation </a:t>
                          </a:r>
                          <a:r>
                            <a:rPr lang="de-DE" sz="1100" dirty="0" err="1"/>
                            <a:t>of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the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surface</a:t>
                          </a:r>
                          <a:r>
                            <a:rPr lang="de-DE" sz="1100" dirty="0"/>
                            <a:t> normal </a:t>
                          </a:r>
                          <a:r>
                            <a:rPr lang="de-DE" sz="1100" dirty="0" err="1"/>
                            <a:t>for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the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pixel</a:t>
                          </a:r>
                          <a:r>
                            <a:rPr lang="de-DE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11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de-DE" sz="11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de-DE" sz="1100" b="1" dirty="0"/>
                        </a:p>
                        <a:p>
                          <a:pPr marL="0" indent="0">
                            <a:buNone/>
                          </a:pPr>
                          <a:endParaRPr lang="de-DE" sz="11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𝑝𝑜𝑖𝑛𝑡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𝑝𝑙𝑎𝑛𝑒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1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box>
                                  <m:box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≔</m:t>
                                    </m:r>
                                  </m:e>
                                </m:box>
                                <m:sSup>
                                  <m:sSupPr>
                                    <m:ctrlP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1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de-DE" sz="11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11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11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de-DE" sz="11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de-DE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de-DE" sz="1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5780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100" b="1" dirty="0" err="1"/>
                            <a:t>Disadvantages</a:t>
                          </a:r>
                          <a:endParaRPr lang="de-DE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de-DE" sz="1100" dirty="0"/>
                            <a:t>Increasingly </a:t>
                          </a:r>
                          <a:r>
                            <a:rPr lang="de-DE" sz="1100" dirty="0" err="1"/>
                            <a:t>erroneous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for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angles</a:t>
                          </a:r>
                          <a:r>
                            <a:rPr lang="de-DE" sz="11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&lt;90°</m:t>
                              </m:r>
                            </m:oMath>
                          </a14:m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between</a:t>
                          </a:r>
                          <a:r>
                            <a:rPr lang="de-DE" sz="1100" dirty="0"/>
                            <a:t> </a:t>
                          </a:r>
                          <a:r>
                            <a:rPr lang="de-DE" sz="1100" dirty="0" err="1"/>
                            <a:t>ray</a:t>
                          </a:r>
                          <a:r>
                            <a:rPr lang="de-DE" sz="1100" dirty="0"/>
                            <a:t> and </a:t>
                          </a:r>
                          <a:r>
                            <a:rPr lang="de-DE" sz="1100" dirty="0" err="1"/>
                            <a:t>surface</a:t>
                          </a:r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de-DE" sz="1100" dirty="0" err="1"/>
                            <a:t>Assumption</a:t>
                          </a:r>
                          <a:r>
                            <a:rPr lang="de-DE" sz="1100" dirty="0"/>
                            <a:t>: </a:t>
                          </a:r>
                          <a:r>
                            <a:rPr lang="de-DE" sz="1100" dirty="0" err="1"/>
                            <a:t>Locally</a:t>
                          </a:r>
                          <a:r>
                            <a:rPr lang="de-DE" sz="1100" dirty="0"/>
                            <a:t> planar </a:t>
                          </a:r>
                          <a:r>
                            <a:rPr lang="de-DE" sz="1100" dirty="0" err="1"/>
                            <a:t>surface</a:t>
                          </a:r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16875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8">
                <a:extLst>
                  <a:ext uri="{FF2B5EF4-FFF2-40B4-BE49-F238E27FC236}">
                    <a16:creationId xmlns:a16="http://schemas.microsoft.com/office/drawing/2014/main" id="{09BE1F96-420E-4580-B0A7-6FC8A8381A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7096745"/>
                  </p:ext>
                </p:extLst>
              </p:nvPr>
            </p:nvGraphicFramePr>
            <p:xfrm>
              <a:off x="309735" y="737142"/>
              <a:ext cx="8666906" cy="3903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35274">
                      <a:extLst>
                        <a:ext uri="{9D8B030D-6E8A-4147-A177-3AD203B41FA5}">
                          <a16:colId xmlns:a16="http://schemas.microsoft.com/office/drawing/2014/main" val="750406311"/>
                        </a:ext>
                      </a:extLst>
                    </a:gridCol>
                    <a:gridCol w="2942663">
                      <a:extLst>
                        <a:ext uri="{9D8B030D-6E8A-4147-A177-3AD203B41FA5}">
                          <a16:colId xmlns:a16="http://schemas.microsoft.com/office/drawing/2014/main" val="1255605379"/>
                        </a:ext>
                      </a:extLst>
                    </a:gridCol>
                    <a:gridCol w="2888969">
                      <a:extLst>
                        <a:ext uri="{9D8B030D-6E8A-4147-A177-3AD203B41FA5}">
                          <a16:colId xmlns:a16="http://schemas.microsoft.com/office/drawing/2014/main" val="273184065"/>
                        </a:ext>
                      </a:extLst>
                    </a:gridCol>
                  </a:tblGrid>
                  <a:tr h="1767840">
                    <a:tc>
                      <a:txBody>
                        <a:bodyPr/>
                        <a:lstStyle/>
                        <a:p>
                          <a:r>
                            <a:rPr lang="de-DE" sz="1100" b="1" dirty="0" err="1"/>
                            <a:t>Visualization</a:t>
                          </a:r>
                          <a:endParaRPr lang="de-DE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  <a:p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8053542"/>
                      </a:ext>
                    </a:extLst>
                  </a:tr>
                  <a:tr h="930783">
                    <a:tc rowSpan="2">
                      <a:txBody>
                        <a:bodyPr/>
                        <a:lstStyle/>
                        <a:p>
                          <a:r>
                            <a:rPr lang="de-DE" sz="1100" b="1" dirty="0" err="1"/>
                            <a:t>Calculation</a:t>
                          </a:r>
                          <a:endParaRPr lang="de-DE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798" t="-190850" r="-209" b="-1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91184811"/>
                      </a:ext>
                    </a:extLst>
                  </a:tr>
                  <a:tr h="778383">
                    <a:tc vMerge="1">
                      <a:txBody>
                        <a:bodyPr/>
                        <a:lstStyle/>
                        <a:p>
                          <a:endParaRPr lang="de-DE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87" t="-347656" r="-98551" b="-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22" t="-347656" r="-422" b="-5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578050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de-DE" sz="1100" b="1" dirty="0" err="1"/>
                            <a:t>Disadvantages</a:t>
                          </a:r>
                          <a:endParaRPr lang="de-DE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6687" t="-818571" r="-98551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de-DE" sz="1100" dirty="0" err="1"/>
                            <a:t>Assumption</a:t>
                          </a:r>
                          <a:r>
                            <a:rPr lang="de-DE" sz="1100" dirty="0"/>
                            <a:t>: </a:t>
                          </a:r>
                          <a:r>
                            <a:rPr lang="de-DE" sz="1100" dirty="0" err="1"/>
                            <a:t>Locally</a:t>
                          </a:r>
                          <a:r>
                            <a:rPr lang="de-DE" sz="1100" dirty="0"/>
                            <a:t> planar </a:t>
                          </a:r>
                          <a:r>
                            <a:rPr lang="de-DE" sz="1100" dirty="0" err="1"/>
                            <a:t>surface</a:t>
                          </a:r>
                          <a:endParaRPr lang="de-D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168758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Additional Information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Projective</a:t>
            </a:r>
            <a:r>
              <a:rPr lang="de-DE" dirty="0"/>
              <a:t> </a:t>
            </a:r>
            <a:r>
              <a:rPr lang="de-DE" dirty="0" err="1"/>
              <a:t>Distances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C30CDB-E024-4E43-B6D5-3458C5B8F71D}"/>
              </a:ext>
            </a:extLst>
          </p:cNvPr>
          <p:cNvSpPr txBox="1"/>
          <p:nvPr/>
        </p:nvSpPr>
        <p:spPr>
          <a:xfrm>
            <a:off x="3207488" y="2231988"/>
            <a:ext cx="2817706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Fig.13 : </a:t>
            </a:r>
            <a:r>
              <a:rPr lang="de-DE" sz="1100" dirty="0" err="1">
                <a:latin typeface="+mn-lt"/>
              </a:rPr>
              <a:t>Projective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point</a:t>
            </a:r>
            <a:r>
              <a:rPr lang="de-DE" sz="1100" dirty="0">
                <a:latin typeface="+mn-lt"/>
              </a:rPr>
              <a:t>-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-point </a:t>
            </a:r>
            <a:r>
              <a:rPr lang="de-DE" sz="1100" dirty="0" err="1">
                <a:latin typeface="+mn-lt"/>
              </a:rPr>
              <a:t>distance</a:t>
            </a:r>
            <a:r>
              <a:rPr lang="de-DE" sz="1100" dirty="0">
                <a:latin typeface="+mn-lt"/>
              </a:rPr>
              <a:t>. [1]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8DC213B-488E-4A12-B0C3-435397DD3E86}"/>
              </a:ext>
            </a:extLst>
          </p:cNvPr>
          <p:cNvSpPr txBox="1"/>
          <p:nvPr/>
        </p:nvSpPr>
        <p:spPr>
          <a:xfrm>
            <a:off x="6158935" y="2231988"/>
            <a:ext cx="2817706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Fig.14 : </a:t>
            </a:r>
            <a:r>
              <a:rPr lang="de-DE" sz="1100" dirty="0" err="1">
                <a:latin typeface="+mn-lt"/>
              </a:rPr>
              <a:t>Projective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point</a:t>
            </a:r>
            <a:r>
              <a:rPr lang="de-DE" sz="1100" dirty="0">
                <a:latin typeface="+mn-lt"/>
              </a:rPr>
              <a:t>-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-plane </a:t>
            </a:r>
            <a:r>
              <a:rPr lang="de-DE" sz="1100" dirty="0" err="1">
                <a:latin typeface="+mn-lt"/>
              </a:rPr>
              <a:t>distance</a:t>
            </a:r>
            <a:r>
              <a:rPr lang="de-DE" sz="1100" dirty="0">
                <a:latin typeface="+mn-lt"/>
              </a:rPr>
              <a:t>. [1]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CC40B9-9445-48C7-96B5-BB0113B48F47}"/>
              </a:ext>
            </a:extLst>
          </p:cNvPr>
          <p:cNvSpPr txBox="1"/>
          <p:nvPr/>
        </p:nvSpPr>
        <p:spPr>
          <a:xfrm>
            <a:off x="309736" y="4651676"/>
            <a:ext cx="8613211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dirty="0">
                <a:latin typeface="+mn-lt"/>
              </a:rPr>
              <a:t>Tab. 2: </a:t>
            </a:r>
            <a:r>
              <a:rPr lang="de-DE" sz="1100" dirty="0" err="1">
                <a:latin typeface="+mn-lt"/>
              </a:rPr>
              <a:t>Visualization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calculation</a:t>
            </a:r>
            <a:r>
              <a:rPr lang="de-DE" sz="1100" dirty="0">
                <a:latin typeface="+mn-lt"/>
              </a:rPr>
              <a:t>, </a:t>
            </a:r>
            <a:r>
              <a:rPr lang="de-DE" sz="1100" dirty="0" err="1">
                <a:latin typeface="+mn-lt"/>
              </a:rPr>
              <a:t>disadvantages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of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the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projective</a:t>
            </a:r>
            <a:r>
              <a:rPr lang="de-DE" sz="1100" dirty="0">
                <a:latin typeface="+mn-lt"/>
              </a:rPr>
              <a:t> </a:t>
            </a:r>
            <a:r>
              <a:rPr lang="de-DE" sz="1100" dirty="0" err="1">
                <a:latin typeface="+mn-lt"/>
              </a:rPr>
              <a:t>point</a:t>
            </a:r>
            <a:r>
              <a:rPr lang="de-DE" sz="1100" dirty="0">
                <a:latin typeface="+mn-lt"/>
              </a:rPr>
              <a:t>-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-point and </a:t>
            </a:r>
            <a:r>
              <a:rPr lang="de-DE" sz="1100" dirty="0" err="1">
                <a:latin typeface="+mn-lt"/>
              </a:rPr>
              <a:t>point</a:t>
            </a:r>
            <a:r>
              <a:rPr lang="de-DE" sz="1100" dirty="0">
                <a:latin typeface="+mn-lt"/>
              </a:rPr>
              <a:t>-</a:t>
            </a:r>
            <a:r>
              <a:rPr lang="de-DE" sz="1100" dirty="0" err="1">
                <a:latin typeface="+mn-lt"/>
              </a:rPr>
              <a:t>to</a:t>
            </a:r>
            <a:r>
              <a:rPr lang="de-DE" sz="1100" dirty="0">
                <a:latin typeface="+mn-lt"/>
              </a:rPr>
              <a:t>-plane </a:t>
            </a:r>
            <a:r>
              <a:rPr lang="de-DE" sz="1100" dirty="0" err="1">
                <a:latin typeface="+mn-lt"/>
              </a:rPr>
              <a:t>distances</a:t>
            </a:r>
            <a:r>
              <a:rPr lang="de-DE" sz="11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9076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</p:spPr>
            <p:txBody>
              <a:bodyPr/>
              <a:lstStyle/>
              <a:p>
                <a:endParaRPr lang="de-DE" dirty="0"/>
              </a:p>
              <a:p>
                <a:pPr>
                  <a:lnSpc>
                    <a:spcPct val="114000"/>
                  </a:lnSpc>
                </a:pPr>
                <a:r>
                  <a:rPr lang="de-DE" sz="1400" dirty="0" err="1">
                    <a:solidFill>
                      <a:schemeClr val="tx1"/>
                    </a:solidFill>
                  </a:rPr>
                  <a:t>Assumption</a:t>
                </a:r>
                <a:r>
                  <a:rPr lang="de-DE" sz="1400" dirty="0">
                    <a:solidFill>
                      <a:schemeClr val="tx1"/>
                    </a:solidFill>
                  </a:rPr>
                  <a:t>: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Gaussian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noise</a:t>
                </a:r>
                <a:r>
                  <a:rPr lang="de-DE" sz="1400" dirty="0">
                    <a:solidFill>
                      <a:schemeClr val="tx1"/>
                    </a:solidFill>
                  </a:rPr>
                  <a:t> in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depth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measurements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de-DE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Maximize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likelihood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of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observing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at a certain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camera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pose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with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respect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to</a:t>
                </a:r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à"/>
                </a:pPr>
                <a:endParaRPr lang="de-DE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de-DE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  <a:blipFill>
                <a:blip r:embed="rId2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 err="1"/>
              <a:t>Camera</a:t>
            </a:r>
            <a:r>
              <a:rPr lang="de-DE" dirty="0"/>
              <a:t> Pose </a:t>
            </a:r>
            <a:r>
              <a:rPr lang="de-DE" dirty="0" err="1"/>
              <a:t>Estimation</a:t>
            </a:r>
            <a:r>
              <a:rPr lang="de-DE" dirty="0"/>
              <a:t> - </a:t>
            </a:r>
            <a:r>
              <a:rPr lang="de-DE" dirty="0" err="1"/>
              <a:t>Likelihood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939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sz="1100" dirty="0"/>
          </a:p>
          <a:p>
            <a:pPr>
              <a:spcAft>
                <a:spcPts val="600"/>
              </a:spcAft>
            </a:pPr>
            <a:r>
              <a:rPr lang="de-DE" sz="1100" dirty="0"/>
              <a:t>[1] </a:t>
            </a:r>
            <a:r>
              <a:rPr lang="en-US" sz="1100" dirty="0"/>
              <a:t>E. </a:t>
            </a:r>
            <a:r>
              <a:rPr lang="en-US" sz="1100" dirty="0" err="1"/>
              <a:t>Bylow</a:t>
            </a:r>
            <a:r>
              <a:rPr lang="en-US" sz="1100" dirty="0"/>
              <a:t>, J. Sturm, C. Kerl, F. Kahl, and D. </a:t>
            </a:r>
            <a:r>
              <a:rPr lang="en-US" sz="1100" dirty="0" err="1"/>
              <a:t>Cremers</a:t>
            </a:r>
            <a:r>
              <a:rPr lang="en-US" sz="1100" dirty="0"/>
              <a:t>. Real-Time Camera Tracking and 3D Reconstruction Using Signed Distance Functions. In Robotics: Science and Systems (RSS), Online Proceedings (Vol. 9). Robotics: Science and Systems. http://www.roboticsproceedings.org/rss09/p35.pdf, 2013.</a:t>
            </a:r>
          </a:p>
          <a:p>
            <a:pPr>
              <a:spcAft>
                <a:spcPts val="600"/>
              </a:spcAft>
            </a:pPr>
            <a:r>
              <a:rPr lang="de-DE" sz="1100" dirty="0"/>
              <a:t>[2] R.A. </a:t>
            </a:r>
            <a:r>
              <a:rPr lang="de-DE" sz="1100" dirty="0" err="1"/>
              <a:t>Newcombe</a:t>
            </a:r>
            <a:r>
              <a:rPr lang="de-DE" sz="1100" dirty="0"/>
              <a:t>, S. </a:t>
            </a:r>
            <a:r>
              <a:rPr lang="de-DE" sz="1100" dirty="0" err="1"/>
              <a:t>Izadi</a:t>
            </a:r>
            <a:r>
              <a:rPr lang="de-DE" sz="1100" dirty="0"/>
              <a:t>, O. Hilliges, D. Molyneaux, D. Kim, A.J. Davison, P. Kohli, J. </a:t>
            </a:r>
            <a:r>
              <a:rPr lang="de-DE" sz="1100" dirty="0" err="1"/>
              <a:t>Shotton</a:t>
            </a:r>
            <a:r>
              <a:rPr lang="de-DE" sz="1100" dirty="0"/>
              <a:t>, S. Hodges, and A.W. Fitzgibbon. </a:t>
            </a:r>
            <a:r>
              <a:rPr lang="de-DE" sz="1100" dirty="0" err="1"/>
              <a:t>KinectFusion</a:t>
            </a:r>
            <a:r>
              <a:rPr lang="de-DE" sz="1100" dirty="0"/>
              <a:t>: Real-Time </a:t>
            </a:r>
            <a:r>
              <a:rPr lang="de-DE" sz="1100" dirty="0" err="1"/>
              <a:t>Dense</a:t>
            </a:r>
            <a:r>
              <a:rPr lang="de-DE" sz="1100" dirty="0"/>
              <a:t> Surface Mapping and Tracking. In ISMAR, </a:t>
            </a:r>
            <a:r>
              <a:rPr lang="de-DE" sz="1100" dirty="0" err="1"/>
              <a:t>pages</a:t>
            </a:r>
            <a:r>
              <a:rPr lang="de-DE" sz="1100" dirty="0"/>
              <a:t> 127– 136, 2011.</a:t>
            </a:r>
          </a:p>
          <a:p>
            <a:pPr>
              <a:spcAft>
                <a:spcPts val="600"/>
              </a:spcAft>
            </a:pPr>
            <a:r>
              <a:rPr lang="de-DE" sz="1100" dirty="0"/>
              <a:t>[3] D. Cremers. </a:t>
            </a:r>
            <a:r>
              <a:rPr lang="de-DE" sz="1100" dirty="0" err="1"/>
              <a:t>Slides</a:t>
            </a:r>
            <a:r>
              <a:rPr lang="de-DE" sz="1100" dirty="0"/>
              <a:t> related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lecture</a:t>
            </a:r>
            <a:r>
              <a:rPr lang="de-DE" sz="1100" dirty="0"/>
              <a:t>: Computer Vision II: Multiple View Geometry. In https://vision.in.tum.de/teaching/ss2019/mvg2019/material, 2019.</a:t>
            </a:r>
          </a:p>
          <a:p>
            <a:pPr>
              <a:spcAft>
                <a:spcPts val="600"/>
              </a:spcAft>
            </a:pPr>
            <a:r>
              <a:rPr lang="de-DE" sz="1100" dirty="0"/>
              <a:t>[4] </a:t>
            </a:r>
            <a:r>
              <a:rPr lang="en-US" sz="1100" dirty="0"/>
              <a:t>W.E. </a:t>
            </a:r>
            <a:r>
              <a:rPr lang="en-US" sz="1100" dirty="0" err="1"/>
              <a:t>Lorensen</a:t>
            </a:r>
            <a:r>
              <a:rPr lang="en-US" sz="1100" dirty="0"/>
              <a:t>, and H.E. Cline. </a:t>
            </a:r>
            <a:r>
              <a:rPr lang="en-US" sz="1100" cap="all" dirty="0"/>
              <a:t>Marching cubes: A high resolution 3D surface construction algorithm</a:t>
            </a:r>
            <a:r>
              <a:rPr lang="en-US" sz="1100" dirty="0"/>
              <a:t>. Computer Graphics, 21(4):163–169, 1987. </a:t>
            </a:r>
          </a:p>
          <a:p>
            <a:pPr>
              <a:spcAft>
                <a:spcPts val="600"/>
              </a:spcAft>
            </a:pPr>
            <a:r>
              <a:rPr lang="de-DE" sz="1100" dirty="0"/>
              <a:t>[5] </a:t>
            </a:r>
            <a:r>
              <a:rPr lang="de-DE" sz="1100" dirty="0" err="1"/>
              <a:t>cvprtum</a:t>
            </a:r>
            <a:r>
              <a:rPr lang="de-DE" sz="1100" dirty="0"/>
              <a:t>. </a:t>
            </a:r>
            <a:r>
              <a:rPr lang="en-US" sz="1100" b="0" i="0" dirty="0">
                <a:effectLst/>
              </a:rPr>
              <a:t>Real-Time Camera Tracking and 3D Reconstruction Using Signed Distance Functions. YouTube, 2013. https://youtu.be/MzLdRFSrtuI.</a:t>
            </a:r>
            <a:endParaRPr lang="de-DE" sz="1100" dirty="0"/>
          </a:p>
          <a:p>
            <a:pPr>
              <a:spcAft>
                <a:spcPts val="600"/>
              </a:spcAft>
            </a:pPr>
            <a:r>
              <a:rPr lang="de-DE" sz="1100" dirty="0"/>
              <a:t>[6] </a:t>
            </a:r>
            <a:r>
              <a:rPr lang="en-US" sz="1100" dirty="0"/>
              <a:t>J. Sturm, N. Engelhard, F. Endres, W. </a:t>
            </a:r>
            <a:r>
              <a:rPr lang="en-US" sz="1100" dirty="0" err="1"/>
              <a:t>Burgard</a:t>
            </a:r>
            <a:r>
              <a:rPr lang="en-US" sz="1100" dirty="0"/>
              <a:t>, and D. </a:t>
            </a:r>
            <a:r>
              <a:rPr lang="en-US" sz="1100" dirty="0" err="1"/>
              <a:t>Cremers</a:t>
            </a:r>
            <a:r>
              <a:rPr lang="en-US" sz="1100" dirty="0"/>
              <a:t>. A Benchmark for the Evaluation of RGB-D SLAM Systems. In IROS, 2012.</a:t>
            </a:r>
          </a:p>
          <a:p>
            <a:pPr>
              <a:spcAft>
                <a:spcPts val="600"/>
              </a:spcAft>
            </a:pPr>
            <a:r>
              <a:rPr lang="de-DE" sz="1100" dirty="0"/>
              <a:t>[7] </a:t>
            </a:r>
            <a:r>
              <a:rPr lang="en-US" sz="1100" dirty="0" err="1"/>
              <a:t>KinectFusion</a:t>
            </a:r>
            <a:r>
              <a:rPr lang="en-US" sz="1100" dirty="0"/>
              <a:t> Implementation in the Point Cloud Library (PCL). http://svn.pointclouds.org/pcl/trunk/.</a:t>
            </a:r>
          </a:p>
          <a:p>
            <a:pPr>
              <a:spcAft>
                <a:spcPts val="600"/>
              </a:spcAft>
            </a:pPr>
            <a:r>
              <a:rPr lang="de-DE" sz="1100" dirty="0"/>
              <a:t>[8] </a:t>
            </a:r>
            <a:r>
              <a:rPr lang="en-US" sz="1100" dirty="0"/>
              <a:t>F. Endres, J. Hess, N. Engelhard, J. Sturm, D. </a:t>
            </a:r>
            <a:r>
              <a:rPr lang="en-US" sz="1100" dirty="0" err="1"/>
              <a:t>Cremers</a:t>
            </a:r>
            <a:r>
              <a:rPr lang="en-US" sz="1100" dirty="0"/>
              <a:t>, and W. </a:t>
            </a:r>
            <a:r>
              <a:rPr lang="en-US" sz="1100" dirty="0" err="1"/>
              <a:t>Burgard</a:t>
            </a:r>
            <a:r>
              <a:rPr lang="en-US" sz="1100" dirty="0"/>
              <a:t>. An Evaluation of the RGB-D SLAM System. In ICRA, 2012.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3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</p:spPr>
            <p:txBody>
              <a:bodyPr/>
              <a:lstStyle/>
              <a:p>
                <a:endParaRPr lang="de-DE" dirty="0"/>
              </a:p>
              <a:p>
                <a:r>
                  <a:rPr lang="de-DE" b="1" dirty="0"/>
                  <a:t>Notation</a:t>
                </a:r>
              </a:p>
              <a:p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RGB </a:t>
                </a:r>
                <a:r>
                  <a:rPr lang="de-DE" dirty="0" err="1"/>
                  <a:t>image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𝑅𝐺𝐵</m:t>
                        </m:r>
                      </m:sub>
                    </m:sSub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Depth </a:t>
                </a:r>
                <a:r>
                  <a:rPr lang="de-DE" dirty="0" err="1"/>
                  <a:t>image</a:t>
                </a:r>
                <a:r>
                  <a:rPr lang="de-DE" dirty="0"/>
                  <a:t> </a:t>
                </a:r>
                <a:r>
                  <a:rPr lang="de-DE" dirty="0" err="1"/>
                  <a:t>function</a:t>
                </a:r>
                <a:r>
                  <a:rPr lang="de-DE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3D </a:t>
                </a:r>
                <a:r>
                  <a:rPr lang="de-DE" dirty="0" err="1"/>
                  <a:t>point</a:t>
                </a:r>
                <a:r>
                  <a:rPr lang="de-DE" dirty="0"/>
                  <a:t> 		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ea typeface="Cambria Math" panose="02040503050406030204" pitchFamily="18" charset="0"/>
                  </a:rPr>
                  <a:t>Pixel </a:t>
                </a:r>
                <a:r>
                  <a:rPr lang="de-DE" dirty="0" err="1">
                    <a:ea typeface="Cambria Math" panose="02040503050406030204" pitchFamily="18" charset="0"/>
                  </a:rPr>
                  <a:t>point</a:t>
                </a:r>
                <a:r>
                  <a:rPr lang="de-DE" dirty="0">
                    <a:ea typeface="Cambria Math" panose="02040503050406030204" pitchFamily="18" charset="0"/>
                  </a:rPr>
                  <a:t>	</a:t>
                </a:r>
                <a:r>
                  <a:rPr lang="de-DE" b="1" dirty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Rotation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camera</a:t>
                </a: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Translation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camera</a:t>
                </a:r>
                <a:r>
                  <a:rPr lang="de-DE" dirty="0"/>
                  <a:t>	</a:t>
                </a:r>
                <a14:m>
                  <m:oMath xmlns:m="http://schemas.openxmlformats.org/officeDocument/2006/math">
                    <m:r>
                      <a:rPr lang="de-DE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Twist </a:t>
                </a:r>
                <a:r>
                  <a:rPr lang="de-DE" dirty="0" err="1"/>
                  <a:t>coordinates</a:t>
                </a:r>
                <a:r>
                  <a:rPr lang="de-DE" dirty="0"/>
                  <a:t> 		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with</a:t>
                </a:r>
                <a:r>
                  <a:rPr lang="de-DE" dirty="0"/>
                  <a:t> linear </a:t>
                </a:r>
                <a:r>
                  <a:rPr lang="de-DE" dirty="0" err="1"/>
                  <a:t>velocity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dirty="0"/>
                  <a:t>, angular </a:t>
                </a:r>
                <a:r>
                  <a:rPr lang="de-DE" dirty="0" err="1"/>
                  <a:t>velocity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de-DE" dirty="0"/>
              </a:p>
              <a:p>
                <a:endParaRPr lang="de-DE" b="0" dirty="0"/>
              </a:p>
              <a:p>
                <a:r>
                  <a:rPr lang="de-DE" b="1" dirty="0"/>
                  <a:t>Note: </a:t>
                </a:r>
                <a:r>
                  <a:rPr lang="de-DE" b="1" dirty="0" err="1"/>
                  <a:t>Lie</a:t>
                </a:r>
                <a:r>
                  <a:rPr lang="de-DE" b="1" dirty="0"/>
                  <a:t> </a:t>
                </a:r>
                <a:r>
                  <a:rPr lang="de-DE" b="1" dirty="0" err="1"/>
                  <a:t>algebra</a:t>
                </a:r>
                <a:r>
                  <a:rPr lang="de-DE" b="1" dirty="0"/>
                  <a:t> </a:t>
                </a:r>
                <a:r>
                  <a:rPr lang="de-DE" b="1" dirty="0" err="1"/>
                  <a:t>of</a:t>
                </a:r>
                <a:r>
                  <a:rPr lang="de-DE" b="1" dirty="0"/>
                  <a:t> twists</a:t>
                </a:r>
                <a:r>
                  <a:rPr lang="de-DE" b="1" baseline="30000" dirty="0"/>
                  <a:t>1</a:t>
                </a:r>
                <a:r>
                  <a:rPr lang="de-DE" b="1" dirty="0"/>
                  <a:t> </a:t>
                </a:r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𝑠𝑒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e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e>
                          <m:acc>
                            <m:accPr>
                              <m:chr m:val="̂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Lie</a:t>
                </a:r>
                <a:r>
                  <a:rPr lang="de-DE" dirty="0"/>
                  <a:t> </a:t>
                </a:r>
                <a:r>
                  <a:rPr lang="de-DE" dirty="0" err="1"/>
                  <a:t>group</a:t>
                </a:r>
                <a:r>
                  <a:rPr lang="de-DE" dirty="0"/>
                  <a:t> SE(3)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e>
                                    <m:r>
                                      <a:rPr lang="de-DE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 marL="285750" indent="-285750">
                  <a:buFontTx/>
                  <a:buChar char="-"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  <a:blipFill>
                <a:blip r:embed="rId2"/>
                <a:stretch>
                  <a:fillRect l="-1289" b="-7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Basics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88C63C-1297-4988-82F0-F3A562D0C1D8}"/>
              </a:ext>
            </a:extLst>
          </p:cNvPr>
          <p:cNvSpPr txBox="1"/>
          <p:nvPr/>
        </p:nvSpPr>
        <p:spPr>
          <a:xfrm>
            <a:off x="311161" y="4730931"/>
            <a:ext cx="8515847" cy="176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aseline="30000" dirty="0">
                <a:latin typeface="+mn-lt"/>
              </a:rPr>
              <a:t>1</a:t>
            </a:r>
            <a:r>
              <a:rPr lang="de-DE" sz="1100" dirty="0"/>
              <a:t> Cremers 2019 [3]</a:t>
            </a:r>
            <a:endParaRPr lang="de-D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30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</p:spPr>
            <p:txBody>
              <a:bodyPr/>
              <a:lstStyle/>
              <a:p>
                <a:endParaRPr lang="de-DE" dirty="0"/>
              </a:p>
              <a:p>
                <a:r>
                  <a:rPr lang="de-DE" b="1" dirty="0"/>
                  <a:t>Pinhole </a:t>
                </a:r>
                <a:r>
                  <a:rPr lang="de-DE" b="1" dirty="0" err="1"/>
                  <a:t>camera</a:t>
                </a:r>
                <a:r>
                  <a:rPr lang="de-DE" b="1" dirty="0"/>
                  <a:t> </a:t>
                </a:r>
                <a:r>
                  <a:rPr lang="de-DE" b="1" dirty="0" err="1"/>
                  <a:t>model</a:t>
                </a:r>
                <a:r>
                  <a:rPr lang="de-DE" b="1" dirty="0"/>
                  <a:t> </a:t>
                </a:r>
                <a:r>
                  <a:rPr lang="de-DE" b="1" dirty="0" err="1"/>
                  <a:t>with</a:t>
                </a:r>
                <a:r>
                  <a:rPr lang="de-DE" b="1" dirty="0"/>
                  <a:t> </a:t>
                </a:r>
                <a:r>
                  <a:rPr lang="de-DE" b="1" dirty="0" err="1"/>
                  <a:t>intrinsic</a:t>
                </a:r>
                <a:r>
                  <a:rPr lang="de-DE" b="1" dirty="0"/>
                  <a:t> </a:t>
                </a:r>
                <a:r>
                  <a:rPr lang="de-DE" b="1" dirty="0" err="1"/>
                  <a:t>paramters</a:t>
                </a:r>
                <a:r>
                  <a:rPr lang="de-DE" b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Focal</a:t>
                </a:r>
                <a:r>
                  <a:rPr lang="de-DE" dirty="0"/>
                  <a:t> </a:t>
                </a:r>
                <a:r>
                  <a:rPr lang="de-DE" dirty="0" err="1"/>
                  <a:t>length</a:t>
                </a:r>
                <a:r>
                  <a:rPr lang="de-DE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de-D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Optical </a:t>
                </a:r>
                <a:r>
                  <a:rPr lang="de-DE" dirty="0" err="1"/>
                  <a:t>center</a:t>
                </a:r>
                <a:r>
                  <a:rPr lang="de-DE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de-D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r>
                  <a:rPr lang="de-DE" dirty="0" err="1"/>
                  <a:t>Projection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3D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onto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image</a:t>
                </a:r>
                <a:r>
                  <a:rPr lang="de-DE" dirty="0"/>
                  <a:t> plane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b="1" dirty="0"/>
              </a:p>
              <a:p>
                <a:endParaRPr lang="de-DE" b="1" dirty="0"/>
              </a:p>
              <a:p>
                <a:r>
                  <a:rPr lang="de-DE" dirty="0"/>
                  <a:t>Reconstruction </a:t>
                </a:r>
                <a:r>
                  <a:rPr lang="de-DE" dirty="0" err="1"/>
                  <a:t>of</a:t>
                </a:r>
                <a:r>
                  <a:rPr lang="de-DE" dirty="0"/>
                  <a:t> a 3D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:r>
                  <a:rPr lang="de-DE" dirty="0" err="1"/>
                  <a:t>corresponding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a </a:t>
                </a:r>
                <a:r>
                  <a:rPr lang="de-DE" dirty="0" err="1"/>
                  <a:t>pixel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endParaRPr lang="de-DE" b="0" dirty="0"/>
              </a:p>
              <a:p>
                <a:endParaRPr lang="de-DE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endParaRPr lang="de-DE" dirty="0"/>
              </a:p>
              <a:p>
                <a:pPr marL="285750" indent="-285750">
                  <a:buFontTx/>
                  <a:buChar char="-"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9090" y="687426"/>
                <a:ext cx="8508999" cy="4008400"/>
              </a:xfrm>
              <a:blipFill>
                <a:blip r:embed="rId2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Method Description – Basics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5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9090" y="687426"/>
            <a:ext cx="8508999" cy="4008400"/>
          </a:xfrm>
        </p:spPr>
        <p:txBody>
          <a:bodyPr/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Basics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Method Description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Experiments and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Personal Comments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Summary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277056"/>
            <a:ext cx="8508999" cy="380810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1" y="4854985"/>
            <a:ext cx="8389493" cy="273844"/>
          </a:xfrm>
        </p:spPr>
        <p:txBody>
          <a:bodyPr/>
          <a:lstStyle/>
          <a:p>
            <a:r>
              <a:rPr lang="de-DE" dirty="0"/>
              <a:t>Annalena Belnarsch | Seminar: </a:t>
            </a: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Evolution of Motion Estimation and Real-Time 3D Reconstruction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| </a:t>
            </a:r>
            <a:r>
              <a:rPr lang="de-DE" dirty="0"/>
              <a:t>01.12.2020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7219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3864</Words>
  <Application>Microsoft Office PowerPoint</Application>
  <PresentationFormat>Bildschirmpräsentation (16:9)</PresentationFormat>
  <Paragraphs>612</Paragraphs>
  <Slides>66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66</vt:i4>
      </vt:variant>
    </vt:vector>
  </HeadingPairs>
  <TitlesOfParts>
    <vt:vector size="78" baseType="lpstr">
      <vt:lpstr>Arial</vt:lpstr>
      <vt:lpstr>Calibri</vt:lpstr>
      <vt:lpstr>Cambria Math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Seminar: The Evolution of Motion Estimation and Real-Time 3D Reconstruction</vt:lpstr>
      <vt:lpstr>A Presentation Regarding the Paper:  Real-Time Camera Tracking and 3D Reconstruction Using  Signed Distance Functions [1]</vt:lpstr>
      <vt:lpstr>Introduction</vt:lpstr>
      <vt:lpstr>Introduction</vt:lpstr>
      <vt:lpstr>Outline</vt:lpstr>
      <vt:lpstr>Outline</vt:lpstr>
      <vt:lpstr>Method Description – Basics </vt:lpstr>
      <vt:lpstr>Method Description – Basics </vt:lpstr>
      <vt:lpstr>Outline</vt:lpstr>
      <vt:lpstr>Method Description – Overview </vt:lpstr>
      <vt:lpstr>Method Description – Update Geometry Representation</vt:lpstr>
      <vt:lpstr>Method Description – Update Geometry Representation</vt:lpstr>
      <vt:lpstr>Method Description – Update Geometry Representation</vt:lpstr>
      <vt:lpstr>Method Description – Update Geometry Representation</vt:lpstr>
      <vt:lpstr>Method Description – Update Geometry Representation</vt:lpstr>
      <vt:lpstr>Method Description – Update Geometry Representation</vt:lpstr>
      <vt:lpstr>Method Description – Overview </vt:lpstr>
      <vt:lpstr>Method Description – Update Camera Pose Estimation</vt:lpstr>
      <vt:lpstr>Method Description – Update Camera Pose Estimation</vt:lpstr>
      <vt:lpstr>Method Description – Overview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Method Description – Overview </vt:lpstr>
      <vt:lpstr>Method Description – Meshing and Colorization</vt:lpstr>
      <vt:lpstr>Method Description – Meshing and Colorization</vt:lpstr>
      <vt:lpstr>Outline</vt:lpstr>
      <vt:lpstr>Experiments and Results – Qualitative </vt:lpstr>
      <vt:lpstr>Experiments and Results – Qualitative </vt:lpstr>
      <vt:lpstr>Experiments and Results – Quantitative </vt:lpstr>
      <vt:lpstr>Experiments and Results – Quantitative </vt:lpstr>
      <vt:lpstr>Experiments and Results – Quantitative </vt:lpstr>
      <vt:lpstr>Experiments and Results – Quantitative </vt:lpstr>
      <vt:lpstr>Experiments and Results – Quantitative </vt:lpstr>
      <vt:lpstr>Experiments and Results – Quantitative </vt:lpstr>
      <vt:lpstr>Experiments and Results – Quantitative </vt:lpstr>
      <vt:lpstr>Experiments and Results – Quantitative </vt:lpstr>
      <vt:lpstr>Outline</vt:lpstr>
      <vt:lpstr>Personal Comments</vt:lpstr>
      <vt:lpstr>Personal Comments</vt:lpstr>
      <vt:lpstr>Outline</vt:lpstr>
      <vt:lpstr>Summary</vt:lpstr>
      <vt:lpstr>Thank you for your attention!</vt:lpstr>
      <vt:lpstr>PowerPoint-Präsentation</vt:lpstr>
      <vt:lpstr>Backup Slides</vt:lpstr>
      <vt:lpstr>Additional Information Regarding Projective Distances</vt:lpstr>
      <vt:lpstr>Camera Pose Estimation - Likelihood</vt:lpstr>
      <vt:lpstr>References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Annalena Belnarsch</dc:creator>
  <cp:lastModifiedBy>Annalena Belnarsch</cp:lastModifiedBy>
  <cp:revision>163</cp:revision>
  <cp:lastPrinted>2015-07-30T14:04:45Z</cp:lastPrinted>
  <dcterms:created xsi:type="dcterms:W3CDTF">2020-11-10T10:33:07Z</dcterms:created>
  <dcterms:modified xsi:type="dcterms:W3CDTF">2020-11-30T13:21:38Z</dcterms:modified>
</cp:coreProperties>
</file>