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31"/>
  </p:notesMasterIdLst>
  <p:handoutMasterIdLst>
    <p:handoutMasterId r:id="rId32"/>
  </p:handoutMasterIdLst>
  <p:sldIdLst>
    <p:sldId id="355" r:id="rId7"/>
    <p:sldId id="356" r:id="rId8"/>
    <p:sldId id="357" r:id="rId9"/>
    <p:sldId id="369" r:id="rId10"/>
    <p:sldId id="370" r:id="rId11"/>
    <p:sldId id="392" r:id="rId12"/>
    <p:sldId id="371" r:id="rId13"/>
    <p:sldId id="372" r:id="rId14"/>
    <p:sldId id="373" r:id="rId15"/>
    <p:sldId id="394" r:id="rId16"/>
    <p:sldId id="400" r:id="rId17"/>
    <p:sldId id="401" r:id="rId18"/>
    <p:sldId id="375" r:id="rId19"/>
    <p:sldId id="395" r:id="rId20"/>
    <p:sldId id="404" r:id="rId21"/>
    <p:sldId id="396" r:id="rId22"/>
    <p:sldId id="397" r:id="rId23"/>
    <p:sldId id="405" r:id="rId24"/>
    <p:sldId id="406" r:id="rId25"/>
    <p:sldId id="398" r:id="rId26"/>
    <p:sldId id="399" r:id="rId27"/>
    <p:sldId id="407" r:id="rId28"/>
    <p:sldId id="408" r:id="rId29"/>
    <p:sldId id="409" r:id="rId30"/>
  </p:sldIdLst>
  <p:sldSz cx="9144000" cy="6858000" type="screen4x3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0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5" d="100"/>
          <a:sy n="135" d="100"/>
        </p:scale>
        <p:origin x="-1518" y="-90"/>
      </p:cViewPr>
      <p:guideLst>
        <p:guide orient="horz" pos="2100"/>
        <p:guide pos="312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08/12/2020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08/12/2020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95650" y="500063"/>
            <a:ext cx="333375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SLAM:</a:t>
            </a:r>
            <a:r>
              <a:rPr lang="en-US" baseline="0" dirty="0" smtClean="0"/>
              <a:t> Simultaneous Localization and Mapping</a:t>
            </a:r>
          </a:p>
          <a:p>
            <a:r>
              <a:rPr lang="en-US" baseline="0" dirty="0" smtClean="0"/>
              <a:t>Mapping: What does the world look like ? =&gt; integration information gathered with sensor to build a 3D model </a:t>
            </a:r>
          </a:p>
          <a:p>
            <a:r>
              <a:rPr lang="en-US" baseline="0" dirty="0" smtClean="0"/>
              <a:t>Localization: Where am I ? =&gt; determine the pose of camera in 3D scene</a:t>
            </a:r>
          </a:p>
          <a:p>
            <a:r>
              <a:rPr lang="en-US" baseline="0" dirty="0" smtClean="0"/>
              <a:t>Used in many applications: augmented reality, self-driving cars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31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Bundle adjustment aims at jointly estimating 3D coordinates of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points and camera parameters – typically the rigid body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motion, but sometimes also intrinsic calibration parameters or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radial distortion. Different models of the noise in the observed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2D points leads to different cost functions, zero-mean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Gaussian noise being the most common assumption.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0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Indirect</a:t>
            </a:r>
            <a:r>
              <a:rPr lang="de-DE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BA: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 set of feature points is extracted from the images ,ideally points such as corners 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One determines a correspondence of these points across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 various images. This can be done either through local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tracking (using optical flow approaches) or by random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sampling of possible partners based on a feature</a:t>
            </a: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 camera motion is estimated based on a set of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corresponding points</a:t>
            </a:r>
            <a:r>
              <a:rPr lang="en-US" dirty="0" smtClean="0"/>
              <a:t> using</a:t>
            </a:r>
            <a:r>
              <a:rPr lang="en-US" baseline="0" dirty="0" smtClean="0"/>
              <a:t> many different algorithms such as eight point, four point</a:t>
            </a: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For a given camera motion one can then compute a dense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reconstruction using stereo reconstruction methods.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Disadvantage: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Much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potentially valuable information contained in the colors of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each image is discarded</a:t>
            </a:r>
            <a:r>
              <a:rPr lang="en-US" dirty="0" smtClean="0"/>
              <a:t> </a:t>
            </a: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Errors in the point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correspondence may have devastating effects on the estimated camera motion</a:t>
            </a:r>
          </a:p>
          <a:p>
            <a:pPr marL="228600" indent="-228600">
              <a:buAutoNum type="arabicPeriod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They do not address the highly coupled problems of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motion estimation and dense structure estimation.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de-DE" dirty="0" smtClean="0"/>
              <a:t>Direct</a:t>
            </a:r>
            <a:r>
              <a:rPr lang="de-DE" baseline="0" dirty="0" smtClean="0"/>
              <a:t> BA: keep full information and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optimizes the camera and scene parameters by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minimizing a photometric error.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Disadvantage: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introduces many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variables that need to be optimized.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common assumption is that full BA is infeasible in real-time for direct and dense methods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1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4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9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4381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30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589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797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48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6426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4381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2353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3525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7829538" cy="3846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6563283"/>
            <a:ext cx="1115376" cy="19300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‹#›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42532" y="0"/>
            <a:ext cx="9185031" cy="68580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0401" y="314325"/>
            <a:ext cx="7699650" cy="348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Lehrstuhl für Musterverfahren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Fakultät für Mustertechnik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7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8" y="324650"/>
            <a:ext cx="599723" cy="320400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10591" y="1590969"/>
            <a:ext cx="8508999" cy="2506018"/>
          </a:xfrm>
        </p:spPr>
        <p:txBody>
          <a:bodyPr/>
          <a:lstStyle/>
          <a:p>
            <a:r>
              <a:rPr lang="de-DE" dirty="0" smtClean="0"/>
              <a:t>Computer Vision Group</a:t>
            </a:r>
          </a:p>
          <a:p>
            <a:r>
              <a:rPr lang="de-DE" dirty="0" smtClean="0"/>
              <a:t>TUM Department of Informatics</a:t>
            </a:r>
          </a:p>
          <a:p>
            <a:r>
              <a:rPr lang="de-DE" dirty="0" smtClean="0"/>
              <a:t>Technical University of Munich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BAD SLAM: Bundle Adjusted Direct RGBD SLAM</a:t>
            </a:r>
            <a:endParaRPr lang="de-DE" dirty="0"/>
          </a:p>
        </p:txBody>
      </p:sp>
      <p:pic>
        <p:nvPicPr>
          <p:cNvPr id="5" name="Bild 4" descr="TUM_Glockentu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01" y="3051360"/>
            <a:ext cx="3892489" cy="339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318009" y="1560062"/>
                <a:ext cx="8508999" cy="5095813"/>
              </a:xfrm>
            </p:spPr>
            <p:txBody>
              <a:bodyPr/>
              <a:lstStyle/>
              <a:p>
                <a:r>
                  <a:rPr lang="de-DE" b="1" dirty="0" smtClean="0"/>
                  <a:t>Geometric residual: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𝑔𝑒𝑜𝑚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de-DE" sz="200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1" i="0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i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de-DE" sz="2000" i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sz="20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0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de-DE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de-DE" sz="2000" b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000" b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2000" b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1" i="0" smtClean="0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sz="2000" b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0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2000" b="0" i="0" smtClean="0">
                          <a:latin typeface="Cambria Math" panose="02040503050406030204" pitchFamily="18" charset="0"/>
                        </a:rPr>
                        <m:t>− </m:t>
                      </m:r>
                      <m:sSubSup>
                        <m:sSubSupPr>
                          <m:ctrlPr>
                            <a:rPr lang="de-DE" sz="2000" b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1" i="0" smtClean="0"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sSub>
                        <m:sSubPr>
                          <m:ctrlPr>
                            <a:rPr lang="de-DE" sz="20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de-DE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de-DE" sz="2000" dirty="0" smtClean="0"/>
                  <a:t>: </a:t>
                </a:r>
                <a:r>
                  <a:rPr lang="de-DE" dirty="0" smtClean="0"/>
                  <a:t>center of 3D point surfel</a:t>
                </a:r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1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</m:sSubSup>
                  </m:oMath>
                </a14:m>
                <a:r>
                  <a:rPr lang="de-DE" sz="2000" dirty="0" smtClean="0"/>
                  <a:t>: </a:t>
                </a:r>
                <a:r>
                  <a:rPr lang="en-US" dirty="0"/>
                  <a:t>maps the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 smtClean="0"/>
                  <a:t> and 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of a </a:t>
                </a:r>
                <a:r>
                  <a:rPr lang="en-US" dirty="0"/>
                  <a:t>surfel s from the global map coordinate system G to the local coordinate system of keyframe</a:t>
                </a:r>
                <a:r>
                  <a:rPr lang="en-US" dirty="0"/>
                  <a:t> k</a:t>
                </a:r>
                <a:r>
                  <a:rPr lang="en-US" sz="2000" dirty="0"/>
                  <a:t> </a:t>
                </a:r>
                <a:endParaRPr lang="de-DE" sz="2000" dirty="0" smtClean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sz="2000" dirty="0" smtClean="0"/>
                  <a:t>: </a:t>
                </a:r>
                <a:r>
                  <a:rPr lang="en-US" dirty="0"/>
                  <a:t>maps a 3D point in the local coordinate </a:t>
                </a:r>
                <a:r>
                  <a:rPr lang="en-US" dirty="0" smtClean="0"/>
                  <a:t>system of </a:t>
                </a:r>
                <a:r>
                  <a:rPr lang="en-US" dirty="0"/>
                  <a:t>keyframe</a:t>
                </a:r>
                <a:r>
                  <a:rPr lang="en-US" dirty="0"/>
                  <a:t> k to the center of the corresponding depth image pixel</a:t>
                </a:r>
                <a:r>
                  <a:rPr lang="en-US" sz="2000" dirty="0"/>
                  <a:t> </a:t>
                </a:r>
                <a:endParaRPr lang="de-DE" sz="2000" dirty="0" smtClean="0"/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de-DE" sz="2000" dirty="0" smtClean="0"/>
                  <a:t>: </a:t>
                </a:r>
                <a:r>
                  <a:rPr lang="en-US" dirty="0"/>
                  <a:t>maps a depth pixel to its 3D </a:t>
                </a:r>
                <a:r>
                  <a:rPr lang="en-US" dirty="0" smtClean="0"/>
                  <a:t>point in </a:t>
                </a:r>
                <a:r>
                  <a:rPr lang="en-US" dirty="0"/>
                  <a:t>the </a:t>
                </a:r>
                <a:r>
                  <a:rPr lang="en-US" dirty="0"/>
                  <a:t>keyframe’s</a:t>
                </a:r>
                <a:r>
                  <a:rPr lang="en-US" dirty="0"/>
                  <a:t> local coordinate system via its </a:t>
                </a:r>
                <a:r>
                  <a:rPr lang="en-US" dirty="0" smtClean="0"/>
                  <a:t>measured 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</a:p>
              <a:p>
                <a:pPr/>
                <a:r>
                  <a:rPr lang="de-DE" b="1" dirty="0" smtClean="0"/>
                  <a:t>Standard deviation: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/>
                          </m:ctrlPr>
                        </m:sSubPr>
                        <m:e>
                          <m:r>
                            <a:rPr lang="en-US" i="1" smtClean="0"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/>
                            <m:t>𝐷</m:t>
                          </m:r>
                        </m:sub>
                      </m:sSub>
                      <m:r>
                        <a:rPr lang="de-DE" b="0" i="1" smtClean="0"/>
                        <m:t>= </m:t>
                      </m:r>
                      <m:r>
                        <a:rPr lang="de-DE" b="0" i="1" smtClean="0">
                          <a:ea typeface="Cambria Math" panose="02040503050406030204" pitchFamily="18" charset="0"/>
                        </a:rPr>
                        <m:t>𝛿</m:t>
                      </m:r>
                      <m:f>
                        <m:fPr>
                          <m:ctrlPr>
                            <a:rPr lang="de-DE" b="0" i="1" smtClean="0"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b="0" i="1" smtClean="0"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b="0" i="1" smtClean="0">
                              <a:ea typeface="Cambria Math" panose="02040503050406030204" pitchFamily="18" charset="0"/>
                            </a:rPr>
                            <m:t>𝑏𝑓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1" i="0">
                                          <a:ea typeface="Cambria Math" panose="02040503050406030204" pitchFamily="18" charset="0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de-DE" i="1"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0">
                                          <a:ea typeface="Cambria Math" panose="02040503050406030204" pitchFamily="18" charset="0"/>
                                        </a:rPr>
                                        <m:t>𝐧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b="0" i="1" smtClean="0"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b="0" i="1" smtClean="0"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de-DE" i="1"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1" i="0">
                                  <a:ea typeface="Cambria Math" panose="02040503050406030204" pitchFamily="18" charset="0"/>
                                </a:rPr>
                                <m:t>𝐓</m:t>
                              </m:r>
                            </m:e>
                            <m:sub>
                              <m:r>
                                <a:rPr lang="de-DE" i="1"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de-DE" i="1"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i="1"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0" smtClean="0"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de-DE" i="1"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b="0" i="1" smtClean="0"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/>
                <a14:m>
                  <m:oMath xmlns:m="http://schemas.openxmlformats.org/officeDocument/2006/math">
                    <m:r>
                      <a:rPr lang="de-DE" i="1"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/>
                  <a:t>: base line</a:t>
                </a:r>
              </a:p>
              <a:p>
                <a:pPr/>
                <a14:m>
                  <m:oMath xmlns:m="http://schemas.openxmlformats.org/officeDocument/2006/math">
                    <m:r>
                      <a:rPr lang="de-DE" i="1"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: focal length</a:t>
                </a:r>
              </a:p>
              <a:p>
                <a:pPr/>
                <a14:m>
                  <m:oMath xmlns:m="http://schemas.openxmlformats.org/officeDocument/2006/math">
                    <m:r>
                      <a:rPr lang="de-DE" i="1"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 expected stereo matching error in pixel, set to 0.1</a:t>
                </a:r>
              </a:p>
              <a:p>
                <a:pPr/>
                <a:endParaRPr lang="en-US" sz="2000" dirty="0" smtClean="0"/>
              </a:p>
              <a:p>
                <a:pPr/>
                <a:endParaRPr lang="de-DE" sz="2000" dirty="0"/>
              </a:p>
              <a:p>
                <a:endParaRPr lang="de-DE" sz="2000" dirty="0" smtClean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009" y="1560062"/>
                <a:ext cx="8508999" cy="5095813"/>
              </a:xfrm>
              <a:blipFill>
                <a:blip r:embed="rId2"/>
                <a:stretch>
                  <a:fillRect l="-1433" t="-1077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Cost function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319090" y="1762187"/>
                <a:ext cx="8602841" cy="4965183"/>
              </a:xfrm>
            </p:spPr>
            <p:txBody>
              <a:bodyPr/>
              <a:lstStyle/>
              <a:p>
                <a:r>
                  <a:rPr lang="de-DE" b="1" dirty="0" smtClean="0"/>
                  <a:t>Photometric </a:t>
                </a:r>
                <a:r>
                  <a:rPr lang="de-DE" b="1" dirty="0" smtClean="0"/>
                  <a:t>residual: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𝑝h𝑜𝑡𝑜</m:t>
                          </m:r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b="1" i="1"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de-DE" sz="20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000" dirty="0" smtClean="0"/>
                  <a:t>: </a:t>
                </a:r>
                <a:r>
                  <a:rPr lang="de-DE" dirty="0" smtClean="0"/>
                  <a:t>fixed point on boundary of surfel s,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0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 smtClean="0"/>
                  <a:t> are orthogonal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000" dirty="0" smtClean="0"/>
                  <a:t>: </a:t>
                </a:r>
                <a:r>
                  <a:rPr lang="de-DE" dirty="0" smtClean="0"/>
                  <a:t>visual descriptor of surfel 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sz="2000" dirty="0" smtClean="0"/>
                  <a:t>: </a:t>
                </a:r>
                <a:r>
                  <a:rPr lang="de-DE" dirty="0" smtClean="0"/>
                  <a:t>projection function for RGB image and I(.)</a:t>
                </a:r>
              </a:p>
              <a:p>
                <a:r>
                  <a:rPr lang="de-DE" b="1" dirty="0"/>
                  <a:t>Standard deviation: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dirty="0" smtClean="0"/>
                  <a:t>: set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</m:oMath>
                </a14:m>
                <a:endParaRPr lang="de-DE" dirty="0" smtClean="0"/>
              </a:p>
              <a:p>
                <a:endParaRPr lang="de-DE" sz="2000" dirty="0" smtClean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090" y="1762187"/>
                <a:ext cx="8602841" cy="4965183"/>
              </a:xfrm>
              <a:blipFill>
                <a:blip r:embed="rId2"/>
                <a:stretch>
                  <a:fillRect l="-1416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Cost function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5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To handle outliers, not all correspondence between surfel and its pixel project is considered in the cost function. Correspondence are only established if: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projects </a:t>
                </a:r>
                <a:r>
                  <a:rPr lang="en-US" dirty="0"/>
                  <a:t>to a pixel that has a depth measurement </a:t>
                </a:r>
                <a:endParaRPr lang="en-US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 The depth of the measurement and </a:t>
                </a:r>
                <a:r>
                  <a:rPr lang="en-US" dirty="0" smtClean="0"/>
                  <a:t>the projected </a:t>
                </a:r>
                <a:r>
                  <a:rPr lang="en-US" dirty="0"/>
                  <a:t>surfel</a:t>
                </a:r>
                <a:r>
                  <a:rPr lang="en-US" dirty="0"/>
                  <a:t> is similar </a:t>
                </a:r>
                <a:r>
                  <a:rPr lang="en-US" dirty="0" smtClean="0"/>
                  <a:t>enough: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The surfel</a:t>
                </a:r>
                <a:r>
                  <a:rPr lang="en-US" dirty="0"/>
                  <a:t> normal is similar </a:t>
                </a:r>
                <a:r>
                  <a:rPr lang="en-US" dirty="0" smtClean="0"/>
                  <a:t>to the </a:t>
                </a:r>
                <a:r>
                  <a:rPr lang="en-US" dirty="0"/>
                  <a:t>depth measurement’s normal </a:t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endParaRPr lang="de-DE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3" t="-1038" r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Surfel-measurement correspondence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43" y="2184319"/>
            <a:ext cx="6046892" cy="332234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000" dirty="0" smtClean="0"/>
              <a:t>Optimization</a:t>
            </a:r>
            <a:endParaRPr lang="de-DE" sz="3000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6350391" y="2625635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1" name="Right Arrow 10"/>
          <p:cNvSpPr/>
          <p:nvPr/>
        </p:nvSpPr>
        <p:spPr>
          <a:xfrm rot="10800000">
            <a:off x="5366322" y="3065418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2" name="Right Arrow 11"/>
          <p:cNvSpPr/>
          <p:nvPr/>
        </p:nvSpPr>
        <p:spPr>
          <a:xfrm rot="10800000">
            <a:off x="6350391" y="3252653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3" name="Right Arrow 12"/>
          <p:cNvSpPr/>
          <p:nvPr/>
        </p:nvSpPr>
        <p:spPr>
          <a:xfrm rot="10800000">
            <a:off x="5939236" y="3548942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4" name="Right Arrow 13"/>
          <p:cNvSpPr/>
          <p:nvPr/>
        </p:nvSpPr>
        <p:spPr>
          <a:xfrm rot="10800000">
            <a:off x="5098533" y="3836325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5" name="Right Arrow 14"/>
          <p:cNvSpPr/>
          <p:nvPr/>
        </p:nvSpPr>
        <p:spPr>
          <a:xfrm rot="10800000">
            <a:off x="4562954" y="4759633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  <p:sp>
        <p:nvSpPr>
          <p:cNvPr id="16" name="Right Arrow 15"/>
          <p:cNvSpPr/>
          <p:nvPr/>
        </p:nvSpPr>
        <p:spPr>
          <a:xfrm rot="10800000">
            <a:off x="5939235" y="5057256"/>
            <a:ext cx="535578" cy="287383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 smtClean="0"/>
                  <a:t>Surfel creation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partition the </a:t>
                </a:r>
                <a:r>
                  <a:rPr lang="en-US" dirty="0" err="1"/>
                  <a:t>keyframes</a:t>
                </a:r>
                <a:r>
                  <a:rPr lang="en-US" dirty="0"/>
                  <a:t> </a:t>
                </a:r>
                <a:r>
                  <a:rPr lang="en-US" dirty="0" smtClean="0"/>
                  <a:t>into 4×4 </a:t>
                </a:r>
                <a:r>
                  <a:rPr lang="en-US" dirty="0"/>
                  <a:t>pixel cells 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if </a:t>
                </a:r>
                <a:r>
                  <a:rPr lang="en-US" dirty="0"/>
                  <a:t>no pixel in a cell corresponds to an existing </a:t>
                </a:r>
                <a:r>
                  <a:rPr lang="en-US" dirty="0" err="1"/>
                  <a:t>surfel</a:t>
                </a:r>
                <a:r>
                  <a:rPr lang="en-US" dirty="0"/>
                  <a:t> </a:t>
                </a:r>
                <a:r>
                  <a:rPr lang="en-US" dirty="0" smtClean="0"/>
                  <a:t> =&gt; create </a:t>
                </a:r>
                <a:r>
                  <a:rPr lang="en-US" dirty="0"/>
                  <a:t>a new </a:t>
                </a:r>
                <a:r>
                  <a:rPr lang="en-US" dirty="0"/>
                  <a:t>surfel</a:t>
                </a:r>
                <a:r>
                  <a:rPr lang="en-US" dirty="0"/>
                  <a:t> s </a:t>
                </a:r>
                <a:r>
                  <a:rPr lang="en-US" dirty="0" smtClean="0"/>
                  <a:t>from one random depth pixel in the cell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: set to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smtClean="0"/>
                  <a:t>, </a:t>
                </a:r>
                <a:r>
                  <a:rPr lang="en-US" i="1" dirty="0" smtClean="0"/>
                  <a:t>p</a:t>
                </a:r>
                <a:r>
                  <a:rPr lang="en-US" dirty="0" smtClean="0"/>
                  <a:t> is corresponding depth pixel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: minimum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:r>
                  <a:rPr lang="en-US" dirty="0"/>
                  <a:t>and</a:t>
                </a:r>
                <a:r>
                  <a:rPr lang="en-US" dirty="0"/>
                  <a:t> the 3D points of the 4-neighborhood of </a:t>
                </a:r>
                <a:r>
                  <a:rPr lang="en-US" i="1" dirty="0"/>
                  <a:t>p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r>
                  <a:rPr lang="en-US" b="1" dirty="0" err="1" smtClean="0"/>
                  <a:t>Surfel</a:t>
                </a:r>
                <a:r>
                  <a:rPr lang="en-US" b="1" dirty="0" smtClean="0"/>
                  <a:t> position and descriptor optimization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jointly </a:t>
                </a:r>
                <a:r>
                  <a:rPr lang="en-US" dirty="0" smtClean="0"/>
                  <a:t>optimize </a:t>
                </a:r>
                <a:r>
                  <a:rPr lang="en-US" dirty="0"/>
                  <a:t>by applying a Gauss-Newton iteration 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only allow surfels to move along their normal directions , </a:t>
                </a:r>
                <a:r>
                  <a:rPr lang="en-US" dirty="0" err="1"/>
                  <a:t>i.e</a:t>
                </a:r>
                <a:r>
                  <a:rPr lang="en-US" dirty="0"/>
                  <a:t> optimize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r>
                  <a:rPr lang="en-US" b="1" dirty="0" err="1" smtClean="0"/>
                  <a:t>Surfel</a:t>
                </a:r>
                <a:r>
                  <a:rPr lang="en-US" b="1" dirty="0" smtClean="0"/>
                  <a:t> merging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merge </a:t>
                </a:r>
                <a:r>
                  <a:rPr lang="en-US" dirty="0" err="1" smtClean="0"/>
                  <a:t>surfel</a:t>
                </a:r>
                <a:r>
                  <a:rPr lang="en-US" dirty="0" smtClean="0"/>
                  <a:t> after first iteration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merge if </a:t>
                </a:r>
              </a:p>
              <a:p>
                <a:pPr marL="461963" lvl="1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/>
                  <a:t>normals</a:t>
                </a:r>
                <a:r>
                  <a:rPr lang="en-US" dirty="0" smtClean="0"/>
                  <a:t> </a:t>
                </a:r>
                <a:r>
                  <a:rPr lang="en-US" dirty="0"/>
                  <a:t>are within </a:t>
                </a:r>
                <a:r>
                  <a:rPr lang="en-US" dirty="0" smtClean="0"/>
                  <a:t>40 </a:t>
                </a:r>
                <a:r>
                  <a:rPr lang="en-US" dirty="0" err="1" smtClean="0"/>
                  <a:t>deg</a:t>
                </a:r>
                <a:r>
                  <a:rPr lang="en-US" dirty="0" smtClean="0"/>
                  <a:t> </a:t>
                </a:r>
                <a:r>
                  <a:rPr lang="en-US" dirty="0"/>
                  <a:t>of each </a:t>
                </a:r>
                <a:r>
                  <a:rPr lang="en-US" dirty="0" smtClean="0"/>
                  <a:t>other</a:t>
                </a:r>
              </a:p>
              <a:p>
                <a:pPr marL="461963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positions </a:t>
                </a:r>
                <a:r>
                  <a:rPr lang="en-US" dirty="0"/>
                  <a:t>are closer than 4 · 0.8 · </a:t>
                </a:r>
                <a:r>
                  <a:rPr lang="en-US" dirty="0" smtClean="0"/>
                  <a:t>min(r</a:t>
                </a:r>
                <a:r>
                  <a:rPr lang="en-US" sz="1400" dirty="0" smtClean="0"/>
                  <a:t>s1, </a:t>
                </a:r>
                <a:r>
                  <a:rPr lang="en-US" dirty="0" smtClean="0"/>
                  <a:t>r</a:t>
                </a:r>
                <a:r>
                  <a:rPr lang="en-US" sz="1400" dirty="0" smtClean="0"/>
                  <a:t>s2</a:t>
                </a:r>
                <a:r>
                  <a:rPr lang="en-US" dirty="0" smtClean="0"/>
                  <a:t>)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de-DE" b="1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 smtClean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3" t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 smtClean="0"/>
                  <a:t>Keyframe pose optimization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applying the Gauss-Newton method to </a:t>
                </a:r>
                <a:r>
                  <a:rPr lang="en-US" dirty="0" smtClean="0"/>
                  <a:t>cost function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Pose updates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 smtClean="0"/>
                  <a:t> : local updates in Lie algebra se(3)</a:t>
                </a:r>
              </a:p>
              <a:p>
                <a:pPr marL="461963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⁡(</m:t>
                    </m:r>
                    <m:acc>
                      <m:accPr>
                        <m:chr m:val="̂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r>
                  <a:rPr lang="en-US" b="1" dirty="0" smtClean="0"/>
                  <a:t>Camera intrinsic optimization (optional)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Existing RGBD dataset (TUM RGB-D) is recorded by  camera which is </a:t>
                </a:r>
                <a:r>
                  <a:rPr lang="en-US" dirty="0" err="1" smtClean="0"/>
                  <a:t>uncalibrated</a:t>
                </a:r>
                <a:r>
                  <a:rPr lang="en-US" dirty="0"/>
                  <a:t> </a:t>
                </a:r>
                <a:r>
                  <a:rPr lang="en-US" dirty="0" smtClean="0"/>
                  <a:t>with asynchronous RGB-D frames and rolling shutter =&gt; need to optimize for camera intrinsic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No camera intrinsic optimization necessary for newly introduced dataset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de-DE" b="1" dirty="0" smtClean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 smtClean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3" t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235" y="1632694"/>
            <a:ext cx="5182708" cy="30959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/>
          <a:lstStyle/>
          <a:p>
            <a:r>
              <a:rPr lang="de-DE" dirty="0" smtClean="0"/>
              <a:t>RGB-D benchmark dataset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32856" y="4956672"/>
            <a:ext cx="63485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Table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1. 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ATE RMSE results in cm on TUM RGB-D datasets (rank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in brackets). Ours achieves the second best average rank after ORB-SLAM2 and alongside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BundleFusion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. Our 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results without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 err="1">
                <a:solidFill>
                  <a:srgbClr val="000000"/>
                </a:solidFill>
                <a:latin typeface="+mn-lt"/>
              </a:rPr>
              <a:t>intrinsics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and depth deformation optimization are clearly worse,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showing that this is necessary for these datasets.</a:t>
            </a:r>
            <a:r>
              <a:rPr lang="en-US" sz="1600" dirty="0">
                <a:latin typeface="+mn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9090" y="4859382"/>
            <a:ext cx="8508999" cy="1602377"/>
          </a:xfrm>
        </p:spPr>
        <p:txBody>
          <a:bodyPr/>
          <a:lstStyle/>
          <a:p>
            <a:r>
              <a:rPr lang="en-US" dirty="0" smtClean="0"/>
              <a:t>Problems with existing dataset: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Inacurrate</a:t>
            </a:r>
            <a:r>
              <a:rPr lang="en-US" dirty="0" smtClean="0"/>
              <a:t> calibration for depth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amera with rolling shutter problem ( as opposed to global shutter camera)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Asynchronicity</a:t>
            </a:r>
            <a:r>
              <a:rPr lang="en-US" dirty="0" smtClean="0"/>
              <a:t> between depth and color stream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RGB-D benchmark dataset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35" y="1584049"/>
            <a:ext cx="5182708" cy="30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7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RGB-D benchmark dataset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349" y="2247990"/>
            <a:ext cx="6672480" cy="18406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7589" y="4603885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Table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2. 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ATE RMSE [cm] averages and medians for seven synthetic datasets per category. Asynchronous RGB-D frames (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async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)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and rolling shutter (</a:t>
            </a:r>
            <a:r>
              <a:rPr lang="en-US" sz="1600" dirty="0" err="1">
                <a:solidFill>
                  <a:srgbClr val="000000"/>
                </a:solidFill>
                <a:latin typeface="+mn-lt"/>
              </a:rPr>
              <a:t>rs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) both worsen the results.</a:t>
            </a:r>
            <a:r>
              <a:rPr lang="en-US" sz="1600" dirty="0">
                <a:latin typeface="+mn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63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RGB-D benchmark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7589" y="46038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 synchronized </a:t>
            </a:r>
            <a:r>
              <a:rPr lang="en-US" dirty="0"/>
              <a:t>global shutter cameras </a:t>
            </a:r>
            <a:r>
              <a:rPr lang="en-US" dirty="0" smtClean="0"/>
              <a:t>and </a:t>
            </a:r>
            <a:r>
              <a:rPr lang="en-US" dirty="0" err="1" smtClean="0"/>
              <a:t>Xtion</a:t>
            </a:r>
            <a:r>
              <a:rPr lang="en-US" dirty="0" smtClean="0"/>
              <a:t> Live pro to record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Color and depth images are recorded at the same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SLAM benchmark consists of 61 training and 35 </a:t>
            </a:r>
            <a:r>
              <a:rPr lang="en-US" dirty="0" smtClean="0"/>
              <a:t>test datasets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with non-public ground truth and an online</a:t>
            </a:r>
            <a:br>
              <a:rPr lang="en-US" dirty="0"/>
            </a:br>
            <a:r>
              <a:rPr lang="en-US" dirty="0"/>
              <a:t>leaderboard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2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BAD SLAM: Bundle Adjusted Direct RGBD SLAM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e-DE" dirty="0" smtClean="0"/>
              <a:t>Quoc Trung Nguyen</a:t>
            </a:r>
            <a:endParaRPr lang="de-DE" dirty="0"/>
          </a:p>
          <a:p>
            <a:r>
              <a:rPr lang="de-DE" dirty="0" smtClean="0"/>
              <a:t>Garching, 8. December 2020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Conclusion: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effects, such </a:t>
            </a:r>
            <a:r>
              <a:rPr lang="en-US" dirty="0"/>
              <a:t>as depth distortion, need to be simulated for </a:t>
            </a:r>
            <a:r>
              <a:rPr lang="en-US" dirty="0" smtClean="0"/>
              <a:t>obtaining realistic </a:t>
            </a:r>
            <a:r>
              <a:rPr lang="en-US" dirty="0"/>
              <a:t>results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effects </a:t>
            </a:r>
            <a:r>
              <a:rPr lang="en-US" dirty="0"/>
              <a:t>are better addressed in </a:t>
            </a:r>
            <a:r>
              <a:rPr lang="en-US" dirty="0" smtClean="0"/>
              <a:t>hardware, since </a:t>
            </a:r>
            <a:r>
              <a:rPr lang="en-US" dirty="0"/>
              <a:t>modeling all of these effects in a direct SLAM system is laborious and may lead </a:t>
            </a:r>
            <a:r>
              <a:rPr lang="en-US" dirty="0" smtClean="0"/>
              <a:t>to high </a:t>
            </a:r>
            <a:r>
              <a:rPr lang="en-US" dirty="0"/>
              <a:t>runtimes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RGB-D 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90" y="1961684"/>
            <a:ext cx="8509000" cy="24449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Ablation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90" y="1877679"/>
            <a:ext cx="8509000" cy="25868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5886" y="4914918"/>
            <a:ext cx="62293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+mn-lt"/>
              </a:rPr>
              <a:t>Evaluation on our benchmark’s training and test datasets.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For a given threshold on the ATE RMSE (x-axis), the graphs show</a:t>
            </a:r>
            <a:br>
              <a:rPr lang="en-US" sz="1600" dirty="0">
                <a:solidFill>
                  <a:srgbClr val="000000"/>
                </a:solidFill>
                <a:latin typeface="+mn-lt"/>
              </a:rPr>
            </a:br>
            <a:r>
              <a:rPr lang="en-US" sz="1600" dirty="0">
                <a:solidFill>
                  <a:srgbClr val="000000"/>
                </a:solidFill>
                <a:latin typeface="+mn-lt"/>
              </a:rPr>
              <a:t>the number of datasets for which the method has a smaller error.</a:t>
            </a:r>
            <a:r>
              <a:rPr lang="en-US" sz="1600" dirty="0">
                <a:latin typeface="+mn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57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datasets </a:t>
            </a:r>
            <a:r>
              <a:rPr lang="en-US" dirty="0"/>
              <a:t>only give a partial picture of the SLAM </a:t>
            </a:r>
            <a:r>
              <a:rPr lang="en-US" dirty="0" smtClean="0"/>
              <a:t>algorithms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performance. 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Personal 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7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3166254" y="2956951"/>
            <a:ext cx="36086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/>
              <a:t>Thank you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4714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19088" y="1978720"/>
            <a:ext cx="8508999" cy="2925789"/>
          </a:xfrm>
        </p:spPr>
        <p:txBody>
          <a:bodyPr/>
          <a:lstStyle/>
          <a:p>
            <a:r>
              <a:rPr dirty="0" smtClean="0"/>
              <a:t>Overview of different approaches to SLAM</a:t>
            </a:r>
          </a:p>
          <a:p>
            <a:r>
              <a:rPr dirty="0" smtClean="0"/>
              <a:t>Direct RGB-D Bundle Adjustment</a:t>
            </a:r>
          </a:p>
          <a:p>
            <a:r>
              <a:rPr lang="de-DE" dirty="0" smtClean="0"/>
              <a:t>RGB-D SLAM Front End</a:t>
            </a:r>
          </a:p>
          <a:p>
            <a:r>
              <a:rPr lang="de-DE" dirty="0" smtClean="0"/>
              <a:t>Benchmark Dataset</a:t>
            </a:r>
          </a:p>
          <a:p>
            <a:r>
              <a:rPr lang="de-DE" dirty="0" smtClean="0"/>
              <a:t>Experiments and </a:t>
            </a:r>
            <a:r>
              <a:rPr lang="de-DE" dirty="0" smtClean="0"/>
              <a:t>Results</a:t>
            </a:r>
          </a:p>
          <a:p>
            <a:r>
              <a:rPr lang="de-DE" dirty="0" smtClean="0"/>
              <a:t>Personal comments</a:t>
            </a:r>
            <a:endParaRPr lang="de-DE" dirty="0" smtClean="0"/>
          </a:p>
          <a:p>
            <a:r>
              <a:rPr lang="de-DE" dirty="0" smtClean="0"/>
              <a:t>Summary</a:t>
            </a:r>
          </a:p>
          <a:p>
            <a:endParaRPr lang="de-DE" dirty="0" smtClean="0"/>
          </a:p>
          <a:p>
            <a:endParaRPr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endParaRPr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000" dirty="0" smtClean="0"/>
              <a:t>Overview of SLAM</a:t>
            </a:r>
            <a:endParaRPr lang="de-DE" sz="3000" dirty="0"/>
          </a:p>
        </p:txBody>
      </p:sp>
      <p:pic>
        <p:nvPicPr>
          <p:cNvPr id="5" name="demo_slam_h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243" y="1609849"/>
            <a:ext cx="6982691" cy="392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dirty="0" smtClean="0"/>
              <a:t>SLAM consists of two main stages: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de-DE" dirty="0" smtClean="0"/>
              <a:t>Front end: track camera poses in real time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de-DE" dirty="0" smtClean="0"/>
              <a:t>Back end: jointly optimizes 3D map and previous camera poses</a:t>
            </a:r>
          </a:p>
          <a:p>
            <a:r>
              <a:rPr dirty="0" smtClean="0"/>
              <a:t>Gold standard for back end: </a:t>
            </a:r>
          </a:p>
          <a:p>
            <a:r>
              <a:rPr dirty="0" smtClean="0"/>
              <a:t>Bundle Adjustment (BA)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000" dirty="0" smtClean="0"/>
              <a:t>Overview of SLAM</a:t>
            </a:r>
            <a:endParaRPr lang="de-DE" sz="30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80" y="3436113"/>
            <a:ext cx="7471818" cy="202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Indirect BA vs Direct BA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8" y="1667295"/>
            <a:ext cx="5991225" cy="454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E58CB1E-F828-4F11-99E0-327109AF9DA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162" y="994334"/>
            <a:ext cx="8508999" cy="410369"/>
          </a:xfrm>
          <a:prstGeom prst="rect">
            <a:avLst/>
          </a:prstGeom>
        </p:spPr>
        <p:txBody>
          <a:bodyPr/>
          <a:lstStyle/>
          <a:p>
            <a:r>
              <a:rPr sz="3000" dirty="0" smtClean="0"/>
              <a:t>Direct RGB-D Bundle Adjustment</a:t>
            </a:r>
            <a:endParaRPr lang="de-DE" sz="3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Key concept: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Use both reprojection error and photometric error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Photometric error uses </a:t>
            </a:r>
            <a:r>
              <a:rPr lang="en-US" dirty="0"/>
              <a:t>gradients rather than raw pixel intensities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Minimize </a:t>
            </a:r>
            <a:r>
              <a:rPr lang="en-US" dirty="0"/>
              <a:t>the number of parameters </a:t>
            </a:r>
            <a:r>
              <a:rPr lang="en-US" dirty="0" smtClean="0"/>
              <a:t>by </a:t>
            </a:r>
            <a:r>
              <a:rPr lang="en-US" dirty="0"/>
              <a:t>alternates between refining the 3D map and the camera poses </a:t>
            </a:r>
            <a:endParaRPr lang="en-US" dirty="0" smtClean="0"/>
          </a:p>
          <a:p>
            <a:r>
              <a:rPr lang="en-US" dirty="0" smtClean="0"/>
              <a:t>=&gt; First </a:t>
            </a:r>
            <a:r>
              <a:rPr lang="en-US" dirty="0"/>
              <a:t>dense BA approach for RGB-D SLAM that runs in realtime for smaller scenes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 smtClean="0"/>
              <a:t>Keyframe: </a:t>
            </a:r>
            <a:r>
              <a:rPr lang="en-US" dirty="0"/>
              <a:t>defined by an RGB-D frame and its </a:t>
            </a:r>
            <a:r>
              <a:rPr lang="en-US" dirty="0" smtClean="0"/>
              <a:t>6DOF camera </a:t>
            </a:r>
            <a:r>
              <a:rPr lang="en-US" dirty="0"/>
              <a:t>pose </a:t>
            </a:r>
            <a:endParaRPr lang="en-US" dirty="0" smtClean="0"/>
          </a:p>
          <a:p>
            <a:r>
              <a:rPr lang="en-US" b="1" dirty="0" err="1" smtClean="0"/>
              <a:t>Surfel</a:t>
            </a:r>
            <a:r>
              <a:rPr lang="en-US" b="1" dirty="0" smtClean="0"/>
              <a:t>: </a:t>
            </a:r>
            <a:r>
              <a:rPr lang="en-US" dirty="0" smtClean="0"/>
              <a:t>defined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center point </a:t>
            </a:r>
            <a:r>
              <a:rPr lang="en-US" b="1" dirty="0" err="1" smtClean="0"/>
              <a:t>p</a:t>
            </a:r>
            <a:r>
              <a:rPr lang="en-US" sz="1400" b="1" dirty="0" err="1" smtClean="0"/>
              <a:t>s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surface normal vector </a:t>
            </a:r>
            <a:r>
              <a:rPr lang="en-US" b="1" dirty="0" smtClean="0"/>
              <a:t>n</a:t>
            </a:r>
            <a:r>
              <a:rPr lang="en-US" sz="1400" b="1" dirty="0" smtClean="0"/>
              <a:t>s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radius </a:t>
            </a:r>
            <a:r>
              <a:rPr lang="en-US" b="1" dirty="0" err="1" smtClean="0"/>
              <a:t>r</a:t>
            </a:r>
            <a:r>
              <a:rPr lang="en-US" sz="1400" b="1" dirty="0" err="1" smtClean="0"/>
              <a:t>s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calar visual descriptor </a:t>
            </a:r>
            <a:r>
              <a:rPr lang="en-US" b="1" dirty="0" smtClean="0"/>
              <a:t>d</a:t>
            </a:r>
            <a:r>
              <a:rPr lang="en-US" sz="1400" b="1" dirty="0" smtClean="0"/>
              <a:t>s</a:t>
            </a:r>
            <a:endParaRPr lang="en-US" b="1" dirty="0" smtClean="0"/>
          </a:p>
          <a:p>
            <a:r>
              <a:rPr lang="de-DE" dirty="0" smtClean="0"/>
              <a:t>Surfel is only allowed to move along its normal direction 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000" dirty="0" smtClean="0"/>
              <a:t>Data representation</a:t>
            </a:r>
            <a:endParaRPr lang="de-DE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319090" y="1762188"/>
                <a:ext cx="8508999" cy="3973594"/>
              </a:xfrm>
            </p:spPr>
            <p:txBody>
              <a:bodyPr/>
              <a:lstStyle/>
              <a:p>
                <a:r>
                  <a:rPr lang="en-US" b="1" dirty="0" smtClean="0"/>
                  <a:t>Input</a:t>
                </a:r>
                <a:r>
                  <a:rPr lang="en-US" dirty="0" smtClean="0"/>
                  <a:t> : raw RGB-D </a:t>
                </a:r>
                <a:r>
                  <a:rPr lang="en-US" dirty="0"/>
                  <a:t>input data stored in the </a:t>
                </a:r>
                <a:r>
                  <a:rPr lang="en-US" dirty="0" err="1"/>
                  <a:t>keyframes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b="1" dirty="0" smtClean="0"/>
                  <a:t>Parameters to optimize</a:t>
                </a:r>
                <a:r>
                  <a:rPr lang="en-US" dirty="0" smtClean="0"/>
                  <a:t>: </a:t>
                </a:r>
                <a:r>
                  <a:rPr lang="en-US" dirty="0"/>
                  <a:t>surfel attributes, </a:t>
                </a:r>
                <a:r>
                  <a:rPr lang="en-US" dirty="0" err="1"/>
                  <a:t>keyframe</a:t>
                </a:r>
                <a:r>
                  <a:rPr lang="en-US" dirty="0"/>
                  <a:t> </a:t>
                </a:r>
                <a:r>
                  <a:rPr lang="en-US" dirty="0" smtClean="0"/>
                  <a:t>poses, camera </a:t>
                </a:r>
                <a:r>
                  <a:rPr lang="en-US" dirty="0" err="1" smtClean="0"/>
                  <a:t>intrinsics</a:t>
                </a:r>
                <a:r>
                  <a:rPr lang="en-US" dirty="0" smtClean="0"/>
                  <a:t> (optionally)</a:t>
                </a:r>
              </a:p>
              <a:p>
                <a:r>
                  <a:rPr lang="en-US" b="1" dirty="0" smtClean="0"/>
                  <a:t>General idea</a:t>
                </a:r>
                <a:r>
                  <a:rPr lang="en-US" dirty="0" smtClean="0"/>
                  <a:t>: projecting </a:t>
                </a:r>
                <a:r>
                  <a:rPr lang="en-US" dirty="0" err="1" smtClean="0"/>
                  <a:t>surfels</a:t>
                </a:r>
                <a:r>
                  <a:rPr lang="en-US" dirty="0" smtClean="0"/>
                  <a:t> into each </a:t>
                </a:r>
                <a:r>
                  <a:rPr lang="en-US" dirty="0" err="1"/>
                  <a:t>keyframe</a:t>
                </a:r>
                <a:r>
                  <a:rPr lang="en-US" dirty="0"/>
                  <a:t> </a:t>
                </a:r>
                <a:r>
                  <a:rPr lang="en-US" dirty="0" smtClean="0"/>
                  <a:t>and calculate </a:t>
                </a:r>
                <a:r>
                  <a:rPr lang="en-US" dirty="0" err="1" smtClean="0"/>
                  <a:t>reprojection</a:t>
                </a:r>
                <a:r>
                  <a:rPr lang="en-US" dirty="0" smtClean="0"/>
                  <a:t> and photometric error between projected </a:t>
                </a:r>
                <a:r>
                  <a:rPr lang="en-US" dirty="0" err="1" smtClean="0"/>
                  <a:t>surfels</a:t>
                </a:r>
                <a:r>
                  <a:rPr lang="en-US" dirty="0" smtClean="0"/>
                  <a:t> and corresponding pixel </a:t>
                </a:r>
                <a:r>
                  <a:rPr lang="en-US" dirty="0"/>
                  <a:t>measurements 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b="1" dirty="0" smtClean="0"/>
                  <a:t>Cost function: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𝑇𝑢𝑘𝑒𝑦</m:t>
                                  </m:r>
                                </m:sub>
                              </m:s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𝑔𝑒𝑜𝑚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𝑝h𝑜𝑡𝑜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𝐻𝑢𝑏𝑒𝑟</m:t>
                              </m:r>
                            </m:sub>
                          </m:s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𝑝h𝑜𝑡𝑜</m:t>
                              </m:r>
                            </m:sub>
                          </m:s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)))</m:t>
                          </m:r>
                        </m:e>
                      </m:nary>
                    </m:oMath>
                  </m:oMathPara>
                </a14:m>
                <a:endParaRPr sz="1800" dirty="0" smtClean="0"/>
              </a:p>
              <a:p>
                <a:endParaRPr lang="de-DE" sz="1800" dirty="0"/>
              </a:p>
              <a:p>
                <a:r>
                  <a:rPr lang="de-DE" sz="1800" dirty="0" smtClean="0"/>
                  <a:t>K: set of all keyframes</a:t>
                </a:r>
              </a:p>
              <a:p>
                <a:r>
                  <a:rPr lang="de-DE" sz="1800" dirty="0" smtClean="0"/>
                  <a:t>S</a:t>
                </a:r>
                <a:r>
                  <a:rPr lang="de-DE" dirty="0" smtClean="0"/>
                  <a:t>k</a:t>
                </a:r>
                <a:r>
                  <a:rPr lang="de-DE" sz="1400" dirty="0" smtClean="0"/>
                  <a:t> </a:t>
                </a:r>
                <a:r>
                  <a:rPr lang="de-DE" sz="1800" dirty="0" smtClean="0"/>
                  <a:t>: set of all surfels that have corresponding measurements in keyframe K</a:t>
                </a:r>
                <a:r>
                  <a:rPr lang="en-US" sz="1800" dirty="0"/>
                  <a:t/>
                </a:r>
                <a:br>
                  <a:rPr lang="en-US" sz="1800" dirty="0"/>
                </a:br>
                <a:endParaRPr sz="1800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090" y="1762188"/>
                <a:ext cx="8508999" cy="3973594"/>
              </a:xfrm>
              <a:blipFill>
                <a:blip r:embed="rId2"/>
                <a:stretch>
                  <a:fillRect l="-1648" t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Cost function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0104_TUM_Praesentation_p_v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D4FD95B4-ED9B-E343-B70F-8C404733D84C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E7490A93-BEAC-FC49-93F3-0CC1118C542C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4DDB14AD-D1C4-854B-AC86-049FDE8761EC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4F4851FE-32D1-2D41-BECA-D90EB3BB8DB1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13591B48-8E13-6247-8040-92522EC77656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BAD62DF3-579B-3B4C-BB35-887AD0E01A2D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TUM_Praesentation_p_v1</Template>
  <TotalTime>212</TotalTime>
  <Words>1803</Words>
  <Application>Microsoft Office PowerPoint</Application>
  <PresentationFormat>On-screen Show (4:3)</PresentationFormat>
  <Paragraphs>165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Cambria Math</vt:lpstr>
      <vt:lpstr>Courier New</vt:lpstr>
      <vt:lpstr>Symbol</vt:lpstr>
      <vt:lpstr>Wingdings</vt:lpstr>
      <vt:lpstr>160104_TUM_Praesentation_p_v1</vt:lpstr>
      <vt:lpstr>Titel 2</vt:lpstr>
      <vt:lpstr>Titel 3</vt:lpstr>
      <vt:lpstr>Inhalt</vt:lpstr>
      <vt:lpstr>Kapiteltrenner blau</vt:lpstr>
      <vt:lpstr>Kapiteltrenner schwarz</vt:lpstr>
      <vt:lpstr>BAD SLAM: Bundle Adjusted Direct RGBD SLAM</vt:lpstr>
      <vt:lpstr>BAD SLAM: Bundle Adjusted Direct RGBD SLAM</vt:lpstr>
      <vt:lpstr>Outline</vt:lpstr>
      <vt:lpstr>Overview of SLAM</vt:lpstr>
      <vt:lpstr>Overview of SLAM</vt:lpstr>
      <vt:lpstr>Indirect BA vs Direct BA</vt:lpstr>
      <vt:lpstr>Direct RGB-D Bundle Adjustment</vt:lpstr>
      <vt:lpstr>Data representation</vt:lpstr>
      <vt:lpstr>Cost function</vt:lpstr>
      <vt:lpstr>Cost function</vt:lpstr>
      <vt:lpstr>Cost function</vt:lpstr>
      <vt:lpstr>Surfel-measurement correspondence</vt:lpstr>
      <vt:lpstr>Optimization</vt:lpstr>
      <vt:lpstr>Optimization</vt:lpstr>
      <vt:lpstr>Optimization</vt:lpstr>
      <vt:lpstr>RGB-D benchmark dataset</vt:lpstr>
      <vt:lpstr>RGB-D benchmark dataset</vt:lpstr>
      <vt:lpstr>RGB-D benchmark dataset</vt:lpstr>
      <vt:lpstr>New RGB-D benchmark</vt:lpstr>
      <vt:lpstr>RGB-D dataset</vt:lpstr>
      <vt:lpstr>Ablation study</vt:lpstr>
      <vt:lpstr>Result</vt:lpstr>
      <vt:lpstr>Personal comments</vt:lpstr>
      <vt:lpstr>PowerPoint Presentation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SLAM: Bundle Adjusted Direct RGBD SLAM</dc:title>
  <dc:creator>Trung Nguyen</dc:creator>
  <cp:lastModifiedBy>Trung Nguyen</cp:lastModifiedBy>
  <cp:revision>29</cp:revision>
  <cp:lastPrinted>2015-07-30T14:04:45Z</cp:lastPrinted>
  <dcterms:created xsi:type="dcterms:W3CDTF">2020-12-01T21:18:09Z</dcterms:created>
  <dcterms:modified xsi:type="dcterms:W3CDTF">2020-12-08T12:15:16Z</dcterms:modified>
</cp:coreProperties>
</file>