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28"/>
  </p:notesMasterIdLst>
  <p:handoutMasterIdLst>
    <p:handoutMasterId r:id="rId29"/>
  </p:handoutMasterIdLst>
  <p:sldIdLst>
    <p:sldId id="355" r:id="rId7"/>
    <p:sldId id="357" r:id="rId8"/>
    <p:sldId id="370" r:id="rId9"/>
    <p:sldId id="396" r:id="rId10"/>
    <p:sldId id="397" r:id="rId11"/>
    <p:sldId id="398" r:id="rId12"/>
    <p:sldId id="392" r:id="rId13"/>
    <p:sldId id="414" r:id="rId14"/>
    <p:sldId id="409" r:id="rId15"/>
    <p:sldId id="411" r:id="rId16"/>
    <p:sldId id="373" r:id="rId17"/>
    <p:sldId id="419" r:id="rId18"/>
    <p:sldId id="399" r:id="rId19"/>
    <p:sldId id="416" r:id="rId20"/>
    <p:sldId id="412" r:id="rId21"/>
    <p:sldId id="402" r:id="rId22"/>
    <p:sldId id="403" r:id="rId23"/>
    <p:sldId id="406" r:id="rId24"/>
    <p:sldId id="421" r:id="rId25"/>
    <p:sldId id="408" r:id="rId26"/>
    <p:sldId id="420" r:id="rId27"/>
  </p:sldIdLst>
  <p:sldSz cx="9144000" cy="6858000" type="screen4x3"/>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6EA"/>
    <a:srgbClr val="999999"/>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76670" autoAdjust="0"/>
  </p:normalViewPr>
  <p:slideViewPr>
    <p:cSldViewPr snapToGrid="0">
      <p:cViewPr varScale="1">
        <p:scale>
          <a:sx n="96" d="100"/>
          <a:sy n="96" d="100"/>
        </p:scale>
        <p:origin x="2131" y="6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5" d="100"/>
          <a:sy n="135" d="100"/>
        </p:scale>
        <p:origin x="-1518" y="-90"/>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26/01/2021</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26/01/2021</a:t>
            </a:fld>
            <a:endParaRPr lang="en-GB"/>
          </a:p>
        </p:txBody>
      </p:sp>
      <p:sp>
        <p:nvSpPr>
          <p:cNvPr id="4" name="Folienbildplatzhalter 3"/>
          <p:cNvSpPr>
            <a:spLocks noGrp="1" noRot="1" noChangeAspect="1"/>
          </p:cNvSpPr>
          <p:nvPr>
            <p:ph type="sldImg" idx="2"/>
          </p:nvPr>
        </p:nvSpPr>
        <p:spPr>
          <a:xfrm>
            <a:off x="3295650" y="500063"/>
            <a:ext cx="333375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60387" lvl="0" indent="-285750">
              <a:lnSpc>
                <a:spcPct val="114000"/>
              </a:lnSpc>
              <a:buFontTx/>
              <a:buChar char="-"/>
            </a:pPr>
            <a:r>
              <a:rPr lang="en-US" altLang="zh-CN" sz="1800" dirty="0">
                <a:latin typeface="+mn-lt"/>
              </a:rPr>
              <a:t>3D-R2N2: U-Net architecture, produce voxel representation as output </a:t>
            </a:r>
          </a:p>
          <a:p>
            <a:pPr marL="560387" lvl="0" indent="-285750">
              <a:lnSpc>
                <a:spcPct val="114000"/>
              </a:lnSpc>
              <a:buFontTx/>
              <a:buChar char="-"/>
            </a:pPr>
            <a:r>
              <a:rPr lang="en-US" altLang="zh-CN" sz="1800" dirty="0">
                <a:latin typeface="+mn-lt"/>
              </a:rPr>
              <a:t>PSGN(Point Set Generation Network): A single image as input and outputs 1024 3D point coordinates</a:t>
            </a:r>
          </a:p>
          <a:p>
            <a:pPr marL="560387" lvl="0" indent="-285750">
              <a:lnSpc>
                <a:spcPct val="114000"/>
              </a:lnSpc>
              <a:buFontTx/>
              <a:buChar char="-"/>
            </a:pPr>
            <a:r>
              <a:rPr lang="en-US" altLang="zh-CN" sz="1800" dirty="0">
                <a:latin typeface="+mn-lt"/>
              </a:rPr>
              <a:t>Pixel2Mesh: Mesh-based approach to reconstruct 3D shapes from single images</a:t>
            </a:r>
          </a:p>
          <a:p>
            <a:pPr marL="560387" lvl="0" indent="-285750">
              <a:lnSpc>
                <a:spcPct val="114000"/>
              </a:lnSpc>
              <a:buFontTx/>
              <a:buChar char="-"/>
            </a:pPr>
            <a:r>
              <a:rPr lang="en-US" altLang="zh-CN" sz="1800" dirty="0">
                <a:latin typeface="+mn-lt"/>
              </a:rPr>
              <a:t>AtlasNet: Output K mesh patches and assemble them together</a:t>
            </a:r>
          </a:p>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14</a:t>
            </a:fld>
            <a:endParaRPr lang="en-GB"/>
          </a:p>
        </p:txBody>
      </p:sp>
    </p:spTree>
    <p:extLst>
      <p:ext uri="{BB962C8B-B14F-4D97-AF65-F5344CB8AC3E}">
        <p14:creationId xmlns:p14="http://schemas.microsoft.com/office/powerpoint/2010/main" val="35481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algn="l"/>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can see that 3D-R2N2 produces very coarse representation and hence lack details compared with others. </a:t>
            </a:r>
          </a:p>
          <a:p>
            <a:pPr algn="l"/>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For PSGN, it can generate high-fidelity output while it still requires post-processing to extract mesh from the point clouds. </a:t>
            </a:r>
          </a:p>
          <a:p>
            <a:pPr algn="l"/>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It is also worth noting that Pix2Mesh can create compelling meshes, while often misses holes in the presence of complicated topologies such as chair or table.</a:t>
            </a:r>
          </a:p>
          <a:p>
            <a:pPr algn="l"/>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As for AtlasNet, it can capture general geometry but produce artifacts in form of self-intersections and overlapping patches.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15</a:t>
            </a:fld>
            <a:endParaRPr lang="en-GB"/>
          </a:p>
        </p:txBody>
      </p:sp>
    </p:spTree>
    <p:extLst>
      <p:ext uri="{BB962C8B-B14F-4D97-AF65-F5344CB8AC3E}">
        <p14:creationId xmlns:p14="http://schemas.microsoft.com/office/powerpoint/2010/main" val="74517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the second conditional task, ONet is applied to the problem reconstructing the mesh from noisy point clouds. </a:t>
            </a: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this task, a PointNet encoder will be utilized to encode the noisy clouds. And we can also see that ONet achieves the best performance in volumetric IoU, Chamfer-L1 and Normal-consistency. It is interesting that all these three metrics are significantly better than the single-view image-based reconstruction task. This can be explained by the fact that this task is easier compared with task involving recognition since the model is only required to fill the gaps between the individual points.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16</a:t>
            </a:fld>
            <a:endParaRPr lang="en-GB"/>
          </a:p>
        </p:txBody>
      </p:sp>
    </p:spTree>
    <p:extLst>
      <p:ext uri="{BB962C8B-B14F-4D97-AF65-F5344CB8AC3E}">
        <p14:creationId xmlns:p14="http://schemas.microsoft.com/office/powerpoint/2010/main" val="79905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17</a:t>
            </a:fld>
            <a:endParaRPr lang="en-GB"/>
          </a:p>
        </p:txBody>
      </p:sp>
    </p:spTree>
    <p:extLst>
      <p:ext uri="{BB962C8B-B14F-4D97-AF65-F5344CB8AC3E}">
        <p14:creationId xmlns:p14="http://schemas.microsoft.com/office/powerpoint/2010/main" val="109633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1. Uniform sampling: sample 2048 points uniformly in the bounding volume of the ground truth mesh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2. Equal sampling: sample 1024 points inside and 1024 points outside mesh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3. Surface sampling: sample 1024 points uniformly and 1024 points on the surface of the mesh plus some Gaussian noise with standard deviation 0.1.</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18</a:t>
            </a:fld>
            <a:endParaRPr lang="en-GB"/>
          </a:p>
        </p:txBody>
      </p:sp>
    </p:spTree>
    <p:extLst>
      <p:ext uri="{BB962C8B-B14F-4D97-AF65-F5344CB8AC3E}">
        <p14:creationId xmlns:p14="http://schemas.microsoft.com/office/powerpoint/2010/main" val="746156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6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For forth issue, I would like to share my naïve idea on how to integrate this model into some real-time applications.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My idea is that we can treat this model a “refinement backend” for scenes to rich high quality. In the main thread of the real-time 3D reconstruction system, we can at first choose low resolution for reconstruction to enable fast processing speed. In another thread, an instance segmentation pipeline runs simultaneously to segment each instance in the scene and then sends all low-resolution voxelization results to the refinement thread to recover a high-resolution representation for each instance that treats it as a voxel super-resolution task.</a:t>
            </a:r>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19</a:t>
            </a:fld>
            <a:endParaRPr lang="en-GB"/>
          </a:p>
        </p:txBody>
      </p:sp>
    </p:spTree>
    <p:extLst>
      <p:ext uri="{BB962C8B-B14F-4D97-AF65-F5344CB8AC3E}">
        <p14:creationId xmlns:p14="http://schemas.microsoft.com/office/powerpoint/2010/main" val="1594336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20</a:t>
            </a:fld>
            <a:endParaRPr lang="en-GB"/>
          </a:p>
        </p:txBody>
      </p:sp>
    </p:spTree>
    <p:extLst>
      <p:ext uri="{BB962C8B-B14F-4D97-AF65-F5344CB8AC3E}">
        <p14:creationId xmlns:p14="http://schemas.microsoft.com/office/powerpoint/2010/main" val="55120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pPr marL="0" lvl="0" indent="0" algn="just">
              <a:buFont typeface="Wingdings" panose="05000000000000000000" pitchFamily="2" charset="2"/>
              <a:buNone/>
            </a:pPr>
            <a:endPar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Voxel-based Method</a:t>
            </a:r>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Voxel-based method is a straightforward generalization of pixels to the 3D domain. When using voxels, 3D geometry is represented as a discrete and equidistant occupancy grid. However, even though this method is easy to manipulate the data since you can directly transform the data in to 3d-dimensional tensor, it comes with a server drawback: curse of discretization, i. e. the memory requirements of voxels grow cubically with resolution. There is always a trade-off between representation power and memory requirement when using this method. </a:t>
            </a: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Point-based Method</a:t>
            </a:r>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An effective alternative representation of 3D geometry is given by 3D point clouds that can contain color and position information for each point on the surface of the object. However, even though this method is flexible and computationally efficient, it still lacks connectivity information of the underlying mesh and hence requires additional post-processing method to extract the 3D geometry.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800" b="1" kern="100" dirty="0">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Mesh-based Method </a:t>
            </a:r>
          </a:p>
          <a:p>
            <a:pPr marL="0" lvl="0" indent="0" algn="just">
              <a:buFont typeface="Wingdings" panose="05000000000000000000" pitchFamily="2" charset="2"/>
              <a:buNone/>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Mesh comprising vertices and faces is also considered to be a representation and recently it is always applied in some 3D reconstruction task. Unfortunately, this method requires a template mesh from the target domain if some complex topology is desired. However, if a template mesh is used, resulting model is restricted to a very specific domain and lacks generality to handle multiple object categories. Moreover, it is prone to generate self-intersecting meshes that result in unpleasant artifacts on the model.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4</a:t>
            </a:fld>
            <a:endParaRPr lang="en-GB"/>
          </a:p>
        </p:txBody>
      </p:sp>
    </p:spTree>
    <p:extLst>
      <p:ext uri="{BB962C8B-B14F-4D97-AF65-F5344CB8AC3E}">
        <p14:creationId xmlns:p14="http://schemas.microsoft.com/office/powerpoint/2010/main" val="66503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5</a:t>
            </a:fld>
            <a:endParaRPr lang="en-GB"/>
          </a:p>
        </p:txBody>
      </p:sp>
    </p:spTree>
    <p:extLst>
      <p:ext uri="{BB962C8B-B14F-4D97-AF65-F5344CB8AC3E}">
        <p14:creationId xmlns:p14="http://schemas.microsoft.com/office/powerpoint/2010/main" val="371349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62500" lnSpcReduction="20000"/>
          </a:bodyPr>
          <a:lstStyle/>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7</a:t>
            </a:fld>
            <a:endParaRPr lang="en-GB"/>
          </a:p>
        </p:txBody>
      </p:sp>
    </p:spTree>
    <p:extLst>
      <p:ext uri="{BB962C8B-B14F-4D97-AF65-F5344CB8AC3E}">
        <p14:creationId xmlns:p14="http://schemas.microsoft.com/office/powerpoint/2010/main" val="240616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will at first feed this observation, that is, a single view image into a task-specific encoder, here a Resnet pretrained on ImageNet will be selected. And a latent code will be generated after using this encoder. And then this latent code will act as a prior knowledge to condition our ONet on current category of object, and it will therefore predict the occupancy probability of each sampled 3D point. After knowing this probability, we can assign these points with corresponding identity with reference to a threshold value  (remember in our case it is interior or exterior of the surface). Finally, by applying a surface extraction algorithm, final mesh of the surface from these points with their identity assigned by ONet.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8</a:t>
            </a:fld>
            <a:endParaRPr lang="en-GB"/>
          </a:p>
        </p:txBody>
      </p:sp>
    </p:spTree>
    <p:extLst>
      <p:ext uri="{BB962C8B-B14F-4D97-AF65-F5344CB8AC3E}">
        <p14:creationId xmlns:p14="http://schemas.microsoft.com/office/powerpoint/2010/main" val="193320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9</a:t>
            </a:fld>
            <a:endParaRPr lang="en-GB"/>
          </a:p>
        </p:txBody>
      </p:sp>
    </p:spTree>
    <p:extLst>
      <p:ext uri="{BB962C8B-B14F-4D97-AF65-F5344CB8AC3E}">
        <p14:creationId xmlns:p14="http://schemas.microsoft.com/office/powerpoint/2010/main" val="48430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10</a:t>
            </a:fld>
            <a:endParaRPr lang="en-GB"/>
          </a:p>
        </p:txBody>
      </p:sp>
    </p:spTree>
    <p:extLst>
      <p:ext uri="{BB962C8B-B14F-4D97-AF65-F5344CB8AC3E}">
        <p14:creationId xmlns:p14="http://schemas.microsoft.com/office/powerpoint/2010/main" val="232671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Volumetric IoU is defined as the ratio between the volume of the intersection part of two meshes and that of their union.</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endPar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For chamfer-L1 and normal consistency score, we don’t need to go into very details of the math formula, but the key is to remember that chamfer-L1 measures the overall distance between 2 meshes, and normal consistency score measures the overall direction consistency of 2 meshes. </a:t>
            </a:r>
          </a:p>
          <a:p>
            <a:pPr marL="342900" marR="0" lvl="0" indent="-342900" algn="l" defTabSz="914400" rtl="0" eaLnBrk="1" fontAlgn="base" latinLnBrk="0" hangingPunct="1">
              <a:lnSpc>
                <a:spcPct val="100000"/>
              </a:lnSpc>
              <a:spcBef>
                <a:spcPct val="30000"/>
              </a:spcBef>
              <a:spcAft>
                <a:spcPct val="0"/>
              </a:spcAft>
              <a:buClrTx/>
              <a:buSzTx/>
              <a:buFontTx/>
              <a:buAutoNum type="arabicPeriod"/>
              <a:tabLst/>
              <a:defRPr/>
            </a:pPr>
            <a:endPar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12</a:t>
            </a:fld>
            <a:endParaRPr lang="en-GB"/>
          </a:p>
        </p:txBody>
      </p:sp>
    </p:spTree>
    <p:extLst>
      <p:ext uri="{BB962C8B-B14F-4D97-AF65-F5344CB8AC3E}">
        <p14:creationId xmlns:p14="http://schemas.microsoft.com/office/powerpoint/2010/main" val="298141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62500" lnSpcReduction="20000"/>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And we can do a naïve calculation here: if we want to store N objects with the same representation power, which is the IoU in our case. Voxel-based method requires a space complexity with roughly N times 15 million. However, for ONet, it will be N times power of 16, which is the memory required for the observation input, plus the number of weights of the network, which is 6 million. As a result, as N increases, the discrepancy between them will become larger and larger.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pPr>
              <a:defRPr/>
            </a:pPr>
            <a:fld id="{00AFC6D0-44D5-4EB7-828F-6F464F83D79A}" type="slidenum">
              <a:rPr lang="en-GB" smtClean="0"/>
              <a:pPr>
                <a:defRPr/>
              </a:pPr>
              <a:t>13</a:t>
            </a:fld>
            <a:endParaRPr lang="en-GB"/>
          </a:p>
        </p:txBody>
      </p:sp>
    </p:spTree>
    <p:extLst>
      <p:ext uri="{BB962C8B-B14F-4D97-AF65-F5344CB8AC3E}">
        <p14:creationId xmlns:p14="http://schemas.microsoft.com/office/powerpoint/2010/main" val="283425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a:t>
            </a:fld>
            <a:endParaRPr lang="de-DE" dirty="0"/>
          </a:p>
        </p:txBody>
      </p:sp>
      <p:sp>
        <p:nvSpPr>
          <p:cNvPr id="7" name="Fußzeilenplatzhalter 6"/>
          <p:cNvSpPr>
            <a:spLocks noGrp="1"/>
          </p:cNvSpPr>
          <p:nvPr>
            <p:ph type="ftr" sz="quarter" idx="13"/>
          </p:nvPr>
        </p:nvSpPr>
        <p:spPr/>
        <p:txBody>
          <a:bodyPr/>
          <a:lstStyle/>
          <a:p>
            <a:r>
              <a:rPr lang="de-DE"/>
              <a:t>Dr. rer. nat. Erika Mustermann (TUM) | kann beliebig erweitert werden | Infos mit Strich trennen</a:t>
            </a:r>
            <a:endParaRPr lang="en-US" dirty="0"/>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477139"/>
            <a:ext cx="9144000" cy="438086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484000"/>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baseline="0"/>
            </a:lvl3pPr>
          </a:lstStyle>
          <a:p>
            <a:pPr lvl="0"/>
            <a:r>
              <a:rPr lang="de-DE" dirty="0"/>
              <a:t>Textmasterformate durch Klicken bearbeiten</a:t>
            </a:r>
          </a:p>
          <a:p>
            <a:pPr lvl="1"/>
            <a:r>
              <a:rPr lang="de-DE" dirty="0"/>
              <a:t>Zweite Ebene</a:t>
            </a:r>
          </a:p>
          <a:p>
            <a:pPr lvl="2"/>
            <a:r>
              <a:rPr lang="de-DE" sz="1600" dirty="0"/>
              <a:t>Dritte Ebene</a:t>
            </a:r>
            <a:endParaRPr lang="de-DE" dirty="0"/>
          </a:p>
        </p:txBody>
      </p:sp>
      <p:sp>
        <p:nvSpPr>
          <p:cNvPr id="11" name="Bildplatzhalter 2"/>
          <p:cNvSpPr>
            <a:spLocks noGrp="1"/>
          </p:cNvSpPr>
          <p:nvPr>
            <p:ph type="pic" sz="quarter" idx="14" hasCustomPrompt="1"/>
          </p:nvPr>
        </p:nvSpPr>
        <p:spPr>
          <a:xfrm>
            <a:off x="4584192" y="2484120"/>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9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3"/>
          </p:nvPr>
        </p:nvSpPr>
        <p:spPr/>
        <p:txBody>
          <a:bodyPr/>
          <a:lstStyle/>
          <a:p>
            <a:r>
              <a:rPr lang="de-DE"/>
              <a:t>Dr. rer. nat. Erika Mustermann (TUM) | kann beliebig erweitert werden | Infos mit Strich trennen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1855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762188"/>
            <a:ext cx="8508999" cy="46995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
        <p:nvSpPr>
          <p:cNvPr id="6"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499360"/>
            <a:ext cx="8508999" cy="39624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useBgFill="1">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 useBgFill="1">
        <p:nvSpPr>
          <p:cNvPr id="6" name="Textplatzhalter 7"/>
          <p:cNvSpPr>
            <a:spLocks noGrp="1"/>
          </p:cNvSpPr>
          <p:nvPr>
            <p:ph type="body" sz="quarter" idx="13" hasCustomPrompt="1"/>
          </p:nvPr>
        </p:nvSpPr>
        <p:spPr>
          <a:xfrm>
            <a:off x="319089" y="1762188"/>
            <a:ext cx="8508999" cy="714951"/>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762188"/>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baseline="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p:nvSpPr>
          <p:cNvPr id="13" name="Inhaltsplatzhalter 2"/>
          <p:cNvSpPr>
            <a:spLocks noGrp="1"/>
          </p:cNvSpPr>
          <p:nvPr>
            <p:ph idx="15" hasCustomPrompt="1"/>
          </p:nvPr>
        </p:nvSpPr>
        <p:spPr>
          <a:xfrm>
            <a:off x="4647179" y="1762188"/>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7"/>
          </p:nvPr>
        </p:nvSpPr>
        <p:spPr/>
        <p:txBody>
          <a:bodyPr/>
          <a:lstStyle/>
          <a:p>
            <a:r>
              <a:rPr lang="de-DE"/>
              <a:t>Dr. rer. nat. Erika Mustermann (TUM) | kann beliebig erweitert werden | Infos mit Strich trennen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3462901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484000"/>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a:lvl3pPr>
          </a:lstStyle>
          <a:p>
            <a:pPr lvl="0"/>
            <a:r>
              <a:rPr lang="de-DE" dirty="0"/>
              <a:t>Textmasterformate durch Klicken bearbeiten</a:t>
            </a:r>
          </a:p>
          <a:p>
            <a:pPr lvl="1"/>
            <a:r>
              <a:rPr lang="de-DE" dirty="0"/>
              <a:t>Zweite Ebene</a:t>
            </a:r>
          </a:p>
          <a:p>
            <a:pPr lvl="2"/>
            <a:r>
              <a:rPr lang="de-DE" sz="1600" dirty="0"/>
              <a:t>Dritte Ebene</a:t>
            </a:r>
            <a:endParaRPr lang="de-DE" dirty="0"/>
          </a:p>
        </p:txBody>
      </p:sp>
      <p:sp>
        <p:nvSpPr>
          <p:cNvPr id="11" name="Bildplatzhalter 2"/>
          <p:cNvSpPr>
            <a:spLocks noGrp="1"/>
          </p:cNvSpPr>
          <p:nvPr>
            <p:ph type="pic" sz="quarter" idx="14" hasCustomPrompt="1"/>
          </p:nvPr>
        </p:nvSpPr>
        <p:spPr>
          <a:xfrm>
            <a:off x="4584192" y="2484120"/>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477139"/>
            <a:ext cx="9144000" cy="438086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484000"/>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baseline="0"/>
            </a:lvl3pPr>
          </a:lstStyle>
          <a:p>
            <a:pPr lvl="0"/>
            <a:r>
              <a:rPr lang="de-DE" dirty="0"/>
              <a:t>Textmasterformate durch Klicken bearbeiten</a:t>
            </a:r>
          </a:p>
          <a:p>
            <a:pPr lvl="1"/>
            <a:r>
              <a:rPr lang="de-DE" dirty="0"/>
              <a:t>Zweite Ebene</a:t>
            </a:r>
          </a:p>
          <a:p>
            <a:pPr lvl="2"/>
            <a:r>
              <a:rPr lang="de-DE" sz="1600" dirty="0"/>
              <a:t>Dritte Ebene</a:t>
            </a:r>
            <a:endParaRPr lang="de-DE" dirty="0"/>
          </a:p>
        </p:txBody>
      </p:sp>
      <p:sp>
        <p:nvSpPr>
          <p:cNvPr id="11" name="Bildplatzhalter 2"/>
          <p:cNvSpPr>
            <a:spLocks noGrp="1"/>
          </p:cNvSpPr>
          <p:nvPr>
            <p:ph type="pic" sz="quarter" idx="14" hasCustomPrompt="1"/>
          </p:nvPr>
        </p:nvSpPr>
        <p:spPr>
          <a:xfrm>
            <a:off x="4584192" y="2484120"/>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476500"/>
            <a:ext cx="9144000" cy="4381500"/>
          </a:xfrm>
          <a:prstGeom prst="rect">
            <a:avLst/>
          </a:prstGeom>
        </p:spPr>
        <p:txBody>
          <a:bodyPr/>
          <a:lstStyle/>
          <a:p>
            <a:endParaRPr lang="de-DE"/>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91640"/>
            <a:ext cx="9144000" cy="5166360"/>
          </a:xfrm>
          <a:prstGeom prst="rect">
            <a:avLst/>
          </a:prstGeom>
        </p:spPr>
        <p:txBody>
          <a:bodyPr/>
          <a:lstStyle>
            <a:lvl1pPr>
              <a:lnSpc>
                <a:spcPct val="114000"/>
              </a:lnSpc>
              <a:defRPr/>
            </a:lvl1pPr>
          </a:lstStyle>
          <a:p>
            <a:endParaRPr lang="de-DE" dirty="0"/>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6"/>
          </p:nvPr>
        </p:nvSpPr>
        <p:spPr/>
        <p:txBody>
          <a:bodyPr/>
          <a:lstStyle/>
          <a:p>
            <a:r>
              <a:rPr lang="de-DE"/>
              <a:t>Dr. rer. nat. Erika Mustermann (TUM) | kann beliebig erweitert werden | Infos mit Strich trennen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4257987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94334"/>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94334"/>
            <a:ext cx="8508999" cy="501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30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a:t>Dr. rer. nat. Erika Mustermann (TUM) | kann beliebig erweitert werden | Infos mit Strich trennen</a:t>
            </a:r>
            <a:endParaRPr lang="en-US" dirty="0"/>
          </a:p>
        </p:txBody>
      </p:sp>
      <p:sp>
        <p:nvSpPr>
          <p:cNvPr id="5" name="Titel 1"/>
          <p:cNvSpPr>
            <a:spLocks noGrp="1"/>
          </p:cNvSpPr>
          <p:nvPr>
            <p:ph type="title" hasCustomPrompt="1"/>
          </p:nvPr>
        </p:nvSpPr>
        <p:spPr>
          <a:xfrm>
            <a:off x="319090" y="994334"/>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2"/>
          </p:nvPr>
        </p:nvSpPr>
        <p:spPr/>
        <p:txBody>
          <a:bodyPr/>
          <a:lstStyle/>
          <a:p>
            <a:r>
              <a:rPr lang="de-DE"/>
              <a:t>Dr. rer. nat. Erika Mustermann (TUM) | kann beliebig erweitert werden | Infos mit Strich trennen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185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762188"/>
            <a:ext cx="8508999" cy="46995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
        <p:nvSpPr>
          <p:cNvPr id="6"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67589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484000"/>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a:lvl3pPr>
          </a:lstStyle>
          <a:p>
            <a:pPr lvl="0"/>
            <a:r>
              <a:rPr lang="de-DE" dirty="0"/>
              <a:t>Textmasterformate durch Klicken bearbeiten</a:t>
            </a:r>
          </a:p>
          <a:p>
            <a:pPr lvl="1"/>
            <a:r>
              <a:rPr lang="de-DE" dirty="0"/>
              <a:t>Zweite Ebene</a:t>
            </a:r>
          </a:p>
          <a:p>
            <a:pPr lvl="2"/>
            <a:r>
              <a:rPr lang="de-DE" sz="1600" dirty="0"/>
              <a:t>Dritte Ebene</a:t>
            </a:r>
            <a:endParaRPr lang="de-DE" dirty="0"/>
          </a:p>
        </p:txBody>
      </p:sp>
      <p:sp>
        <p:nvSpPr>
          <p:cNvPr id="11" name="Bildplatzhalter 2"/>
          <p:cNvSpPr>
            <a:spLocks noGrp="1"/>
          </p:cNvSpPr>
          <p:nvPr>
            <p:ph type="pic" sz="quarter" idx="14" hasCustomPrompt="1"/>
          </p:nvPr>
        </p:nvSpPr>
        <p:spPr>
          <a:xfrm>
            <a:off x="4584192" y="2484120"/>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374797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762188"/>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baseline="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p:nvSpPr>
          <p:cNvPr id="13" name="Inhaltsplatzhalter 2"/>
          <p:cNvSpPr>
            <a:spLocks noGrp="1"/>
          </p:cNvSpPr>
          <p:nvPr>
            <p:ph idx="15" hasCustomPrompt="1"/>
          </p:nvPr>
        </p:nvSpPr>
        <p:spPr>
          <a:xfrm>
            <a:off x="4647179" y="1762188"/>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7"/>
          </p:nvPr>
        </p:nvSpPr>
        <p:spPr/>
        <p:txBody>
          <a:bodyPr/>
          <a:lstStyle/>
          <a:p>
            <a:r>
              <a:rPr lang="de-DE"/>
              <a:t>Dr. rer. nat. Erika Mustermann (TUM) | kann beliebig erweitert werden | Infos mit Strich trennen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49448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499360"/>
            <a:ext cx="8508999" cy="39624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useBgFill="1">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 useBgFill="1">
        <p:nvSpPr>
          <p:cNvPr id="6" name="Textplatzhalter 7"/>
          <p:cNvSpPr>
            <a:spLocks noGrp="1"/>
          </p:cNvSpPr>
          <p:nvPr>
            <p:ph type="body" sz="quarter" idx="13" hasCustomPrompt="1"/>
          </p:nvPr>
        </p:nvSpPr>
        <p:spPr>
          <a:xfrm>
            <a:off x="319089" y="1762188"/>
            <a:ext cx="8508999" cy="714951"/>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36426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roße Bilder">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476500"/>
            <a:ext cx="9144000" cy="4381500"/>
          </a:xfrm>
          <a:prstGeom prst="rect">
            <a:avLst/>
          </a:prstGeom>
        </p:spPr>
        <p:txBody>
          <a:bodyPr/>
          <a:lstStyle/>
          <a:p>
            <a:endParaRPr lang="de-DE"/>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412353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91640"/>
            <a:ext cx="9144000" cy="5166360"/>
          </a:xfrm>
          <a:prstGeom prst="rect">
            <a:avLst/>
          </a:prstGeom>
        </p:spPr>
        <p:txBody>
          <a:bodyPr/>
          <a:lstStyle>
            <a:lvl1pPr>
              <a:lnSpc>
                <a:spcPct val="114000"/>
              </a:lnSpc>
              <a:defRPr/>
            </a:lvl1pPr>
          </a:lstStyle>
          <a:p>
            <a:endParaRPr lang="de-DE" dirty="0"/>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6"/>
          </p:nvPr>
        </p:nvSpPr>
        <p:spPr/>
        <p:txBody>
          <a:bodyPr/>
          <a:lstStyle/>
          <a:p>
            <a:r>
              <a:rPr lang="de-DE"/>
              <a:t>Dr. rer. nat. Erika Mustermann (TUM) | kann beliebig erweitert werden | Infos mit Strich trennen</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435256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wmf"/><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wmf"/><Relationship Id="rId4" Type="http://schemas.openxmlformats.org/officeDocument/2006/relationships/slideLayout" Target="../slideLayouts/slideLayout1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 8" descr="20150416 tum logo blau png final.png"/>
          <p:cNvPicPr>
            <a:picLocks noChangeAspect="1"/>
          </p:cNvPicPr>
          <p:nvPr/>
        </p:nvPicPr>
        <p:blipFill>
          <a:blip r:embed="rId3"/>
          <a:stretch>
            <a:fillRect/>
          </a:stretch>
        </p:blipFill>
        <p:spPr>
          <a:xfrm>
            <a:off x="8218411" y="324685"/>
            <a:ext cx="608352" cy="320400"/>
          </a:xfrm>
          <a:prstGeom prst="rect">
            <a:avLst/>
          </a:prstGeom>
        </p:spPr>
      </p:pic>
      <p:sp>
        <p:nvSpPr>
          <p:cNvPr id="10" name="Fußzeilenplatzhalter 3"/>
          <p:cNvSpPr>
            <a:spLocks noGrp="1"/>
          </p:cNvSpPr>
          <p:nvPr>
            <p:ph type="ftr" sz="quarter" idx="3"/>
          </p:nvPr>
        </p:nvSpPr>
        <p:spPr>
          <a:xfrm>
            <a:off x="311162" y="6473313"/>
            <a:ext cx="7829538" cy="384687"/>
          </a:xfrm>
          <a:prstGeom prst="rect">
            <a:avLst/>
          </a:prstGeom>
        </p:spPr>
        <p:txBody>
          <a:bodyPr vert="horz" lIns="0" tIns="45720" rIns="0" bIns="45720" rtlCol="0" anchor="ctr"/>
          <a:lstStyle>
            <a:lvl1pPr algn="l">
              <a:defRPr sz="1200">
                <a:solidFill>
                  <a:schemeClr val="tx1"/>
                </a:solidFill>
              </a:defRPr>
            </a:lvl1pPr>
          </a:lstStyle>
          <a:p>
            <a:r>
              <a:rPr lang="de-DE"/>
              <a:t>Dr. rer. nat. Erika Mustermann (TUM) | kann beliebig erweitert werden | Infos mit Strich trennen</a:t>
            </a:r>
            <a:endParaRPr lang="en-US" dirty="0"/>
          </a:p>
        </p:txBody>
      </p:sp>
      <p:sp>
        <p:nvSpPr>
          <p:cNvPr id="11"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6563283"/>
            <a:ext cx="1115376" cy="193002"/>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a:stretch>
            <a:fillRect/>
          </a:stretch>
        </p:blipFill>
        <p:spPr>
          <a:xfrm>
            <a:off x="-42532" y="0"/>
            <a:ext cx="9185031" cy="6858000"/>
          </a:xfrm>
          <a:prstGeom prst="rect">
            <a:avLst/>
          </a:prstGeom>
        </p:spPr>
      </p:pic>
      <p:pic>
        <p:nvPicPr>
          <p:cNvPr id="7" name="Bild 6" descr="20150416 tum logo blau png final.png"/>
          <p:cNvPicPr>
            <a:picLocks noChangeAspect="1"/>
          </p:cNvPicPr>
          <p:nvPr/>
        </p:nvPicPr>
        <p:blipFill>
          <a:blip r:embed="rId4"/>
          <a:stretch>
            <a:fillRect/>
          </a:stretch>
        </p:blipFill>
        <p:spPr>
          <a:xfrm>
            <a:off x="8222627" y="324650"/>
            <a:ext cx="599722" cy="320400"/>
          </a:xfrm>
          <a:prstGeom prst="rect">
            <a:avLst/>
          </a:prstGeom>
        </p:spPr>
      </p:pic>
      <p:sp>
        <p:nvSpPr>
          <p:cNvPr id="8"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noProof="0" smtClean="0"/>
              <a:pPr/>
              <a:t>‹#›</a:t>
            </a:fld>
            <a:endParaRPr lang="de-DE" noProof="0"/>
          </a:p>
        </p:txBody>
      </p:sp>
      <p:sp>
        <p:nvSpPr>
          <p:cNvPr id="10"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a:t>
            </a:fld>
            <a:endParaRPr lang="de-DE" dirty="0"/>
          </a:p>
        </p:txBody>
      </p:sp>
      <p:sp>
        <p:nvSpPr>
          <p:cNvPr id="10"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tx1"/>
                </a:solidFill>
              </a:defRPr>
            </a:lvl1pPr>
          </a:lstStyle>
          <a:p>
            <a:r>
              <a:rPr lang="de-DE"/>
              <a:t>Dr. rer. nat. Erika Mustermann (TUM) | kann beliebig erweitert werden | Infos mit Strich trennen</a:t>
            </a:r>
            <a:endParaRPr lang="en-US" dirty="0"/>
          </a:p>
        </p:txBody>
      </p:sp>
      <p:pic>
        <p:nvPicPr>
          <p:cNvPr id="7" name="Bild 6" descr="20150416 tum logo blau png final.png"/>
          <p:cNvPicPr>
            <a:picLocks noChangeAspect="1"/>
          </p:cNvPicPr>
          <p:nvPr/>
        </p:nvPicPr>
        <p:blipFill>
          <a:blip r:embed="rId10"/>
          <a:stretch>
            <a:fillRect/>
          </a:stretch>
        </p:blipFill>
        <p:spPr>
          <a:xfrm>
            <a:off x="8218411" y="324685"/>
            <a:ext cx="608352" cy="320400"/>
          </a:xfrm>
          <a:prstGeom prst="rect">
            <a:avLst/>
          </a:prstGeom>
        </p:spPr>
      </p:pic>
      <p:sp>
        <p:nvSpPr>
          <p:cNvPr id="11" name="Textfeld 10"/>
          <p:cNvSpPr txBox="1"/>
          <p:nvPr userDrawn="1"/>
        </p:nvSpPr>
        <p:spPr>
          <a:xfrm>
            <a:off x="320401" y="314325"/>
            <a:ext cx="7699650" cy="348403"/>
          </a:xfrm>
          <a:prstGeom prst="rect">
            <a:avLst/>
          </a:prstGeom>
          <a:noFill/>
        </p:spPr>
        <p:txBody>
          <a:bodyPr wrap="square" lIns="0" tIns="0" rIns="0" bIns="0" rtlCol="0">
            <a:spAutoFit/>
          </a:bodyPr>
          <a:lstStyle/>
          <a:p>
            <a:pPr>
              <a:lnSpc>
                <a:spcPct val="94000"/>
              </a:lnSpc>
              <a:tabLst/>
            </a:pPr>
            <a:r>
              <a:rPr lang="de-DE" sz="800" dirty="0">
                <a:solidFill>
                  <a:schemeClr val="tx2"/>
                </a:solidFill>
                <a:latin typeface="+mn-lt"/>
              </a:rPr>
              <a:t>Lehrstuhl für Musterverfahren</a:t>
            </a:r>
          </a:p>
          <a:p>
            <a:pPr>
              <a:lnSpc>
                <a:spcPct val="94000"/>
              </a:lnSpc>
              <a:tabLst/>
            </a:pPr>
            <a:r>
              <a:rPr lang="de-DE" sz="800" dirty="0">
                <a:solidFill>
                  <a:schemeClr val="tx2"/>
                </a:solidFill>
                <a:latin typeface="+mn-lt"/>
              </a:rPr>
              <a:t>Fakultät für Mustertechnik</a:t>
            </a:r>
          </a:p>
          <a:p>
            <a:pPr>
              <a:lnSpc>
                <a:spcPct val="94000"/>
              </a:lnSpc>
              <a:tabLst/>
            </a:pPr>
            <a:r>
              <a:rPr lang="de-DE" sz="800" dirty="0">
                <a:solidFill>
                  <a:schemeClr val="tx2"/>
                </a:solidFill>
                <a:latin typeface="+mn-lt"/>
              </a:rPr>
              <a:t>Technische Universität</a:t>
            </a:r>
            <a:r>
              <a:rPr lang="de-DE" sz="800" baseline="0" dirty="0">
                <a:solidFill>
                  <a:schemeClr val="tx2"/>
                </a:solidFill>
                <a:latin typeface="+mn-lt"/>
              </a:rPr>
              <a:t> München</a:t>
            </a:r>
            <a:endParaRPr lang="de-DE" sz="8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 id="2147483712" r:id="rId2"/>
    <p:sldLayoutId id="2147483713" r:id="rId3"/>
    <p:sldLayoutId id="2147483714" r:id="rId4"/>
    <p:sldLayoutId id="2147483715" r:id="rId5"/>
    <p:sldLayoutId id="2147483716" r:id="rId6"/>
    <p:sldLayoutId id="2147483717" r:id="rId7"/>
    <p:sldLayoutId id="2147483718" r:id="rId8"/>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8218411" y="324685"/>
            <a:ext cx="608352" cy="320400"/>
          </a:xfrm>
          <a:prstGeom prst="rect">
            <a:avLst/>
          </a:prstGeom>
        </p:spPr>
      </p:pic>
      <p:sp>
        <p:nvSpPr>
          <p:cNvPr id="5" name="Foliennummernplatzhalter 4"/>
          <p:cNvSpPr>
            <a:spLocks noGrp="1"/>
          </p:cNvSpPr>
          <p:nvPr>
            <p:ph type="sldNum" sz="quarter" idx="4"/>
          </p:nvPr>
        </p:nvSpPr>
        <p:spPr>
          <a:xfrm>
            <a:off x="6774934" y="6473313"/>
            <a:ext cx="2052074"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a:t>
            </a:fld>
            <a:endParaRPr lang="de-DE" dirty="0"/>
          </a:p>
        </p:txBody>
      </p:sp>
      <p:sp>
        <p:nvSpPr>
          <p:cNvPr id="6"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tx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22628" y="324650"/>
            <a:ext cx="599723" cy="320400"/>
          </a:xfrm>
          <a:prstGeom prst="rect">
            <a:avLst/>
          </a:prstGeom>
        </p:spPr>
      </p:pic>
      <p:sp>
        <p:nvSpPr>
          <p:cNvPr id="7"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bg1"/>
                </a:solidFill>
              </a:defRPr>
            </a:lvl1pPr>
          </a:lstStyle>
          <a:p>
            <a:fld id="{CE58CB1E-F828-4F11-99E0-327109AF9DA4}" type="slidenum">
              <a:rPr lang="de-DE" smtClean="0"/>
              <a:pPr/>
              <a:t>‹#›</a:t>
            </a:fld>
            <a:endParaRPr lang="de-DE" dirty="0"/>
          </a:p>
        </p:txBody>
      </p:sp>
      <p:sp>
        <p:nvSpPr>
          <p:cNvPr id="8"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22627" y="324650"/>
            <a:ext cx="599722" cy="320400"/>
          </a:xfrm>
          <a:prstGeom prst="rect">
            <a:avLst/>
          </a:prstGeom>
        </p:spPr>
      </p:pic>
      <p:sp>
        <p:nvSpPr>
          <p:cNvPr id="9"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bg1"/>
                </a:solidFill>
              </a:defRPr>
            </a:lvl1pPr>
          </a:lstStyle>
          <a:p>
            <a:fld id="{CE58CB1E-F828-4F11-99E0-327109AF9DA4}" type="slidenum">
              <a:rPr lang="de-DE" smtClean="0"/>
              <a:pPr/>
              <a:t>‹#›</a:t>
            </a:fld>
            <a:endParaRPr lang="de-DE" dirty="0"/>
          </a:p>
        </p:txBody>
      </p:sp>
      <p:sp>
        <p:nvSpPr>
          <p:cNvPr id="10"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8.gif"/><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autonomousvision/occupancy_networks" TargetMode="External"/><Relationship Id="rId2" Type="http://schemas.openxmlformats.org/officeDocument/2006/relationships/hyperlink" Target="https://autonomousvision.github.io/occupancy-networks/"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0"/>
          </p:nvPr>
        </p:nvSpPr>
        <p:spPr/>
        <p:txBody>
          <a:bodyPr/>
          <a:lstStyle/>
          <a:p>
            <a:r>
              <a:rPr lang="en-US" altLang="zh-CN" sz="1800" b="0" i="0" u="none" strike="noStrike" baseline="0" dirty="0">
                <a:latin typeface="NimbusRomNo9L-Regu"/>
              </a:rPr>
              <a:t>Mescheder et al.</a:t>
            </a:r>
          </a:p>
          <a:p>
            <a:r>
              <a:rPr lang="en-US" sz="1800" dirty="0">
                <a:latin typeface="NimbusRomNo9L-Regu"/>
              </a:rPr>
              <a:t>Presenter: Hanzhi Chen</a:t>
            </a:r>
          </a:p>
          <a:p>
            <a:r>
              <a:rPr lang="en-US" sz="1800" dirty="0">
                <a:latin typeface="NimbusRomNo9L-Regu"/>
              </a:rPr>
              <a:t>Supervisor: Lukas </a:t>
            </a:r>
            <a:r>
              <a:rPr lang="en-US" sz="1800" dirty="0" err="1">
                <a:latin typeface="NimbusRomNo9L-Regu"/>
              </a:rPr>
              <a:t>Köstler</a:t>
            </a:r>
            <a:endParaRPr lang="en-US" dirty="0"/>
          </a:p>
        </p:txBody>
      </p:sp>
      <p:sp>
        <p:nvSpPr>
          <p:cNvPr id="7" name="Titel 6"/>
          <p:cNvSpPr>
            <a:spLocks noGrp="1"/>
          </p:cNvSpPr>
          <p:nvPr>
            <p:ph type="title"/>
          </p:nvPr>
        </p:nvSpPr>
        <p:spPr>
          <a:xfrm>
            <a:off x="319090" y="994334"/>
            <a:ext cx="8508999" cy="820738"/>
          </a:xfrm>
        </p:spPr>
        <p:txBody>
          <a:bodyPr/>
          <a:lstStyle/>
          <a:p>
            <a:r>
              <a:rPr lang="en-US" dirty="0"/>
              <a:t>Occupancy Networks: </a:t>
            </a:r>
            <a:br>
              <a:rPr lang="en-US" dirty="0"/>
            </a:br>
            <a:r>
              <a:rPr lang="en-US" dirty="0"/>
              <a:t>Learning 3D Reconstruction in Function Space</a:t>
            </a:r>
            <a:endParaRPr lang="de-DE" dirty="0"/>
          </a:p>
        </p:txBody>
      </p:sp>
      <p:pic>
        <p:nvPicPr>
          <p:cNvPr id="5" name="Bild 4" descr="TUM_Glockenturm.tif"/>
          <p:cNvPicPr>
            <a:picLocks noChangeAspect="1"/>
          </p:cNvPicPr>
          <p:nvPr/>
        </p:nvPicPr>
        <p:blipFill>
          <a:blip r:embed="rId3"/>
          <a:stretch>
            <a:fillRect/>
          </a:stretch>
        </p:blipFill>
        <p:spPr>
          <a:xfrm>
            <a:off x="4927101" y="3051360"/>
            <a:ext cx="3892489" cy="3397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1A88140B-3E7D-4D14-BF26-F571336FB53E}"/>
              </a:ext>
            </a:extLst>
          </p:cNvPr>
          <p:cNvSpPr>
            <a:spLocks noGrp="1"/>
          </p:cNvSpPr>
          <p:nvPr>
            <p:ph type="sldNum" sz="quarter" idx="11"/>
          </p:nvPr>
        </p:nvSpPr>
        <p:spPr/>
        <p:txBody>
          <a:bodyPr/>
          <a:lstStyle/>
          <a:p>
            <a:fld id="{CE58CB1E-F828-4F11-99E0-327109AF9DA4}" type="slidenum">
              <a:rPr lang="de-DE" smtClean="0"/>
              <a:pPr/>
              <a:t>10</a:t>
            </a:fld>
            <a:endParaRPr lang="de-DE" dirty="0"/>
          </a:p>
        </p:txBody>
      </p:sp>
      <p:sp>
        <p:nvSpPr>
          <p:cNvPr id="5" name="标题 4">
            <a:extLst>
              <a:ext uri="{FF2B5EF4-FFF2-40B4-BE49-F238E27FC236}">
                <a16:creationId xmlns:a16="http://schemas.microsoft.com/office/drawing/2014/main" id="{B2A74B3F-8E67-4463-9F85-54DCE991183C}"/>
              </a:ext>
            </a:extLst>
          </p:cNvPr>
          <p:cNvSpPr>
            <a:spLocks noGrp="1"/>
          </p:cNvSpPr>
          <p:nvPr>
            <p:ph type="title"/>
          </p:nvPr>
        </p:nvSpPr>
        <p:spPr/>
        <p:txBody>
          <a:bodyPr/>
          <a:lstStyle/>
          <a:p>
            <a:r>
              <a:rPr lang="en-US" altLang="zh-CN" dirty="0"/>
              <a:t>Inference Phase</a:t>
            </a:r>
            <a:endParaRPr lang="zh-CN" altLang="en-US" dirty="0"/>
          </a:p>
        </p:txBody>
      </p:sp>
      <p:pic>
        <p:nvPicPr>
          <p:cNvPr id="12" name="内容占位符 11">
            <a:extLst>
              <a:ext uri="{FF2B5EF4-FFF2-40B4-BE49-F238E27FC236}">
                <a16:creationId xmlns:a16="http://schemas.microsoft.com/office/drawing/2014/main" id="{AF44813F-F56F-43E7-8442-EC60CCE27648}"/>
              </a:ext>
            </a:extLst>
          </p:cNvPr>
          <p:cNvPicPr>
            <a:picLocks noGrp="1" noChangeAspect="1"/>
          </p:cNvPicPr>
          <p:nvPr>
            <p:ph idx="1"/>
          </p:nvPr>
        </p:nvPicPr>
        <p:blipFill>
          <a:blip r:embed="rId3"/>
          <a:stretch>
            <a:fillRect/>
          </a:stretch>
        </p:blipFill>
        <p:spPr>
          <a:xfrm>
            <a:off x="1666871" y="1538467"/>
            <a:ext cx="5820335" cy="4419913"/>
          </a:xfrm>
        </p:spPr>
      </p:pic>
      <p:sp>
        <p:nvSpPr>
          <p:cNvPr id="14" name="文本框 13">
            <a:extLst>
              <a:ext uri="{FF2B5EF4-FFF2-40B4-BE49-F238E27FC236}">
                <a16:creationId xmlns:a16="http://schemas.microsoft.com/office/drawing/2014/main" id="{B9A10D03-1E42-481F-9D87-83EA5A7AC23A}"/>
              </a:ext>
            </a:extLst>
          </p:cNvPr>
          <p:cNvSpPr txBox="1"/>
          <p:nvPr/>
        </p:nvSpPr>
        <p:spPr>
          <a:xfrm>
            <a:off x="2434590" y="5958380"/>
            <a:ext cx="4274820" cy="257250"/>
          </a:xfrm>
          <a:prstGeom prst="rect">
            <a:avLst/>
          </a:prstGeom>
          <a:noFill/>
        </p:spPr>
        <p:txBody>
          <a:bodyPr wrap="square" lIns="0" tIns="0" rIns="0" bIns="0" rtlCol="0">
            <a:spAutoFit/>
          </a:bodyPr>
          <a:lstStyle/>
          <a:p>
            <a:pPr>
              <a:lnSpc>
                <a:spcPct val="114000"/>
              </a:lnSpc>
            </a:pPr>
            <a:r>
              <a:rPr lang="en-US" altLang="zh-CN" sz="1600" dirty="0">
                <a:latin typeface="+mn-lt"/>
              </a:rPr>
              <a:t>Multiresolution IsoSurface Extraction Algorithm</a:t>
            </a:r>
            <a:endParaRPr lang="zh-CN" altLang="en-US" sz="1600" dirty="0" err="1">
              <a:latin typeface="+mn-lt"/>
            </a:endParaRPr>
          </a:p>
        </p:txBody>
      </p:sp>
      <p:sp>
        <p:nvSpPr>
          <p:cNvPr id="4" name="矩形: 圆角 3">
            <a:extLst>
              <a:ext uri="{FF2B5EF4-FFF2-40B4-BE49-F238E27FC236}">
                <a16:creationId xmlns:a16="http://schemas.microsoft.com/office/drawing/2014/main" id="{9D9240E8-A633-4A83-BEB4-E17626CBCCE0}"/>
              </a:ext>
            </a:extLst>
          </p:cNvPr>
          <p:cNvSpPr/>
          <p:nvPr/>
        </p:nvSpPr>
        <p:spPr>
          <a:xfrm>
            <a:off x="1774047" y="1669774"/>
            <a:ext cx="1785993" cy="2202511"/>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8" name="矩形: 圆角 7">
            <a:extLst>
              <a:ext uri="{FF2B5EF4-FFF2-40B4-BE49-F238E27FC236}">
                <a16:creationId xmlns:a16="http://schemas.microsoft.com/office/drawing/2014/main" id="{16739FC4-3A60-43C3-839C-95B29C3BF93A}"/>
              </a:ext>
            </a:extLst>
          </p:cNvPr>
          <p:cNvSpPr/>
          <p:nvPr/>
        </p:nvSpPr>
        <p:spPr>
          <a:xfrm>
            <a:off x="3650028" y="1669773"/>
            <a:ext cx="3747190" cy="2202511"/>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10" name="矩形: 圆角 9">
            <a:extLst>
              <a:ext uri="{FF2B5EF4-FFF2-40B4-BE49-F238E27FC236}">
                <a16:creationId xmlns:a16="http://schemas.microsoft.com/office/drawing/2014/main" id="{8953C544-AB12-4E9D-8064-B840BAE095A6}"/>
              </a:ext>
            </a:extLst>
          </p:cNvPr>
          <p:cNvSpPr/>
          <p:nvPr/>
        </p:nvSpPr>
        <p:spPr>
          <a:xfrm>
            <a:off x="5611225" y="3872285"/>
            <a:ext cx="1785994" cy="1991382"/>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11" name="矩形: 圆角 10">
            <a:extLst>
              <a:ext uri="{FF2B5EF4-FFF2-40B4-BE49-F238E27FC236}">
                <a16:creationId xmlns:a16="http://schemas.microsoft.com/office/drawing/2014/main" id="{C1B0CC8B-034B-4269-AA07-F2F269D13969}"/>
              </a:ext>
            </a:extLst>
          </p:cNvPr>
          <p:cNvSpPr/>
          <p:nvPr/>
        </p:nvSpPr>
        <p:spPr>
          <a:xfrm>
            <a:off x="1774047" y="3872284"/>
            <a:ext cx="3747190" cy="1991382"/>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Tree>
    <p:extLst>
      <p:ext uri="{BB962C8B-B14F-4D97-AF65-F5344CB8AC3E}">
        <p14:creationId xmlns:p14="http://schemas.microsoft.com/office/powerpoint/2010/main" val="32788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61963" lvl="1" indent="-285750">
              <a:buFont typeface="Arial" panose="020B0604020202020204" pitchFamily="34" charset="0"/>
              <a:buChar char="◦"/>
            </a:pPr>
            <a:r>
              <a:rPr lang="de-DE" altLang="zh-CN" dirty="0"/>
              <a:t>Metrics for Evaluation</a:t>
            </a:r>
          </a:p>
          <a:p>
            <a:pPr marL="461963" lvl="1" indent="-285750">
              <a:buFont typeface="Arial" panose="020B0604020202020204" pitchFamily="34" charset="0"/>
              <a:buChar char="◦"/>
            </a:pPr>
            <a:r>
              <a:rPr lang="en-US" altLang="zh-CN" dirty="0"/>
              <a:t>Representation Power</a:t>
            </a:r>
          </a:p>
          <a:p>
            <a:pPr marL="461963" lvl="1" indent="-285750">
              <a:buFont typeface="Arial" panose="020B0604020202020204" pitchFamily="34" charset="0"/>
              <a:buChar char="◦"/>
            </a:pPr>
            <a:r>
              <a:rPr lang="en-US" altLang="zh-CN" dirty="0"/>
              <a:t>Single-view Image Reconstruction</a:t>
            </a:r>
          </a:p>
          <a:p>
            <a:pPr marL="461963" lvl="1" indent="-285750">
              <a:buFont typeface="Arial" panose="020B0604020202020204" pitchFamily="34" charset="0"/>
              <a:buChar char="◦"/>
            </a:pPr>
            <a:r>
              <a:rPr lang="en-US" altLang="zh-CN" dirty="0"/>
              <a:t>Point Clouds Completion</a:t>
            </a:r>
          </a:p>
          <a:p>
            <a:pPr marL="461963" lvl="1" indent="-285750">
              <a:buFont typeface="Arial" panose="020B0604020202020204" pitchFamily="34" charset="0"/>
              <a:buChar char="◦"/>
            </a:pPr>
            <a:r>
              <a:rPr lang="en-US" altLang="zh-CN" dirty="0"/>
              <a:t>Voxel Super-resolution</a:t>
            </a:r>
          </a:p>
          <a:p>
            <a:pPr marL="461963" lvl="1" indent="-285750">
              <a:buFont typeface="Arial" panose="020B0604020202020204" pitchFamily="34" charset="0"/>
              <a:buChar char="◦"/>
            </a:pPr>
            <a:r>
              <a:rPr lang="en-US" altLang="zh-CN" dirty="0"/>
              <a:t>Ablation Study</a:t>
            </a:r>
            <a:endParaRPr lang="zh-CN" altLang="en-US" dirty="0"/>
          </a:p>
          <a:p>
            <a:endParaRPr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11</a:t>
            </a:fld>
            <a:endParaRPr lang="de-DE" dirty="0"/>
          </a:p>
        </p:txBody>
      </p:sp>
      <p:sp>
        <p:nvSpPr>
          <p:cNvPr id="3" name="Titel 2"/>
          <p:cNvSpPr>
            <a:spLocks noGrp="1"/>
          </p:cNvSpPr>
          <p:nvPr>
            <p:ph type="title"/>
          </p:nvPr>
        </p:nvSpPr>
        <p:spPr>
          <a:prstGeom prst="rect">
            <a:avLst/>
          </a:prstGeom>
        </p:spPr>
        <p:txBody>
          <a:bodyPr/>
          <a:lstStyle/>
          <a:p>
            <a:r>
              <a:rPr dirty="0"/>
              <a:t>3. Experimental Results</a:t>
            </a:r>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lstStyle/>
              <a:p>
                <a:pPr marL="285750" indent="-285750">
                  <a:buFont typeface="Arial" panose="020B0604020202020204" pitchFamily="34" charset="0"/>
                  <a:buChar char="•"/>
                </a:pPr>
                <a:r>
                  <a:rPr lang="en-US" dirty="0"/>
                  <a:t>Volumetric IoU (Higher is Better)</a:t>
                </a:r>
              </a:p>
              <a:p>
                <a:pPr/>
                <a14:m>
                  <m:oMathPara xmlns:m="http://schemas.openxmlformats.org/officeDocument/2006/math">
                    <m:oMathParaPr>
                      <m:jc m:val="centerGroup"/>
                    </m:oMathParaPr>
                    <m:oMath xmlns:m="http://schemas.openxmlformats.org/officeDocument/2006/math">
                      <m:r>
                        <a:rPr lang="zh-CN" altLang="en-US" b="0" i="1" smtClean="0">
                          <a:solidFill>
                            <a:schemeClr val="tx1"/>
                          </a:solidFill>
                          <a:latin typeface="Cambria Math" panose="02040503050406030204" pitchFamily="18" charset="0"/>
                        </a:rPr>
                        <m:t>𝐼</m:t>
                      </m:r>
                      <m:r>
                        <a:rPr lang="en-US" altLang="zh-CN" b="0" i="1" smtClean="0">
                          <a:solidFill>
                            <a:schemeClr val="tx1"/>
                          </a:solidFill>
                          <a:latin typeface="Cambria Math" panose="02040503050406030204" pitchFamily="18" charset="0"/>
                        </a:rPr>
                        <m:t>𝑜𝑈</m:t>
                      </m:r>
                      <m:d>
                        <m:dPr>
                          <m:ctrlPr>
                            <a:rPr lang="en-US" altLang="zh-CN" b="0" i="1" smtClean="0">
                              <a:solidFill>
                                <a:schemeClr val="tx1"/>
                              </a:solidFill>
                              <a:latin typeface="Cambria Math" panose="02040503050406030204" pitchFamily="18" charset="0"/>
                            </a:rPr>
                          </m:ctrlPr>
                        </m:dPr>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𝑃𝑟𝑒𝑑</m:t>
                              </m:r>
                            </m:sub>
                          </m:sSub>
                          <m:r>
                            <a:rPr lang="en-US" altLang="zh-CN" b="0"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𝐺𝑇</m:t>
                              </m:r>
                            </m:sub>
                          </m:sSub>
                        </m:e>
                      </m:d>
                      <m:r>
                        <a:rPr lang="en-US" altLang="zh-CN" b="0" i="1" smtClean="0">
                          <a:solidFill>
                            <a:schemeClr val="tx1"/>
                          </a:solidFill>
                          <a:latin typeface="Cambria Math" panose="02040503050406030204" pitchFamily="18" charset="0"/>
                        </a:rPr>
                        <m:t>=</m:t>
                      </m:r>
                      <m:f>
                        <m:fPr>
                          <m:ctrlPr>
                            <a:rPr lang="en-US" altLang="zh-CN" b="0" i="1" smtClean="0">
                              <a:solidFill>
                                <a:schemeClr val="tx1"/>
                              </a:solidFill>
                              <a:latin typeface="Cambria Math" panose="02040503050406030204" pitchFamily="18" charset="0"/>
                            </a:rPr>
                          </m:ctrlPr>
                        </m:fPr>
                        <m:num>
                          <m:d>
                            <m:dPr>
                              <m:begChr m:val="|"/>
                              <m:endChr m:val="|"/>
                              <m:ctrlPr>
                                <a:rPr lang="en-US" altLang="zh-CN" b="0" i="1" smtClean="0">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i="1">
                                      <a:solidFill>
                                        <a:schemeClr val="tx1"/>
                                      </a:solidFill>
                                      <a:latin typeface="Cambria Math" panose="02040503050406030204" pitchFamily="18" charset="0"/>
                                    </a:rPr>
                                    <m:t>𝑃𝑟𝑒𝑑</m:t>
                                  </m:r>
                                </m:sub>
                              </m:sSub>
                              <m:r>
                                <a:rPr lang="en-US" altLang="zh-CN" b="0"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i="1">
                                      <a:solidFill>
                                        <a:schemeClr val="tx1"/>
                                      </a:solidFill>
                                      <a:latin typeface="Cambria Math" panose="02040503050406030204" pitchFamily="18" charset="0"/>
                                    </a:rPr>
                                    <m:t>𝐺𝑇</m:t>
                                  </m:r>
                                </m:sub>
                              </m:sSub>
                            </m:e>
                          </m:d>
                        </m:num>
                        <m:den>
                          <m:d>
                            <m:dPr>
                              <m:begChr m:val="|"/>
                              <m:endChr m:val="|"/>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i="1">
                                      <a:solidFill>
                                        <a:schemeClr val="tx1"/>
                                      </a:solidFill>
                                      <a:latin typeface="Cambria Math" panose="02040503050406030204" pitchFamily="18" charset="0"/>
                                    </a:rPr>
                                    <m:t>𝑃𝑟𝑒𝑑</m:t>
                                  </m:r>
                                </m:sub>
                              </m:sSub>
                              <m:r>
                                <a:rPr lang="en-US" altLang="zh-CN"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i="1">
                                      <a:solidFill>
                                        <a:schemeClr val="tx1"/>
                                      </a:solidFill>
                                      <a:latin typeface="Cambria Math" panose="02040503050406030204" pitchFamily="18" charset="0"/>
                                    </a:rPr>
                                    <m:t>𝐺𝑇</m:t>
                                  </m:r>
                                </m:sub>
                              </m:sSub>
                            </m:e>
                          </m:d>
                        </m:den>
                      </m:f>
                    </m:oMath>
                  </m:oMathPara>
                </a14:m>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Chamfer-L1 (Lower is Better) </a:t>
                </a:r>
              </a:p>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𝑐h𝑎𝑚𝑓𝑒𝑟</m:t>
                      </m:r>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𝐿</m:t>
                          </m:r>
                        </m:e>
                        <m:sub>
                          <m:r>
                            <a:rPr lang="en-US" altLang="zh-CN" b="0" i="1" smtClean="0">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m:t>
                      </m:r>
                      <m:f>
                        <m:fPr>
                          <m:ctrlPr>
                            <a:rPr lang="en-US" altLang="zh-CN" b="0"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1</m:t>
                          </m:r>
                        </m:num>
                        <m:den>
                          <m:r>
                            <a:rPr lang="en-US" altLang="zh-CN" b="0" i="1" smtClean="0">
                              <a:solidFill>
                                <a:schemeClr val="tx1"/>
                              </a:solidFill>
                              <a:latin typeface="Cambria Math" panose="02040503050406030204" pitchFamily="18" charset="0"/>
                            </a:rPr>
                            <m:t>2</m:t>
                          </m:r>
                          <m:d>
                            <m:dPr>
                              <m:begChr m:val="|"/>
                              <m:endChr m:val="|"/>
                              <m:ctrlPr>
                                <a:rPr lang="en-US" altLang="zh-CN" b="0" i="1" smtClean="0">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𝑃𝑟𝑒𝑑</m:t>
                                  </m:r>
                                </m:sub>
                              </m:sSub>
                            </m:e>
                          </m:d>
                        </m:den>
                      </m:f>
                      <m:nary>
                        <m:naryPr>
                          <m:limLoc m:val="undOvr"/>
                          <m:subHide m:val="on"/>
                          <m:supHide m:val="on"/>
                          <m:ctrlPr>
                            <a:rPr lang="en-US" altLang="zh-CN" b="0" i="1" smtClean="0">
                              <a:solidFill>
                                <a:schemeClr val="tx1"/>
                              </a:solidFill>
                              <a:latin typeface="Cambria Math" panose="02040503050406030204" pitchFamily="18" charset="0"/>
                            </a:rPr>
                          </m:ctrlPr>
                        </m:naryPr>
                        <m:sub/>
                        <m:sup/>
                        <m:e>
                          <m:func>
                            <m:funcPr>
                              <m:ctrlPr>
                                <a:rPr lang="en-US" altLang="zh-CN" b="0" i="1" smtClean="0">
                                  <a:solidFill>
                                    <a:schemeClr val="tx1"/>
                                  </a:solidFill>
                                  <a:latin typeface="Cambria Math" panose="02040503050406030204" pitchFamily="18" charset="0"/>
                                </a:rPr>
                              </m:ctrlPr>
                            </m:funcPr>
                            <m:fName>
                              <m:limLow>
                                <m:limLowPr>
                                  <m:ctrlPr>
                                    <a:rPr lang="en-US" altLang="zh-CN" b="0" i="1" smtClean="0">
                                      <a:solidFill>
                                        <a:schemeClr val="tx1"/>
                                      </a:solidFill>
                                      <a:latin typeface="Cambria Math" panose="02040503050406030204" pitchFamily="18" charset="0"/>
                                    </a:rPr>
                                  </m:ctrlPr>
                                </m:limLowPr>
                                <m:e>
                                  <m:r>
                                    <m:rPr>
                                      <m:sty m:val="p"/>
                                    </m:rPr>
                                    <a:rPr lang="en-US" altLang="zh-CN" b="0" i="0" smtClean="0">
                                      <a:solidFill>
                                        <a:schemeClr val="tx1"/>
                                      </a:solidFill>
                                      <a:latin typeface="Cambria Math" panose="02040503050406030204" pitchFamily="18" charset="0"/>
                                    </a:rPr>
                                    <m:t>min</m:t>
                                  </m:r>
                                </m:e>
                                <m:lim>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𝑠</m:t>
                                      </m:r>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i="1">
                                          <a:solidFill>
                                            <a:schemeClr val="tx1"/>
                                          </a:solidFill>
                                          <a:latin typeface="Cambria Math" panose="02040503050406030204" pitchFamily="18" charset="0"/>
                                        </a:rPr>
                                        <m:t>𝐺𝑇</m:t>
                                      </m:r>
                                    </m:sub>
                                  </m:sSub>
                                </m:lim>
                              </m:limLow>
                            </m:fName>
                            <m:e>
                              <m:d>
                                <m:dPr>
                                  <m:begChr m:val="‖"/>
                                  <m:endChr m:val="‖"/>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𝑠</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𝑠</m:t>
                                      </m:r>
                                    </m:e>
                                    <m:sup>
                                      <m:r>
                                        <a:rPr lang="en-US" altLang="zh-CN" b="0" i="1" smtClean="0">
                                          <a:solidFill>
                                            <a:schemeClr val="tx1"/>
                                          </a:solidFill>
                                          <a:latin typeface="Cambria Math" panose="02040503050406030204" pitchFamily="18" charset="0"/>
                                        </a:rPr>
                                        <m:t>′</m:t>
                                      </m:r>
                                    </m:sup>
                                  </m:sSup>
                                </m:e>
                              </m:d>
                              <m:r>
                                <a:rPr lang="en-US" altLang="zh-CN" b="0" i="1" smtClean="0">
                                  <a:solidFill>
                                    <a:schemeClr val="tx1"/>
                                  </a:solidFill>
                                  <a:latin typeface="Cambria Math" panose="02040503050406030204" pitchFamily="18" charset="0"/>
                                </a:rPr>
                                <m:t>𝑑𝑠</m:t>
                              </m:r>
                            </m:e>
                          </m:func>
                        </m:e>
                      </m:nary>
                      <m:r>
                        <a:rPr lang="en-US" altLang="zh-CN" b="0" i="1" smtClean="0">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2</m:t>
                          </m:r>
                          <m:d>
                            <m:dPr>
                              <m:begChr m:val="|"/>
                              <m:endChr m:val="|"/>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𝐺𝑇</m:t>
                                  </m:r>
                                </m:sub>
                              </m:sSub>
                            </m:e>
                          </m:d>
                        </m:den>
                      </m:f>
                      <m:nary>
                        <m:naryPr>
                          <m:limLoc m:val="undOvr"/>
                          <m:subHide m:val="on"/>
                          <m:supHide m:val="on"/>
                          <m:ctrlPr>
                            <a:rPr lang="en-US" altLang="zh-CN" i="1">
                              <a:solidFill>
                                <a:schemeClr val="tx1"/>
                              </a:solidFill>
                              <a:latin typeface="Cambria Math" panose="02040503050406030204" pitchFamily="18" charset="0"/>
                            </a:rPr>
                          </m:ctrlPr>
                        </m:naryPr>
                        <m:sub/>
                        <m:sup/>
                        <m:e>
                          <m:func>
                            <m:funcPr>
                              <m:ctrlPr>
                                <a:rPr lang="en-US" altLang="zh-CN" i="1">
                                  <a:solidFill>
                                    <a:schemeClr val="tx1"/>
                                  </a:solidFill>
                                  <a:latin typeface="Cambria Math" panose="02040503050406030204" pitchFamily="18" charset="0"/>
                                </a:rPr>
                              </m:ctrlPr>
                            </m:funcPr>
                            <m:fName>
                              <m:limLow>
                                <m:limLowPr>
                                  <m:ctrlPr>
                                    <a:rPr lang="en-US" altLang="zh-CN" i="1">
                                      <a:solidFill>
                                        <a:schemeClr val="tx1"/>
                                      </a:solidFill>
                                      <a:latin typeface="Cambria Math" panose="02040503050406030204" pitchFamily="18" charset="0"/>
                                    </a:rPr>
                                  </m:ctrlPr>
                                </m:limLowPr>
                                <m:e>
                                  <m:r>
                                    <m:rPr>
                                      <m:sty m:val="p"/>
                                    </m:rPr>
                                    <a:rPr lang="en-US" altLang="zh-CN">
                                      <a:solidFill>
                                        <a:schemeClr val="tx1"/>
                                      </a:solidFill>
                                      <a:latin typeface="Cambria Math" panose="02040503050406030204" pitchFamily="18" charset="0"/>
                                    </a:rPr>
                                    <m:t>min</m:t>
                                  </m:r>
                                </m:e>
                                <m:lim>
                                  <m:r>
                                    <a:rPr lang="en-US" altLang="zh-CN" b="0" i="1" smtClean="0">
                                      <a:solidFill>
                                        <a:schemeClr val="tx1"/>
                                      </a:solidFill>
                                      <a:latin typeface="Cambria Math" panose="02040503050406030204" pitchFamily="18" charset="0"/>
                                    </a:rPr>
                                    <m:t>𝑠</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m:t>
                                  </m:r>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𝑃𝑟𝑒𝑑</m:t>
                                      </m:r>
                                    </m:sub>
                                  </m:sSub>
                                </m:lim>
                              </m:limLow>
                            </m:fName>
                            <m:e>
                              <m:d>
                                <m:dPr>
                                  <m:begChr m:val="‖"/>
                                  <m:endChr m:val="‖"/>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𝑠</m:t>
                                  </m:r>
                                  <m:r>
                                    <a:rPr lang="en-US" altLang="zh-CN" i="1">
                                      <a:solidFill>
                                        <a:schemeClr val="tx1"/>
                                      </a:solidFill>
                                      <a:latin typeface="Cambria Math" panose="02040503050406030204" pitchFamily="18" charset="0"/>
                                    </a:rPr>
                                    <m:t>−</m:t>
                                  </m:r>
                                  <m:sSup>
                                    <m:sSupPr>
                                      <m:ctrlPr>
                                        <a:rPr lang="en-US" altLang="zh-CN" i="1">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𝑠</m:t>
                                      </m:r>
                                    </m:e>
                                    <m:sup>
                                      <m:r>
                                        <a:rPr lang="en-US" altLang="zh-CN" i="1">
                                          <a:solidFill>
                                            <a:schemeClr val="tx1"/>
                                          </a:solidFill>
                                          <a:latin typeface="Cambria Math" panose="02040503050406030204" pitchFamily="18" charset="0"/>
                                        </a:rPr>
                                        <m:t>′</m:t>
                                      </m:r>
                                    </m:sup>
                                  </m:sSup>
                                </m:e>
                              </m:d>
                              <m:r>
                                <a:rPr lang="en-US" altLang="zh-CN" i="1">
                                  <a:solidFill>
                                    <a:schemeClr val="tx1"/>
                                  </a:solidFill>
                                  <a:latin typeface="Cambria Math" panose="02040503050406030204" pitchFamily="18" charset="0"/>
                                </a:rPr>
                                <m:t>𝑑𝑠</m:t>
                              </m:r>
                            </m:e>
                          </m:func>
                        </m:e>
                      </m:nary>
                      <m:r>
                        <a:rPr lang="en-US" altLang="zh-CN" b="0" i="1" smtClean="0">
                          <a:solidFill>
                            <a:schemeClr val="tx1"/>
                          </a:solidFill>
                          <a:latin typeface="Cambria Math" panose="02040503050406030204" pitchFamily="18" charset="0"/>
                        </a:rPr>
                        <m:t>′</m:t>
                      </m:r>
                    </m:oMath>
                  </m:oMathPara>
                </a14:m>
                <a:endParaRPr lang="en-US" dirty="0">
                  <a:solidFill>
                    <a:schemeClr val="tx1"/>
                  </a:solidFill>
                </a:endParaRPr>
              </a:p>
              <a:p>
                <a:pPr marL="823913" lvl="3" indent="-285750">
                  <a:buFontTx/>
                  <a:buChar char="-"/>
                </a:pPr>
                <a:r>
                  <a:rPr lang="en-US" dirty="0">
                    <a:solidFill>
                      <a:schemeClr val="tx1"/>
                    </a:solidFill>
                  </a:rPr>
                  <a:t>The first term integrates over surface of predicted results, the second term </a:t>
                </a:r>
                <a:r>
                  <a:rPr lang="en-US" altLang="zh-CN" dirty="0">
                    <a:solidFill>
                      <a:schemeClr val="tx1"/>
                    </a:solidFill>
                  </a:rPr>
                  <a:t>integrates over surface of ground truth</a:t>
                </a:r>
                <a:endParaRPr lang="en-US" dirty="0">
                  <a:solidFill>
                    <a:schemeClr val="tx1"/>
                  </a:solidFill>
                </a:endParaRPr>
              </a:p>
              <a:p>
                <a:pPr marL="285750" indent="-285750">
                  <a:buFontTx/>
                  <a:buChar char="-"/>
                </a:pPr>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Normal Consistency Score </a:t>
                </a:r>
                <a:r>
                  <a:rPr lang="en-US" altLang="zh-CN" dirty="0">
                    <a:solidFill>
                      <a:schemeClr val="tx1"/>
                    </a:solidFill>
                  </a:rPr>
                  <a:t>(Higher is Better)</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𝑁𝐶</m:t>
                      </m:r>
                      <m:r>
                        <a:rPr lang="en-US" altLang="zh-CN" b="0" i="1" smtClean="0">
                          <a:latin typeface="Cambria Math" panose="02040503050406030204" pitchFamily="18" charset="0"/>
                        </a:rPr>
                        <m:t>−</m:t>
                      </m:r>
                      <m:r>
                        <a:rPr lang="en-US" altLang="zh-CN" b="0" i="1" smtClean="0">
                          <a:latin typeface="Cambria Math" panose="02040503050406030204" pitchFamily="18" charset="0"/>
                        </a:rPr>
                        <m:t>𝑆𝑐𝑜𝑟𝑒</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
                            <m:dPr>
                              <m:begChr m:val="|"/>
                              <m:endChr m:val="|"/>
                              <m:ctrlPr>
                                <a:rPr lang="en-US" altLang="zh-CN" b="0" i="1" smtClean="0">
                                  <a:latin typeface="Cambria Math" panose="02040503050406030204" pitchFamily="18" charset="0"/>
                                </a:rPr>
                              </m:ctrlPr>
                            </m:dPr>
                            <m:e>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𝑃𝑟𝑒𝑑</m:t>
                                  </m:r>
                                </m:sub>
                              </m:sSub>
                            </m:e>
                          </m:d>
                        </m:den>
                      </m:f>
                      <m:nary>
                        <m:naryPr>
                          <m:limLoc m:val="undOvr"/>
                          <m:subHide m:val="on"/>
                          <m:supHide m:val="on"/>
                          <m:ctrlPr>
                            <a:rPr lang="en-US" altLang="zh-CN" b="0" i="1" smtClean="0">
                              <a:latin typeface="Cambria Math" panose="02040503050406030204" pitchFamily="18" charset="0"/>
                            </a:rPr>
                          </m:ctrlPr>
                        </m:naryPr>
                        <m:sub/>
                        <m:sup/>
                        <m:e>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𝑠</m:t>
                                  </m:r>
                                  <m:r>
                                    <a:rPr lang="en-US" altLang="zh-CN" i="1">
                                      <a:latin typeface="Cambria Math" panose="02040503050406030204" pitchFamily="18" charset="0"/>
                                    </a:rPr>
                                    <m:t>)</m:t>
                                  </m:r>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𝑛</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𝑝𝑟𝑜𝑗</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e>
                          </m:d>
                          <m:r>
                            <a:rPr lang="en-US" altLang="zh-CN" b="0" i="1" smtClean="0">
                              <a:latin typeface="Cambria Math" panose="02040503050406030204" pitchFamily="18" charset="0"/>
                            </a:rPr>
                            <m:t>𝑑𝑠</m:t>
                          </m:r>
                        </m:e>
                      </m:nary>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b="0" i="1" smtClean="0">
                                      <a:latin typeface="Cambria Math" panose="02040503050406030204" pitchFamily="18" charset="0"/>
                                    </a:rPr>
                                    <m:t>𝐺𝑇</m:t>
                                  </m:r>
                                </m:sub>
                              </m:sSub>
                            </m:e>
                          </m:d>
                        </m:den>
                      </m:f>
                      <m:nary>
                        <m:naryPr>
                          <m:limLoc m:val="undOvr"/>
                          <m:subHide m:val="on"/>
                          <m:supHide m:val="on"/>
                          <m:ctrlPr>
                            <a:rPr lang="en-US" altLang="zh-CN" i="1">
                              <a:latin typeface="Cambria Math" panose="02040503050406030204" pitchFamily="18" charset="0"/>
                            </a:rPr>
                          </m:ctrlPr>
                        </m:naryPr>
                        <m:sub/>
                        <m:sup/>
                        <m:e>
                          <m:d>
                            <m:dPr>
                              <m:begChr m:val="|"/>
                              <m:endChr m:val="|"/>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𝑠</m:t>
                                  </m:r>
                                  <m:r>
                                    <a:rPr lang="en-US" altLang="zh-CN" b="0" i="1" smtClean="0">
                                      <a:latin typeface="Cambria Math" panose="02040503050406030204" pitchFamily="18" charset="0"/>
                                    </a:rPr>
                                    <m:t>′</m:t>
                                  </m:r>
                                  <m:r>
                                    <a:rPr lang="en-US" altLang="zh-CN" i="1">
                                      <a:latin typeface="Cambria Math" panose="02040503050406030204" pitchFamily="18" charset="0"/>
                                    </a:rPr>
                                    <m:t>)</m:t>
                                  </m:r>
                                </m:e>
                                <m:sup>
                                  <m:r>
                                    <a:rPr lang="en-US" altLang="zh-CN" i="1">
                                      <a:latin typeface="Cambria Math" panose="02040503050406030204" pitchFamily="18" charset="0"/>
                                    </a:rPr>
                                    <m:t>𝑇</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𝑛</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𝑝𝑟𝑜𝑗</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e>
                          </m:d>
                          <m:r>
                            <a:rPr lang="en-US" altLang="zh-CN" b="0" i="1" smtClean="0">
                              <a:latin typeface="Cambria Math" panose="02040503050406030204" pitchFamily="18" charset="0"/>
                              <a:ea typeface="Cambria Math" panose="02040503050406030204" pitchFamily="18" charset="0"/>
                            </a:rPr>
                            <m:t>𝑑𝑠</m:t>
                          </m:r>
                          <m:r>
                            <a:rPr lang="en-US" altLang="zh-CN" b="0" i="1" smtClean="0">
                              <a:latin typeface="Cambria Math" panose="02040503050406030204" pitchFamily="18" charset="0"/>
                              <a:ea typeface="Cambria Math" panose="02040503050406030204" pitchFamily="18" charset="0"/>
                            </a:rPr>
                            <m:t>′</m:t>
                          </m:r>
                        </m:e>
                      </m:nary>
                    </m:oMath>
                  </m:oMathPara>
                </a14:m>
                <a:endParaRPr lang="en-US" altLang="zh-CN" dirty="0"/>
              </a:p>
              <a:p>
                <a:endParaRPr lang="zh-CN" altLang="en-US"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a:blip r:embed="rId3"/>
                <a:stretch>
                  <a:fillRect l="-1361" t="-1038" r="-1576"/>
                </a:stretch>
              </a:blipFill>
            </p:spPr>
            <p:txBody>
              <a:bodyPr/>
              <a:lstStyle/>
              <a:p>
                <a:r>
                  <a:rPr lang="zh-CN" altLang="en-US">
                    <a:noFill/>
                  </a:rPr>
                  <a:t> </a:t>
                </a:r>
              </a:p>
            </p:txBody>
          </p:sp>
        </mc:Fallback>
      </mc:AlternateContent>
      <p:sp>
        <p:nvSpPr>
          <p:cNvPr id="4" name="Foliennummernplatzhalter 3"/>
          <p:cNvSpPr>
            <a:spLocks noGrp="1"/>
          </p:cNvSpPr>
          <p:nvPr>
            <p:ph type="sldNum" sz="quarter" idx="11"/>
          </p:nvPr>
        </p:nvSpPr>
        <p:spPr/>
        <p:txBody>
          <a:bodyPr/>
          <a:lstStyle/>
          <a:p>
            <a:fld id="{CE58CB1E-F828-4F11-99E0-327109AF9DA4}" type="slidenum">
              <a:rPr lang="de-DE" smtClean="0"/>
              <a:pPr/>
              <a:t>12</a:t>
            </a:fld>
            <a:endParaRPr lang="de-DE" dirty="0"/>
          </a:p>
        </p:txBody>
      </p:sp>
      <p:sp>
        <p:nvSpPr>
          <p:cNvPr id="3" name="Titel 2"/>
          <p:cNvSpPr>
            <a:spLocks noGrp="1"/>
          </p:cNvSpPr>
          <p:nvPr>
            <p:ph type="title"/>
          </p:nvPr>
        </p:nvSpPr>
        <p:spPr>
          <a:prstGeom prst="rect">
            <a:avLst/>
          </a:prstGeom>
        </p:spPr>
        <p:txBody>
          <a:bodyPr/>
          <a:lstStyle/>
          <a:p>
            <a:r>
              <a:rPr sz="3000" dirty="0"/>
              <a:t>Metrics for Evaluation</a:t>
            </a:r>
            <a:endParaRPr lang="de-DE" sz="3000" dirty="0"/>
          </a:p>
        </p:txBody>
      </p:sp>
      <p:pic>
        <p:nvPicPr>
          <p:cNvPr id="5" name="图片 4">
            <a:extLst>
              <a:ext uri="{FF2B5EF4-FFF2-40B4-BE49-F238E27FC236}">
                <a16:creationId xmlns:a16="http://schemas.microsoft.com/office/drawing/2014/main" id="{B46FC29D-4591-4B3C-8312-254CF65AB0C1}"/>
              </a:ext>
            </a:extLst>
          </p:cNvPr>
          <p:cNvPicPr>
            <a:picLocks noChangeAspect="1"/>
          </p:cNvPicPr>
          <p:nvPr/>
        </p:nvPicPr>
        <p:blipFill>
          <a:blip r:embed="rId4"/>
          <a:stretch>
            <a:fillRect/>
          </a:stretch>
        </p:blipFill>
        <p:spPr>
          <a:xfrm>
            <a:off x="6395133" y="1692374"/>
            <a:ext cx="1749123" cy="13619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13</a:t>
            </a:fld>
            <a:endParaRPr lang="de-DE" dirty="0"/>
          </a:p>
        </p:txBody>
      </p:sp>
      <p:sp>
        <p:nvSpPr>
          <p:cNvPr id="3" name="Titel 2"/>
          <p:cNvSpPr>
            <a:spLocks noGrp="1"/>
          </p:cNvSpPr>
          <p:nvPr>
            <p:ph type="title"/>
          </p:nvPr>
        </p:nvSpPr>
        <p:spPr>
          <a:prstGeom prst="rect">
            <a:avLst/>
          </a:prstGeom>
        </p:spPr>
        <p:txBody>
          <a:bodyPr/>
          <a:lstStyle/>
          <a:p>
            <a:r>
              <a:rPr sz="3000" dirty="0"/>
              <a:t>Representation Power </a:t>
            </a:r>
            <a:endParaRPr lang="de-DE" sz="3000" dirty="0"/>
          </a:p>
        </p:txBody>
      </p:sp>
      <p:pic>
        <p:nvPicPr>
          <p:cNvPr id="10" name="内容占位符 9">
            <a:extLst>
              <a:ext uri="{FF2B5EF4-FFF2-40B4-BE49-F238E27FC236}">
                <a16:creationId xmlns:a16="http://schemas.microsoft.com/office/drawing/2014/main" id="{A8A67C32-8DE3-4850-930E-71420A7CCACA}"/>
              </a:ext>
            </a:extLst>
          </p:cNvPr>
          <p:cNvPicPr>
            <a:picLocks noGrp="1" noChangeAspect="1"/>
          </p:cNvPicPr>
          <p:nvPr>
            <p:ph idx="1"/>
          </p:nvPr>
        </p:nvPicPr>
        <p:blipFill>
          <a:blip r:embed="rId3"/>
          <a:stretch>
            <a:fillRect/>
          </a:stretch>
        </p:blipFill>
        <p:spPr>
          <a:xfrm>
            <a:off x="4173652" y="1566099"/>
            <a:ext cx="4481375" cy="2789813"/>
          </a:xfrm>
        </p:spPr>
      </p:pic>
      <p:pic>
        <p:nvPicPr>
          <p:cNvPr id="12" name="图片 11">
            <a:extLst>
              <a:ext uri="{FF2B5EF4-FFF2-40B4-BE49-F238E27FC236}">
                <a16:creationId xmlns:a16="http://schemas.microsoft.com/office/drawing/2014/main" id="{DA2410DD-30D1-40F2-AB41-C1675A1E4A2A}"/>
              </a:ext>
            </a:extLst>
          </p:cNvPr>
          <p:cNvPicPr>
            <a:picLocks noChangeAspect="1"/>
          </p:cNvPicPr>
          <p:nvPr/>
        </p:nvPicPr>
        <p:blipFill>
          <a:blip r:embed="rId4"/>
          <a:stretch>
            <a:fillRect/>
          </a:stretch>
        </p:blipFill>
        <p:spPr>
          <a:xfrm>
            <a:off x="4173651" y="4719533"/>
            <a:ext cx="4481376" cy="1299040"/>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FBC3EC3-6886-4304-B722-2C7C0B374B27}"/>
                  </a:ext>
                </a:extLst>
              </p:cNvPr>
              <p:cNvSpPr txBox="1"/>
              <p:nvPr/>
            </p:nvSpPr>
            <p:spPr>
              <a:xfrm>
                <a:off x="319090" y="1562100"/>
                <a:ext cx="3590924" cy="4795287"/>
              </a:xfrm>
              <a:prstGeom prst="rect">
                <a:avLst/>
              </a:prstGeom>
              <a:noFill/>
            </p:spPr>
            <p:txBody>
              <a:bodyPr wrap="square" lIns="0" tIns="0" rIns="0" bIns="0" rtlCol="0">
                <a:spAutoFit/>
              </a:bodyPr>
              <a:lstStyle/>
              <a:p>
                <a:pPr marL="285750" indent="-285750">
                  <a:lnSpc>
                    <a:spcPct val="114000"/>
                  </a:lnSpc>
                  <a:buFont typeface="Arial" panose="020B0604020202020204" pitchFamily="34" charset="0"/>
                  <a:buChar char="•"/>
                </a:pPr>
                <a:r>
                  <a:rPr lang="en-US" altLang="zh-CN" sz="1600" dirty="0">
                    <a:latin typeface="+mn-lt"/>
                  </a:rPr>
                  <a:t>Motivation</a:t>
                </a:r>
              </a:p>
              <a:p>
                <a:pPr>
                  <a:lnSpc>
                    <a:spcPct val="114000"/>
                  </a:lnSpc>
                </a:pPr>
                <a:r>
                  <a:rPr lang="en-US" altLang="zh-CN" sz="1600" dirty="0">
                    <a:latin typeface="+mn-lt"/>
                  </a:rPr>
                  <a:t>Feeding an </a:t>
                </a:r>
                <a:r>
                  <a:rPr lang="en-US" altLang="zh-CN" sz="1600" b="1" dirty="0">
                    <a:latin typeface="+mn-lt"/>
                  </a:rPr>
                  <a:t>observation </a:t>
                </a:r>
                <a14:m>
                  <m:oMath xmlns:m="http://schemas.openxmlformats.org/officeDocument/2006/math">
                    <m:r>
                      <a:rPr lang="en-US" altLang="zh-CN" sz="1600" b="1" i="1" dirty="0" smtClean="0">
                        <a:latin typeface="Cambria Math" panose="02040503050406030204" pitchFamily="18" charset="0"/>
                      </a:rPr>
                      <m:t>𝑿</m:t>
                    </m:r>
                  </m:oMath>
                </a14:m>
                <a:r>
                  <a:rPr lang="en-US" altLang="zh-CN" sz="1600" dirty="0">
                    <a:latin typeface="+mn-lt"/>
                  </a:rPr>
                  <a:t>, Occupancy Net is able to learn a memory efficient representation while preserves the details as many as possible.</a:t>
                </a:r>
              </a:p>
              <a:p>
                <a:pPr>
                  <a:lnSpc>
                    <a:spcPct val="114000"/>
                  </a:lnSpc>
                </a:pPr>
                <a:endParaRPr lang="en-US" altLang="zh-CN" sz="1600" dirty="0">
                  <a:latin typeface="+mn-lt"/>
                </a:endParaRPr>
              </a:p>
              <a:p>
                <a:pPr marL="285750" indent="-285750">
                  <a:lnSpc>
                    <a:spcPct val="114000"/>
                  </a:lnSpc>
                  <a:buFont typeface="Arial" panose="020B0604020202020204" pitchFamily="34" charset="0"/>
                  <a:buChar char="•"/>
                </a:pPr>
                <a:r>
                  <a:rPr lang="en-US" altLang="zh-CN" sz="1600" dirty="0">
                    <a:latin typeface="+mn-lt"/>
                  </a:rPr>
                  <a:t>Naïve Comparison</a:t>
                </a:r>
              </a:p>
              <a:p>
                <a:pPr>
                  <a:lnSpc>
                    <a:spcPct val="114000"/>
                  </a:lnSpc>
                </a:pPr>
                <a:r>
                  <a:rPr lang="en-US" altLang="zh-CN" sz="1600" dirty="0">
                    <a:latin typeface="+mn-lt"/>
                  </a:rPr>
                  <a:t>To reach the same level of representation power for N objects </a:t>
                </a:r>
                <a:r>
                  <a:rPr lang="en-US" altLang="zh-CN" sz="1600" b="1" dirty="0">
                    <a:latin typeface="+mn-lt"/>
                  </a:rPr>
                  <a:t>in training set</a:t>
                </a:r>
                <a:r>
                  <a:rPr lang="en-US" altLang="zh-CN" sz="1600" dirty="0">
                    <a:latin typeface="+mn-lt"/>
                  </a:rPr>
                  <a:t>:</a:t>
                </a:r>
              </a:p>
              <a:p>
                <a:pPr>
                  <a:lnSpc>
                    <a:spcPct val="114000"/>
                  </a:lnSpc>
                </a:pPr>
                <a:endParaRPr lang="en-US" altLang="zh-CN" sz="1600" dirty="0">
                  <a:latin typeface="+mn-lt"/>
                </a:endParaRPr>
              </a:p>
              <a:p>
                <a:pPr>
                  <a:lnSpc>
                    <a:spcPct val="114000"/>
                  </a:lnSpc>
                </a:pPr>
                <a:r>
                  <a:rPr lang="en-US" altLang="zh-CN" sz="1600" dirty="0">
                    <a:latin typeface="+mn-lt"/>
                  </a:rPr>
                  <a:t>Voxel-based method needs: </a:t>
                </a:r>
              </a:p>
              <a:p>
                <a:pPr>
                  <a:lnSpc>
                    <a:spcPct val="114000"/>
                  </a:lnSpc>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𝑂</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𝑁</m:t>
                          </m:r>
                          <m:r>
                            <a:rPr lang="en-US" altLang="zh-CN" sz="1600" b="0" i="1" smtClean="0">
                              <a:latin typeface="Cambria Math" panose="02040503050406030204" pitchFamily="18" charset="0"/>
                              <a:ea typeface="Cambria Math" panose="02040503050406030204" pitchFamily="18" charset="0"/>
                            </a:rPr>
                            <m:t>⋅</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256</m:t>
                              </m:r>
                            </m:e>
                            <m:sup>
                              <m:r>
                                <a:rPr lang="en-US" altLang="zh-CN" sz="1600" b="0" i="1" smtClean="0">
                                  <a:latin typeface="Cambria Math" panose="02040503050406030204" pitchFamily="18" charset="0"/>
                                  <a:ea typeface="Cambria Math" panose="02040503050406030204" pitchFamily="18" charset="0"/>
                                </a:rPr>
                                <m:t>3</m:t>
                              </m:r>
                            </m:sup>
                          </m:sSup>
                        </m:e>
                      </m:d>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𝑂</m:t>
                      </m:r>
                      <m:r>
                        <a:rPr lang="en-US" altLang="zh-CN" sz="1600" b="0" i="1" smtClean="0">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rPr>
                        <m:t>𝑁</m:t>
                      </m:r>
                      <m:r>
                        <a:rPr lang="en-US" altLang="zh-CN" sz="1600" i="1">
                          <a:latin typeface="Cambria Math" panose="02040503050406030204" pitchFamily="18" charset="0"/>
                          <a:ea typeface="Cambria Math" panose="02040503050406030204" pitchFamily="18" charset="0"/>
                        </a:rPr>
                        <m:t>⋅</m:t>
                      </m:r>
                      <m:r>
                        <a:rPr lang="en-US" altLang="zh-CN" sz="1600" b="0" i="1" smtClean="0">
                          <a:solidFill>
                            <a:srgbClr val="FF0000"/>
                          </a:solidFill>
                          <a:latin typeface="Cambria Math" panose="02040503050406030204" pitchFamily="18" charset="0"/>
                          <a:ea typeface="Cambria Math" panose="02040503050406030204" pitchFamily="18" charset="0"/>
                        </a:rPr>
                        <m:t>1.5</m:t>
                      </m:r>
                      <m:r>
                        <a:rPr lang="en-US" altLang="zh-CN" sz="1600" i="1">
                          <a:solidFill>
                            <a:srgbClr val="FF0000"/>
                          </a:solidFill>
                          <a:latin typeface="Cambria Math" panose="02040503050406030204" pitchFamily="18" charset="0"/>
                          <a:ea typeface="Cambria Math" panose="02040503050406030204" pitchFamily="18" charset="0"/>
                        </a:rPr>
                        <m:t>×</m:t>
                      </m:r>
                      <m:sSup>
                        <m:sSupPr>
                          <m:ctrlPr>
                            <a:rPr lang="en-US" altLang="zh-CN" sz="1600" i="1">
                              <a:solidFill>
                                <a:srgbClr val="FF0000"/>
                              </a:solidFill>
                              <a:latin typeface="Cambria Math" panose="02040503050406030204" pitchFamily="18" charset="0"/>
                              <a:ea typeface="Cambria Math" panose="02040503050406030204" pitchFamily="18" charset="0"/>
                            </a:rPr>
                          </m:ctrlPr>
                        </m:sSupPr>
                        <m:e>
                          <m:r>
                            <a:rPr lang="en-US" altLang="zh-CN" sz="1600" i="1">
                              <a:solidFill>
                                <a:srgbClr val="FF0000"/>
                              </a:solidFill>
                              <a:latin typeface="Cambria Math" panose="02040503050406030204" pitchFamily="18" charset="0"/>
                              <a:ea typeface="Cambria Math" panose="02040503050406030204" pitchFamily="18" charset="0"/>
                            </a:rPr>
                            <m:t>10</m:t>
                          </m:r>
                        </m:e>
                        <m:sup>
                          <m:r>
                            <a:rPr lang="en-US" altLang="zh-CN" sz="1600" b="0" i="1" smtClean="0">
                              <a:solidFill>
                                <a:srgbClr val="FF0000"/>
                              </a:solidFill>
                              <a:latin typeface="Cambria Math" panose="02040503050406030204" pitchFamily="18" charset="0"/>
                              <a:ea typeface="Cambria Math" panose="02040503050406030204" pitchFamily="18" charset="0"/>
                            </a:rPr>
                            <m:t>7</m:t>
                          </m:r>
                        </m:sup>
                      </m:sSup>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dirty="0"/>
              </a:p>
              <a:p>
                <a:pPr>
                  <a:lnSpc>
                    <a:spcPct val="114000"/>
                  </a:lnSpc>
                </a:pPr>
                <a:endParaRPr lang="en-US" altLang="zh-CN" sz="1600" dirty="0">
                  <a:latin typeface="+mn-lt"/>
                </a:endParaRPr>
              </a:p>
              <a:p>
                <a:pPr>
                  <a:lnSpc>
                    <a:spcPct val="114000"/>
                  </a:lnSpc>
                </a:pPr>
                <a:r>
                  <a:rPr lang="en-US" altLang="zh-CN" sz="1600" dirty="0">
                    <a:latin typeface="+mn-lt"/>
                  </a:rPr>
                  <a:t>Occupancy Net method needs:</a:t>
                </a:r>
              </a:p>
              <a:p>
                <a:pPr>
                  <a:lnSpc>
                    <a:spcPct val="114000"/>
                  </a:lnSpc>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𝑂</m:t>
                      </m:r>
                      <m:d>
                        <m:dPr>
                          <m:ctrlPr>
                            <a:rPr lang="en-US" altLang="zh-CN" sz="1600" b="0" i="1" smtClean="0">
                              <a:latin typeface="Cambria Math" panose="02040503050406030204" pitchFamily="18" charset="0"/>
                            </a:rPr>
                          </m:ctrlPr>
                        </m:dPr>
                        <m:e>
                          <m:sSup>
                            <m:sSupPr>
                              <m:ctrlPr>
                                <a:rPr lang="en-US" altLang="zh-CN" sz="1600" i="1">
                                  <a:solidFill>
                                    <a:srgbClr val="FF0000"/>
                                  </a:solidFill>
                                  <a:latin typeface="Cambria Math" panose="02040503050406030204" pitchFamily="18" charset="0"/>
                                  <a:ea typeface="Cambria Math" panose="02040503050406030204" pitchFamily="18" charset="0"/>
                                </a:rPr>
                              </m:ctrlPr>
                            </m:sSupPr>
                            <m:e>
                              <m:r>
                                <a:rPr lang="en-US" altLang="zh-CN" sz="1600" b="0" i="1" smtClean="0">
                                  <a:solidFill>
                                    <a:schemeClr val="tx1"/>
                                  </a:solidFill>
                                  <a:latin typeface="Cambria Math" panose="02040503050406030204" pitchFamily="18" charset="0"/>
                                  <a:ea typeface="Cambria Math" panose="02040503050406030204" pitchFamily="18" charset="0"/>
                                </a:rPr>
                                <m:t>𝑁</m:t>
                              </m:r>
                              <m:r>
                                <a:rPr lang="en-US" altLang="zh-CN" sz="1600" i="1">
                                  <a:latin typeface="Cambria Math" panose="02040503050406030204" pitchFamily="18" charset="0"/>
                                  <a:ea typeface="Cambria Math" panose="02040503050406030204" pitchFamily="18" charset="0"/>
                                </a:rPr>
                                <m:t>⋅</m:t>
                              </m:r>
                              <m:r>
                                <a:rPr lang="en-US" altLang="zh-CN" sz="1600" i="1">
                                  <a:solidFill>
                                    <a:srgbClr val="FF0000"/>
                                  </a:solidFill>
                                  <a:latin typeface="Cambria Math" panose="02040503050406030204" pitchFamily="18" charset="0"/>
                                  <a:ea typeface="Cambria Math" panose="02040503050406030204" pitchFamily="18" charset="0"/>
                                </a:rPr>
                                <m:t>1</m:t>
                              </m:r>
                              <m:r>
                                <a:rPr lang="en-US" altLang="zh-CN" sz="1600" b="0" i="1" smtClean="0">
                                  <a:solidFill>
                                    <a:srgbClr val="FF0000"/>
                                  </a:solidFill>
                                  <a:latin typeface="Cambria Math" panose="02040503050406030204" pitchFamily="18" charset="0"/>
                                  <a:ea typeface="Cambria Math" panose="02040503050406030204" pitchFamily="18" charset="0"/>
                                </a:rPr>
                                <m:t>6</m:t>
                              </m:r>
                            </m:e>
                            <m:sup>
                              <m:r>
                                <a:rPr lang="en-US" altLang="zh-CN" sz="1600" b="0" i="1" smtClean="0">
                                  <a:solidFill>
                                    <a:srgbClr val="FF0000"/>
                                  </a:solidFill>
                                  <a:latin typeface="Cambria Math" panose="02040503050406030204" pitchFamily="18" charset="0"/>
                                  <a:ea typeface="Cambria Math" panose="02040503050406030204" pitchFamily="18" charset="0"/>
                                </a:rPr>
                                <m:t>3</m:t>
                              </m:r>
                            </m:sup>
                          </m:sSup>
                          <m:r>
                            <a:rPr lang="en-US" altLang="zh-CN" sz="1600" b="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rgbClr val="FF0000"/>
                              </a:solidFill>
                              <a:latin typeface="Cambria Math" panose="02040503050406030204" pitchFamily="18" charset="0"/>
                              <a:ea typeface="Cambria Math" panose="02040503050406030204" pitchFamily="18" charset="0"/>
                            </a:rPr>
                            <m:t>6</m:t>
                          </m:r>
                          <m:r>
                            <a:rPr lang="en-US" altLang="zh-CN" sz="1600" i="1" smtClean="0">
                              <a:solidFill>
                                <a:srgbClr val="FF0000"/>
                              </a:solidFill>
                              <a:latin typeface="Cambria Math" panose="02040503050406030204" pitchFamily="18" charset="0"/>
                              <a:ea typeface="Cambria Math" panose="02040503050406030204" pitchFamily="18" charset="0"/>
                            </a:rPr>
                            <m:t>×</m:t>
                          </m:r>
                          <m:sSup>
                            <m:sSupPr>
                              <m:ctrlPr>
                                <a:rPr lang="en-US" altLang="zh-CN" sz="1600" i="1">
                                  <a:solidFill>
                                    <a:srgbClr val="FF0000"/>
                                  </a:solidFill>
                                  <a:latin typeface="Cambria Math" panose="02040503050406030204" pitchFamily="18" charset="0"/>
                                  <a:ea typeface="Cambria Math" panose="02040503050406030204" pitchFamily="18" charset="0"/>
                                </a:rPr>
                              </m:ctrlPr>
                            </m:sSupPr>
                            <m:e>
                              <m:r>
                                <a:rPr lang="en-US" altLang="zh-CN" sz="1600" i="1">
                                  <a:solidFill>
                                    <a:srgbClr val="FF0000"/>
                                  </a:solidFill>
                                  <a:latin typeface="Cambria Math" panose="02040503050406030204" pitchFamily="18" charset="0"/>
                                  <a:ea typeface="Cambria Math" panose="02040503050406030204" pitchFamily="18" charset="0"/>
                                </a:rPr>
                                <m:t>10</m:t>
                              </m:r>
                            </m:e>
                            <m:sup>
                              <m:r>
                                <a:rPr lang="en-US" altLang="zh-CN" sz="1600" b="0" i="1" smtClean="0">
                                  <a:solidFill>
                                    <a:srgbClr val="FF0000"/>
                                  </a:solidFill>
                                  <a:latin typeface="Cambria Math" panose="02040503050406030204" pitchFamily="18" charset="0"/>
                                  <a:ea typeface="Cambria Math" panose="02040503050406030204" pitchFamily="18" charset="0"/>
                                </a:rPr>
                                <m:t>6</m:t>
                              </m:r>
                            </m:sup>
                          </m:sSup>
                        </m:e>
                      </m:d>
                    </m:oMath>
                  </m:oMathPara>
                </a14:m>
                <a:endParaRPr lang="en-US" altLang="zh-CN" sz="1600" dirty="0">
                  <a:latin typeface="+mn-lt"/>
                </a:endParaRPr>
              </a:p>
              <a:p>
                <a:pPr>
                  <a:lnSpc>
                    <a:spcPct val="114000"/>
                  </a:lnSpc>
                </a:pPr>
                <a:endParaRPr lang="en-US" altLang="zh-CN" sz="1600" dirty="0">
                  <a:latin typeface="+mn-lt"/>
                </a:endParaRPr>
              </a:p>
            </p:txBody>
          </p:sp>
        </mc:Choice>
        <mc:Fallback xmlns="">
          <p:sp>
            <p:nvSpPr>
              <p:cNvPr id="13" name="文本框 12">
                <a:extLst>
                  <a:ext uri="{FF2B5EF4-FFF2-40B4-BE49-F238E27FC236}">
                    <a16:creationId xmlns:a16="http://schemas.microsoft.com/office/drawing/2014/main" id="{CFBC3EC3-6886-4304-B722-2C7C0B374B27}"/>
                  </a:ext>
                </a:extLst>
              </p:cNvPr>
              <p:cNvSpPr txBox="1">
                <a:spLocks noRot="1" noChangeAspect="1" noMove="1" noResize="1" noEditPoints="1" noAdjustHandles="1" noChangeArrowheads="1" noChangeShapeType="1" noTextEdit="1"/>
              </p:cNvSpPr>
              <p:nvPr/>
            </p:nvSpPr>
            <p:spPr>
              <a:xfrm>
                <a:off x="319090" y="1562100"/>
                <a:ext cx="3590924" cy="4795287"/>
              </a:xfrm>
              <a:prstGeom prst="rect">
                <a:avLst/>
              </a:prstGeom>
              <a:blipFill>
                <a:blip r:embed="rId5"/>
                <a:stretch>
                  <a:fillRect l="-3396" t="-1017" r="-4075"/>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95299E73-94FB-40D4-9FB1-5017D68C82F8}"/>
              </a:ext>
            </a:extLst>
          </p:cNvPr>
          <p:cNvSpPr/>
          <p:nvPr/>
        </p:nvSpPr>
        <p:spPr>
          <a:xfrm>
            <a:off x="1366779" y="5710356"/>
            <a:ext cx="691227" cy="288308"/>
          </a:xfrm>
          <a:prstGeom prst="rect">
            <a:avLst/>
          </a:prstGeom>
          <a:noFill/>
          <a:ln>
            <a:solidFill>
              <a:srgbClr val="98C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6" name="直接箭头连接符 5">
            <a:extLst>
              <a:ext uri="{FF2B5EF4-FFF2-40B4-BE49-F238E27FC236}">
                <a16:creationId xmlns:a16="http://schemas.microsoft.com/office/drawing/2014/main" id="{3DD70433-3F18-4FEC-B474-19410BB1EA4B}"/>
              </a:ext>
            </a:extLst>
          </p:cNvPr>
          <p:cNvCxnSpPr>
            <a:cxnSpLocks/>
            <a:stCxn id="2" idx="2"/>
          </p:cNvCxnSpPr>
          <p:nvPr/>
        </p:nvCxnSpPr>
        <p:spPr>
          <a:xfrm>
            <a:off x="1712393" y="5998664"/>
            <a:ext cx="753334" cy="284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8FD84BA4-1D53-46B4-ACB7-01FA83A48156}"/>
              </a:ext>
            </a:extLst>
          </p:cNvPr>
          <p:cNvSpPr txBox="1"/>
          <p:nvPr/>
        </p:nvSpPr>
        <p:spPr>
          <a:xfrm>
            <a:off x="2047349" y="6279463"/>
            <a:ext cx="2390217" cy="470642"/>
          </a:xfrm>
          <a:prstGeom prst="rect">
            <a:avLst/>
          </a:prstGeom>
          <a:noFill/>
        </p:spPr>
        <p:txBody>
          <a:bodyPr wrap="square" lIns="0" tIns="0" rIns="0" bIns="0" rtlCol="0">
            <a:spAutoFit/>
          </a:bodyPr>
          <a:lstStyle/>
          <a:p>
            <a:pPr>
              <a:lnSpc>
                <a:spcPct val="114000"/>
              </a:lnSpc>
            </a:pPr>
            <a:r>
              <a:rPr lang="en-US" altLang="zh-CN" sz="1400" dirty="0"/>
              <a:t>Number of parameters of Occupancy Net</a:t>
            </a:r>
            <a:r>
              <a:rPr lang="en-US" altLang="zh-CN" sz="1400" dirty="0">
                <a:solidFill>
                  <a:srgbClr val="FF0000"/>
                </a:solidFill>
              </a:rPr>
              <a:t> </a:t>
            </a:r>
            <a:endParaRPr lang="zh-CN" altLang="en-US" sz="1400" dirty="0" err="1"/>
          </a:p>
        </p:txBody>
      </p:sp>
      <p:sp>
        <p:nvSpPr>
          <p:cNvPr id="11" name="矩形 10">
            <a:extLst>
              <a:ext uri="{FF2B5EF4-FFF2-40B4-BE49-F238E27FC236}">
                <a16:creationId xmlns:a16="http://schemas.microsoft.com/office/drawing/2014/main" id="{AF3BB55B-EAA8-4990-B250-D3B26BBA8C0E}"/>
              </a:ext>
            </a:extLst>
          </p:cNvPr>
          <p:cNvSpPr/>
          <p:nvPr/>
        </p:nvSpPr>
        <p:spPr>
          <a:xfrm>
            <a:off x="848672" y="5710356"/>
            <a:ext cx="321354" cy="300171"/>
          </a:xfrm>
          <a:prstGeom prst="rect">
            <a:avLst/>
          </a:prstGeom>
          <a:noFill/>
          <a:ln>
            <a:solidFill>
              <a:srgbClr val="98C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14" name="直接箭头连接符 13">
            <a:extLst>
              <a:ext uri="{FF2B5EF4-FFF2-40B4-BE49-F238E27FC236}">
                <a16:creationId xmlns:a16="http://schemas.microsoft.com/office/drawing/2014/main" id="{4338ACF6-26D2-4042-A81A-A424F93268FC}"/>
              </a:ext>
            </a:extLst>
          </p:cNvPr>
          <p:cNvCxnSpPr>
            <a:cxnSpLocks/>
          </p:cNvCxnSpPr>
          <p:nvPr/>
        </p:nvCxnSpPr>
        <p:spPr>
          <a:xfrm>
            <a:off x="1009349" y="6018573"/>
            <a:ext cx="115947" cy="264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379A76F2-422C-4AD9-8DA3-EB837D83D2D5}"/>
              </a:ext>
            </a:extLst>
          </p:cNvPr>
          <p:cNvSpPr txBox="1"/>
          <p:nvPr/>
        </p:nvSpPr>
        <p:spPr>
          <a:xfrm>
            <a:off x="109812" y="6286972"/>
            <a:ext cx="1915020" cy="470642"/>
          </a:xfrm>
          <a:prstGeom prst="rect">
            <a:avLst/>
          </a:prstGeom>
          <a:noFill/>
        </p:spPr>
        <p:txBody>
          <a:bodyPr wrap="square" lIns="0" tIns="0" rIns="0" bIns="0" rtlCol="0">
            <a:spAutoFit/>
          </a:bodyPr>
          <a:lstStyle/>
          <a:p>
            <a:pPr>
              <a:lnSpc>
                <a:spcPct val="114000"/>
              </a:lnSpc>
            </a:pPr>
            <a:r>
              <a:rPr lang="en-US" altLang="zh-CN" sz="1400" dirty="0"/>
              <a:t>Number of parameters of 1 observation</a:t>
            </a:r>
            <a:endParaRPr lang="zh-CN" altLang="en-US" sz="1400" dirty="0" err="1">
              <a:latin typeface="+mn-lt"/>
            </a:endParaRPr>
          </a:p>
        </p:txBody>
      </p:sp>
      <p:sp>
        <p:nvSpPr>
          <p:cNvPr id="17" name="矩形 16">
            <a:extLst>
              <a:ext uri="{FF2B5EF4-FFF2-40B4-BE49-F238E27FC236}">
                <a16:creationId xmlns:a16="http://schemas.microsoft.com/office/drawing/2014/main" id="{2D7B50F8-8780-462C-A611-CF7437ECD870}"/>
              </a:ext>
            </a:extLst>
          </p:cNvPr>
          <p:cNvSpPr/>
          <p:nvPr/>
        </p:nvSpPr>
        <p:spPr>
          <a:xfrm>
            <a:off x="2177547" y="4892735"/>
            <a:ext cx="809493" cy="288308"/>
          </a:xfrm>
          <a:prstGeom prst="rect">
            <a:avLst/>
          </a:prstGeom>
          <a:noFill/>
          <a:ln>
            <a:solidFill>
              <a:srgbClr val="98C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Tree>
    <p:extLst>
      <p:ext uri="{BB962C8B-B14F-4D97-AF65-F5344CB8AC3E}">
        <p14:creationId xmlns:p14="http://schemas.microsoft.com/office/powerpoint/2010/main" val="161220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14</a:t>
            </a:fld>
            <a:endParaRPr lang="de-DE" dirty="0"/>
          </a:p>
        </p:txBody>
      </p:sp>
      <p:sp>
        <p:nvSpPr>
          <p:cNvPr id="3" name="Titel 2"/>
          <p:cNvSpPr>
            <a:spLocks noGrp="1"/>
          </p:cNvSpPr>
          <p:nvPr>
            <p:ph type="title"/>
          </p:nvPr>
        </p:nvSpPr>
        <p:spPr>
          <a:prstGeom prst="rect">
            <a:avLst/>
          </a:prstGeom>
        </p:spPr>
        <p:txBody>
          <a:bodyPr/>
          <a:lstStyle/>
          <a:p>
            <a:r>
              <a:rPr sz="3000" dirty="0"/>
              <a:t>Single-view Image Reconstruction</a:t>
            </a:r>
            <a:endParaRPr lang="de-DE" sz="3000" dirty="0"/>
          </a:p>
        </p:txBody>
      </p:sp>
      <p:sp>
        <p:nvSpPr>
          <p:cNvPr id="18" name="文本框 17">
            <a:extLst>
              <a:ext uri="{FF2B5EF4-FFF2-40B4-BE49-F238E27FC236}">
                <a16:creationId xmlns:a16="http://schemas.microsoft.com/office/drawing/2014/main" id="{E9E5B42F-701D-4DE3-8E16-F19E080DECF2}"/>
              </a:ext>
            </a:extLst>
          </p:cNvPr>
          <p:cNvSpPr txBox="1"/>
          <p:nvPr/>
        </p:nvSpPr>
        <p:spPr>
          <a:xfrm>
            <a:off x="319090" y="1562100"/>
            <a:ext cx="8507918" cy="4538165"/>
          </a:xfrm>
          <a:prstGeom prst="rect">
            <a:avLst/>
          </a:prstGeom>
          <a:noFill/>
        </p:spPr>
        <p:txBody>
          <a:bodyPr wrap="square" lIns="0" tIns="0" rIns="0" bIns="0" rtlCol="0">
            <a:spAutoFit/>
          </a:bodyPr>
          <a:lstStyle/>
          <a:p>
            <a:pPr marL="285750" indent="-285750">
              <a:lnSpc>
                <a:spcPct val="114000"/>
              </a:lnSpc>
              <a:buFont typeface="Arial" panose="020B0604020202020204" pitchFamily="34" charset="0"/>
              <a:buChar char="•"/>
            </a:pPr>
            <a:r>
              <a:rPr lang="en-US" altLang="zh-CN" sz="1600" dirty="0">
                <a:latin typeface="+mn-lt"/>
              </a:rPr>
              <a:t>Motivation</a:t>
            </a:r>
          </a:p>
          <a:p>
            <a:pPr>
              <a:lnSpc>
                <a:spcPct val="114000"/>
              </a:lnSpc>
            </a:pPr>
            <a:r>
              <a:rPr lang="en-US" altLang="zh-CN" sz="1600" dirty="0">
                <a:latin typeface="+mn-lt"/>
              </a:rPr>
              <a:t>Reconstruct mesh from an additional view of the object from a random camera location</a:t>
            </a:r>
          </a:p>
          <a:p>
            <a:pPr>
              <a:lnSpc>
                <a:spcPct val="114000"/>
              </a:lnSpc>
            </a:pPr>
            <a:endParaRPr lang="en-US" altLang="zh-CN" sz="1600" dirty="0">
              <a:latin typeface="+mn-lt"/>
            </a:endParaRPr>
          </a:p>
          <a:p>
            <a:pPr marL="285750" indent="-285750">
              <a:lnSpc>
                <a:spcPct val="114000"/>
              </a:lnSpc>
              <a:buFont typeface="Arial" panose="020B0604020202020204" pitchFamily="34" charset="0"/>
              <a:buChar char="•"/>
            </a:pPr>
            <a:r>
              <a:rPr lang="en-US" altLang="zh-CN" sz="1600" dirty="0">
                <a:latin typeface="+mn-lt"/>
              </a:rPr>
              <a:t>Benchmarked Models</a:t>
            </a:r>
          </a:p>
          <a:p>
            <a:pPr lvl="1">
              <a:lnSpc>
                <a:spcPct val="114000"/>
              </a:lnSpc>
            </a:pPr>
            <a:endParaRPr lang="en-US" altLang="zh-CN" sz="1600" dirty="0">
              <a:solidFill>
                <a:srgbClr val="FF0000"/>
              </a:solidFill>
              <a:highlight>
                <a:srgbClr val="FFFF00"/>
              </a:highlight>
              <a:latin typeface="+mn-lt"/>
            </a:endParaRPr>
          </a:p>
          <a:p>
            <a:pPr lvl="1">
              <a:lnSpc>
                <a:spcPct val="114000"/>
              </a:lnSpc>
            </a:pPr>
            <a:endParaRPr lang="en-US" altLang="zh-CN" sz="1600" dirty="0">
              <a:solidFill>
                <a:srgbClr val="FF0000"/>
              </a:solidFill>
              <a:highlight>
                <a:srgbClr val="FFFF00"/>
              </a:highlight>
              <a:latin typeface="+mn-lt"/>
            </a:endParaRPr>
          </a:p>
          <a:p>
            <a:pPr lvl="1">
              <a:lnSpc>
                <a:spcPct val="114000"/>
              </a:lnSpc>
            </a:pPr>
            <a:endParaRPr lang="en-US" altLang="zh-CN" sz="1600" dirty="0">
              <a:solidFill>
                <a:srgbClr val="FF0000"/>
              </a:solidFill>
              <a:highlight>
                <a:srgbClr val="FFFF00"/>
              </a:highlight>
              <a:latin typeface="+mn-lt"/>
            </a:endParaRPr>
          </a:p>
          <a:p>
            <a:pPr lvl="1">
              <a:lnSpc>
                <a:spcPct val="114000"/>
              </a:lnSpc>
            </a:pPr>
            <a:endParaRPr lang="en-US" altLang="zh-CN" sz="1600" dirty="0">
              <a:solidFill>
                <a:srgbClr val="FF0000"/>
              </a:solidFill>
              <a:highlight>
                <a:srgbClr val="FFFF00"/>
              </a:highlight>
              <a:latin typeface="+mn-lt"/>
            </a:endParaRPr>
          </a:p>
          <a:p>
            <a:pPr lvl="1">
              <a:lnSpc>
                <a:spcPct val="114000"/>
              </a:lnSpc>
            </a:pPr>
            <a:endParaRPr lang="en-US" altLang="zh-CN" sz="1600" dirty="0">
              <a:solidFill>
                <a:srgbClr val="FF0000"/>
              </a:solidFill>
              <a:highlight>
                <a:srgbClr val="FFFF00"/>
              </a:highlight>
              <a:latin typeface="+mn-lt"/>
            </a:endParaRPr>
          </a:p>
          <a:p>
            <a:pPr marL="285750" indent="-285750">
              <a:lnSpc>
                <a:spcPct val="114000"/>
              </a:lnSpc>
              <a:buFont typeface="Arial" panose="020B0604020202020204" pitchFamily="34" charset="0"/>
              <a:buChar char="•"/>
            </a:pPr>
            <a:endParaRPr lang="en-US" altLang="zh-CN" dirty="0"/>
          </a:p>
          <a:p>
            <a:pPr marL="285750" indent="-285750">
              <a:lnSpc>
                <a:spcPct val="114000"/>
              </a:lnSpc>
              <a:buFont typeface="Arial" panose="020B0604020202020204" pitchFamily="34" charset="0"/>
              <a:buChar char="•"/>
            </a:pPr>
            <a:r>
              <a:rPr lang="en-US" altLang="zh-CN" dirty="0"/>
              <a:t>Quantitative</a:t>
            </a:r>
            <a:r>
              <a:rPr lang="en-US" altLang="zh-CN" sz="1600" dirty="0">
                <a:latin typeface="+mn-lt"/>
              </a:rPr>
              <a:t> Results</a:t>
            </a:r>
          </a:p>
          <a:p>
            <a:pPr lvl="1">
              <a:lnSpc>
                <a:spcPct val="114000"/>
              </a:lnSpc>
            </a:pPr>
            <a:endParaRPr lang="en-US" altLang="zh-CN" sz="1600" dirty="0">
              <a:solidFill>
                <a:srgbClr val="FF0000"/>
              </a:solidFill>
              <a:highlight>
                <a:srgbClr val="FFFF00"/>
              </a:highlight>
              <a:latin typeface="+mn-lt"/>
            </a:endParaRPr>
          </a:p>
          <a:p>
            <a:pPr>
              <a:lnSpc>
                <a:spcPct val="114000"/>
              </a:lnSpc>
            </a:pPr>
            <a:endParaRPr lang="en-US" altLang="zh-CN" sz="1600" dirty="0">
              <a:solidFill>
                <a:srgbClr val="FF0000"/>
              </a:solidFill>
              <a:highlight>
                <a:srgbClr val="FFFF00"/>
              </a:highlight>
              <a:latin typeface="+mn-lt"/>
            </a:endParaRPr>
          </a:p>
          <a:p>
            <a:pPr marL="742950" lvl="1" indent="-285750">
              <a:lnSpc>
                <a:spcPct val="114000"/>
              </a:lnSpc>
              <a:buFontTx/>
              <a:buChar char="-"/>
            </a:pPr>
            <a:endParaRPr lang="en-US" altLang="zh-CN" sz="1600" dirty="0">
              <a:latin typeface="+mn-lt"/>
            </a:endParaRPr>
          </a:p>
          <a:p>
            <a:pPr>
              <a:lnSpc>
                <a:spcPct val="114000"/>
              </a:lnSpc>
            </a:pPr>
            <a:endParaRPr lang="en-US" altLang="zh-CN" sz="1600" dirty="0">
              <a:latin typeface="+mn-lt"/>
            </a:endParaRPr>
          </a:p>
          <a:p>
            <a:pPr>
              <a:lnSpc>
                <a:spcPct val="114000"/>
              </a:lnSpc>
            </a:pPr>
            <a:endParaRPr lang="en-US" altLang="zh-CN" sz="1600" dirty="0">
              <a:latin typeface="+mn-lt"/>
            </a:endParaRPr>
          </a:p>
        </p:txBody>
      </p:sp>
      <p:graphicFrame>
        <p:nvGraphicFramePr>
          <p:cNvPr id="9" name="表格 5">
            <a:extLst>
              <a:ext uri="{FF2B5EF4-FFF2-40B4-BE49-F238E27FC236}">
                <a16:creationId xmlns:a16="http://schemas.microsoft.com/office/drawing/2014/main" id="{EDD0B9EE-FA15-429B-8390-390B8816C57D}"/>
              </a:ext>
            </a:extLst>
          </p:cNvPr>
          <p:cNvGraphicFramePr>
            <a:graphicFrameLocks noGrp="1"/>
          </p:cNvGraphicFramePr>
          <p:nvPr>
            <p:extLst>
              <p:ext uri="{D42A27DB-BD31-4B8C-83A1-F6EECF244321}">
                <p14:modId xmlns:p14="http://schemas.microsoft.com/office/powerpoint/2010/main" val="1919321942"/>
              </p:ext>
            </p:extLst>
          </p:nvPr>
        </p:nvGraphicFramePr>
        <p:xfrm>
          <a:off x="786384" y="4633641"/>
          <a:ext cx="7571232" cy="2022234"/>
        </p:xfrm>
        <a:graphic>
          <a:graphicData uri="http://schemas.openxmlformats.org/drawingml/2006/table">
            <a:tbl>
              <a:tblPr firstRow="1" bandRow="1">
                <a:tableStyleId>{2D5ABB26-0587-4C30-8999-92F81FD0307C}</a:tableStyleId>
              </a:tblPr>
              <a:tblGrid>
                <a:gridCol w="1892807">
                  <a:extLst>
                    <a:ext uri="{9D8B030D-6E8A-4147-A177-3AD203B41FA5}">
                      <a16:colId xmlns:a16="http://schemas.microsoft.com/office/drawing/2014/main" val="192074583"/>
                    </a:ext>
                  </a:extLst>
                </a:gridCol>
                <a:gridCol w="1124076">
                  <a:extLst>
                    <a:ext uri="{9D8B030D-6E8A-4147-A177-3AD203B41FA5}">
                      <a16:colId xmlns:a16="http://schemas.microsoft.com/office/drawing/2014/main" val="1290037196"/>
                    </a:ext>
                  </a:extLst>
                </a:gridCol>
                <a:gridCol w="1762938">
                  <a:extLst>
                    <a:ext uri="{9D8B030D-6E8A-4147-A177-3AD203B41FA5}">
                      <a16:colId xmlns:a16="http://schemas.microsoft.com/office/drawing/2014/main" val="2541948268"/>
                    </a:ext>
                  </a:extLst>
                </a:gridCol>
                <a:gridCol w="2791411">
                  <a:extLst>
                    <a:ext uri="{9D8B030D-6E8A-4147-A177-3AD203B41FA5}">
                      <a16:colId xmlns:a16="http://schemas.microsoft.com/office/drawing/2014/main" val="3763702708"/>
                    </a:ext>
                  </a:extLst>
                </a:gridCol>
              </a:tblGrid>
              <a:tr h="446014">
                <a:tc>
                  <a:txBody>
                    <a:bodyPr/>
                    <a:lstStyle/>
                    <a:p>
                      <a:pPr algn="ct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dirty="0"/>
                        <a:t>IoU</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Chamfer-L1</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Normal Consistency</a:t>
                      </a:r>
                      <a:endParaRPr lang="zh-CN" altLang="en-US"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4065"/>
                  </a:ext>
                </a:extLst>
              </a:tr>
              <a:tr h="315244">
                <a:tc>
                  <a:txBody>
                    <a:bodyPr/>
                    <a:lstStyle/>
                    <a:p>
                      <a:pPr algn="ctr"/>
                      <a:r>
                        <a:rPr lang="en-US" altLang="zh-CN" sz="1200" b="0" dirty="0"/>
                        <a:t>3D-R2N2</a:t>
                      </a:r>
                      <a:endParaRPr lang="zh-CN" altLang="en-US" sz="1200" b="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0.493</a:t>
                      </a:r>
                      <a:endParaRPr lang="zh-CN" altLang="en-US" sz="1200" b="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0.278</a:t>
                      </a:r>
                      <a:endParaRPr lang="zh-CN" altLang="en-US" sz="1200" b="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0.695</a:t>
                      </a:r>
                      <a:endParaRPr lang="zh-CN" altLang="en-US" sz="1200" b="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7449142"/>
                  </a:ext>
                </a:extLst>
              </a:tr>
              <a:tr h="315244">
                <a:tc>
                  <a:txBody>
                    <a:bodyPr/>
                    <a:lstStyle/>
                    <a:p>
                      <a:pPr algn="ctr"/>
                      <a:r>
                        <a:rPr lang="en-US" altLang="zh-CN" sz="1200" b="0" dirty="0"/>
                        <a:t>PSGN</a:t>
                      </a:r>
                      <a:endParaRPr lang="zh-CN" altLang="en-US" sz="1200" b="0" dirty="0"/>
                    </a:p>
                  </a:txBody>
                  <a:tcPr/>
                </a:tc>
                <a:tc>
                  <a:txBody>
                    <a:bodyPr/>
                    <a:lstStyle/>
                    <a:p>
                      <a:pPr algn="ctr"/>
                      <a:r>
                        <a:rPr lang="en-US" altLang="zh-CN" sz="1200" b="0" dirty="0"/>
                        <a:t>-</a:t>
                      </a:r>
                      <a:endParaRPr lang="zh-CN" altLang="en-US" sz="1200" b="0" dirty="0"/>
                    </a:p>
                  </a:txBody>
                  <a:tcPr/>
                </a:tc>
                <a:tc>
                  <a:txBody>
                    <a:bodyPr/>
                    <a:lstStyle/>
                    <a:p>
                      <a:pPr algn="ctr"/>
                      <a:r>
                        <a:rPr lang="en-US" altLang="zh-CN" sz="1200" b="0" dirty="0"/>
                        <a:t>0.215</a:t>
                      </a:r>
                      <a:endParaRPr lang="zh-CN" altLang="en-US" sz="1200" b="0" dirty="0"/>
                    </a:p>
                  </a:txBody>
                  <a:tcPr/>
                </a:tc>
                <a:tc>
                  <a:txBody>
                    <a:bodyPr/>
                    <a:lstStyle/>
                    <a:p>
                      <a:pPr algn="ctr"/>
                      <a:r>
                        <a:rPr lang="en-US" altLang="zh-CN" sz="1200" b="0" dirty="0"/>
                        <a:t>-</a:t>
                      </a:r>
                      <a:endParaRPr lang="zh-CN" altLang="en-US" sz="1200" b="0" dirty="0"/>
                    </a:p>
                  </a:txBody>
                  <a:tcPr/>
                </a:tc>
                <a:extLst>
                  <a:ext uri="{0D108BD9-81ED-4DB2-BD59-A6C34878D82A}">
                    <a16:rowId xmlns:a16="http://schemas.microsoft.com/office/drawing/2014/main" val="3959790805"/>
                  </a:ext>
                </a:extLst>
              </a:tr>
              <a:tr h="315244">
                <a:tc>
                  <a:txBody>
                    <a:bodyPr/>
                    <a:lstStyle/>
                    <a:p>
                      <a:pPr algn="ctr"/>
                      <a:r>
                        <a:rPr lang="en-US" altLang="zh-CN" sz="1200" b="0" dirty="0"/>
                        <a:t>Pix2Mesh</a:t>
                      </a:r>
                      <a:endParaRPr lang="zh-CN" altLang="en-US" sz="1200" b="0" dirty="0"/>
                    </a:p>
                  </a:txBody>
                  <a:tcPr/>
                </a:tc>
                <a:tc>
                  <a:txBody>
                    <a:bodyPr/>
                    <a:lstStyle/>
                    <a:p>
                      <a:pPr algn="ctr"/>
                      <a:r>
                        <a:rPr lang="en-US" altLang="zh-CN" sz="1200" b="0" dirty="0"/>
                        <a:t>0.480</a:t>
                      </a:r>
                      <a:endParaRPr lang="zh-CN" altLang="en-US" sz="1200" b="0" dirty="0"/>
                    </a:p>
                  </a:txBody>
                  <a:tcPr/>
                </a:tc>
                <a:tc>
                  <a:txBody>
                    <a:bodyPr/>
                    <a:lstStyle/>
                    <a:p>
                      <a:pPr algn="ctr"/>
                      <a:r>
                        <a:rPr lang="en-US" altLang="zh-CN" sz="1200" b="0" dirty="0"/>
                        <a:t>0.216</a:t>
                      </a:r>
                      <a:endParaRPr lang="zh-CN" altLang="en-US" sz="1200" b="0" dirty="0"/>
                    </a:p>
                  </a:txBody>
                  <a:tcPr/>
                </a:tc>
                <a:tc>
                  <a:txBody>
                    <a:bodyPr/>
                    <a:lstStyle/>
                    <a:p>
                      <a:pPr algn="ctr"/>
                      <a:r>
                        <a:rPr lang="en-US" altLang="zh-CN" sz="1200" b="0" dirty="0"/>
                        <a:t>0.772</a:t>
                      </a:r>
                      <a:endParaRPr lang="zh-CN" altLang="en-US" sz="1200" b="0" dirty="0"/>
                    </a:p>
                  </a:txBody>
                  <a:tcPr/>
                </a:tc>
                <a:extLst>
                  <a:ext uri="{0D108BD9-81ED-4DB2-BD59-A6C34878D82A}">
                    <a16:rowId xmlns:a16="http://schemas.microsoft.com/office/drawing/2014/main" val="150921500"/>
                  </a:ext>
                </a:extLst>
              </a:tr>
              <a:tr h="315244">
                <a:tc>
                  <a:txBody>
                    <a:bodyPr/>
                    <a:lstStyle/>
                    <a:p>
                      <a:pPr algn="ctr"/>
                      <a:r>
                        <a:rPr lang="en-US" altLang="zh-CN" sz="1200" b="0" dirty="0"/>
                        <a:t>AtlasNet</a:t>
                      </a:r>
                      <a:endParaRPr lang="zh-CN" altLang="en-US" sz="1200" b="0" dirty="0"/>
                    </a:p>
                  </a:txBody>
                  <a:tcPr/>
                </a:tc>
                <a:tc>
                  <a:txBody>
                    <a:bodyPr/>
                    <a:lstStyle/>
                    <a:p>
                      <a:pPr algn="ctr"/>
                      <a:r>
                        <a:rPr lang="en-US" altLang="zh-CN" sz="1200" b="0" dirty="0"/>
                        <a:t>-</a:t>
                      </a:r>
                      <a:endParaRPr lang="zh-CN" altLang="en-US" sz="1200" b="0" dirty="0"/>
                    </a:p>
                  </a:txBody>
                  <a:tcPr/>
                </a:tc>
                <a:tc>
                  <a:txBody>
                    <a:bodyPr/>
                    <a:lstStyle/>
                    <a:p>
                      <a:pPr algn="ctr"/>
                      <a:r>
                        <a:rPr lang="en-US" altLang="zh-CN" sz="1200" b="1" dirty="0"/>
                        <a:t>0.175</a:t>
                      </a:r>
                      <a:endParaRPr lang="zh-CN" altLang="en-US" sz="1200" b="1" dirty="0"/>
                    </a:p>
                  </a:txBody>
                  <a:tcPr/>
                </a:tc>
                <a:tc>
                  <a:txBody>
                    <a:bodyPr/>
                    <a:lstStyle/>
                    <a:p>
                      <a:pPr algn="ctr"/>
                      <a:r>
                        <a:rPr lang="en-US" altLang="zh-CN" sz="1200" b="0" dirty="0"/>
                        <a:t>0.811</a:t>
                      </a:r>
                      <a:endParaRPr lang="zh-CN" altLang="en-US" sz="1200" b="0" dirty="0"/>
                    </a:p>
                  </a:txBody>
                  <a:tcPr/>
                </a:tc>
                <a:extLst>
                  <a:ext uri="{0D108BD9-81ED-4DB2-BD59-A6C34878D82A}">
                    <a16:rowId xmlns:a16="http://schemas.microsoft.com/office/drawing/2014/main" val="3035904946"/>
                  </a:ext>
                </a:extLst>
              </a:tr>
              <a:tr h="315244">
                <a:tc>
                  <a:txBody>
                    <a:bodyPr/>
                    <a:lstStyle/>
                    <a:p>
                      <a:pPr algn="ctr"/>
                      <a:r>
                        <a:rPr lang="en-US" altLang="zh-CN" sz="1200" b="0" dirty="0"/>
                        <a:t>ONet</a:t>
                      </a:r>
                      <a:endParaRPr lang="zh-CN" altLang="en-US" sz="1200" b="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b="1" dirty="0"/>
                        <a:t>0.571</a:t>
                      </a:r>
                      <a:endParaRPr lang="zh-CN" altLang="en-US" sz="1200" b="1"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b="0" dirty="0"/>
                        <a:t>0.215</a:t>
                      </a:r>
                      <a:endParaRPr lang="zh-CN" altLang="en-US" sz="1200" b="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b="1" dirty="0"/>
                        <a:t>0.834</a:t>
                      </a:r>
                      <a:endParaRPr lang="zh-CN" altLang="en-US" sz="12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061867"/>
                  </a:ext>
                </a:extLst>
              </a:tr>
            </a:tbl>
          </a:graphicData>
        </a:graphic>
      </p:graphicFrame>
      <p:graphicFrame>
        <p:nvGraphicFramePr>
          <p:cNvPr id="5" name="表格 5">
            <a:extLst>
              <a:ext uri="{FF2B5EF4-FFF2-40B4-BE49-F238E27FC236}">
                <a16:creationId xmlns:a16="http://schemas.microsoft.com/office/drawing/2014/main" id="{D1F44EEA-F1BE-42D5-A353-949C7267972A}"/>
              </a:ext>
            </a:extLst>
          </p:cNvPr>
          <p:cNvGraphicFramePr>
            <a:graphicFrameLocks noGrp="1"/>
          </p:cNvGraphicFramePr>
          <p:nvPr>
            <p:extLst>
              <p:ext uri="{D42A27DB-BD31-4B8C-83A1-F6EECF244321}">
                <p14:modId xmlns:p14="http://schemas.microsoft.com/office/powerpoint/2010/main" val="189289290"/>
              </p:ext>
            </p:extLst>
          </p:nvPr>
        </p:nvGraphicFramePr>
        <p:xfrm>
          <a:off x="786384" y="2687320"/>
          <a:ext cx="4005072" cy="1483360"/>
        </p:xfrm>
        <a:graphic>
          <a:graphicData uri="http://schemas.openxmlformats.org/drawingml/2006/table">
            <a:tbl>
              <a:tblPr firstRow="1" bandRow="1">
                <a:tableStyleId>{2D5ABB26-0587-4C30-8999-92F81FD0307C}</a:tableStyleId>
              </a:tblPr>
              <a:tblGrid>
                <a:gridCol w="1603820">
                  <a:extLst>
                    <a:ext uri="{9D8B030D-6E8A-4147-A177-3AD203B41FA5}">
                      <a16:colId xmlns:a16="http://schemas.microsoft.com/office/drawing/2014/main" val="2685959388"/>
                    </a:ext>
                  </a:extLst>
                </a:gridCol>
                <a:gridCol w="2401252">
                  <a:extLst>
                    <a:ext uri="{9D8B030D-6E8A-4147-A177-3AD203B41FA5}">
                      <a16:colId xmlns:a16="http://schemas.microsoft.com/office/drawing/2014/main" val="3853746617"/>
                    </a:ext>
                  </a:extLst>
                </a:gridCol>
              </a:tblGrid>
              <a:tr h="370840">
                <a:tc>
                  <a:txBody>
                    <a:bodyPr/>
                    <a:lstStyle/>
                    <a:p>
                      <a:r>
                        <a:rPr lang="en-US" altLang="zh-CN" sz="1600" dirty="0"/>
                        <a:t>3D-R2N2:</a:t>
                      </a:r>
                      <a:endParaRPr lang="zh-CN" altLang="en-US" sz="1600" dirty="0"/>
                    </a:p>
                  </a:txBody>
                  <a:tcPr/>
                </a:tc>
                <a:tc>
                  <a:txBody>
                    <a:bodyPr/>
                    <a:lstStyle/>
                    <a:p>
                      <a:pPr algn="r"/>
                      <a:r>
                        <a:rPr lang="en-US" altLang="zh-CN" sz="1600" dirty="0"/>
                        <a:t>Voxelization output</a:t>
                      </a:r>
                      <a:endParaRPr lang="zh-CN" altLang="en-US" sz="1600" dirty="0"/>
                    </a:p>
                  </a:txBody>
                  <a:tcPr/>
                </a:tc>
                <a:extLst>
                  <a:ext uri="{0D108BD9-81ED-4DB2-BD59-A6C34878D82A}">
                    <a16:rowId xmlns:a16="http://schemas.microsoft.com/office/drawing/2014/main" val="3910200091"/>
                  </a:ext>
                </a:extLst>
              </a:tr>
              <a:tr h="370840">
                <a:tc>
                  <a:txBody>
                    <a:bodyPr/>
                    <a:lstStyle/>
                    <a:p>
                      <a:r>
                        <a:rPr lang="en-US" altLang="zh-CN" sz="1600" dirty="0"/>
                        <a:t>PSGN:</a:t>
                      </a:r>
                      <a:endParaRPr lang="zh-CN" altLang="en-US" sz="1600" dirty="0"/>
                    </a:p>
                  </a:txBody>
                  <a:tcPr/>
                </a:tc>
                <a:tc>
                  <a:txBody>
                    <a:bodyPr/>
                    <a:lstStyle/>
                    <a:p>
                      <a:pPr algn="r"/>
                      <a:r>
                        <a:rPr lang="en-US" altLang="zh-CN" sz="1600" dirty="0"/>
                        <a:t>Point-clouds output</a:t>
                      </a:r>
                      <a:endParaRPr lang="zh-CN" altLang="en-US" sz="1600" dirty="0"/>
                    </a:p>
                  </a:txBody>
                  <a:tcPr/>
                </a:tc>
                <a:extLst>
                  <a:ext uri="{0D108BD9-81ED-4DB2-BD59-A6C34878D82A}">
                    <a16:rowId xmlns:a16="http://schemas.microsoft.com/office/drawing/2014/main" val="2789312265"/>
                  </a:ext>
                </a:extLst>
              </a:tr>
              <a:tr h="370840">
                <a:tc>
                  <a:txBody>
                    <a:bodyPr/>
                    <a:lstStyle/>
                    <a:p>
                      <a:r>
                        <a:rPr lang="en-US" altLang="zh-CN" sz="1600" dirty="0"/>
                        <a:t>Pix2Mesh:</a:t>
                      </a:r>
                      <a:endParaRPr lang="zh-CN" altLang="en-US" sz="1600" dirty="0"/>
                    </a:p>
                  </a:txBody>
                  <a:tcPr/>
                </a:tc>
                <a:tc>
                  <a:txBody>
                    <a:bodyPr/>
                    <a:lstStyle/>
                    <a:p>
                      <a:pPr algn="r"/>
                      <a:r>
                        <a:rPr lang="en-US" altLang="zh-CN" sz="1600" dirty="0"/>
                        <a:t>Mesh output</a:t>
                      </a:r>
                      <a:endParaRPr lang="zh-CN" altLang="en-US" sz="1600" dirty="0"/>
                    </a:p>
                  </a:txBody>
                  <a:tcPr/>
                </a:tc>
                <a:extLst>
                  <a:ext uri="{0D108BD9-81ED-4DB2-BD59-A6C34878D82A}">
                    <a16:rowId xmlns:a16="http://schemas.microsoft.com/office/drawing/2014/main" val="3237416746"/>
                  </a:ext>
                </a:extLst>
              </a:tr>
              <a:tr h="370840">
                <a:tc>
                  <a:txBody>
                    <a:bodyPr/>
                    <a:lstStyle/>
                    <a:p>
                      <a:r>
                        <a:rPr lang="en-US" altLang="zh-CN" sz="1600" dirty="0"/>
                        <a:t>AtlasNet:</a:t>
                      </a:r>
                      <a:endParaRPr lang="zh-CN" altLang="en-US" sz="1600" dirty="0"/>
                    </a:p>
                  </a:txBody>
                  <a:tcPr/>
                </a:tc>
                <a:tc>
                  <a:txBody>
                    <a:bodyPr/>
                    <a:lstStyle/>
                    <a:p>
                      <a:pPr algn="r"/>
                      <a:r>
                        <a:rPr lang="en-US" altLang="zh-CN" sz="1600" dirty="0"/>
                        <a:t>K Mesh patches output</a:t>
                      </a:r>
                      <a:endParaRPr lang="zh-CN" altLang="en-US" sz="1600" dirty="0"/>
                    </a:p>
                  </a:txBody>
                  <a:tcPr/>
                </a:tc>
                <a:extLst>
                  <a:ext uri="{0D108BD9-81ED-4DB2-BD59-A6C34878D82A}">
                    <a16:rowId xmlns:a16="http://schemas.microsoft.com/office/drawing/2014/main" val="1737374766"/>
                  </a:ext>
                </a:extLst>
              </a:tr>
            </a:tbl>
          </a:graphicData>
        </a:graphic>
      </p:graphicFrame>
    </p:spTree>
    <p:extLst>
      <p:ext uri="{BB962C8B-B14F-4D97-AF65-F5344CB8AC3E}">
        <p14:creationId xmlns:p14="http://schemas.microsoft.com/office/powerpoint/2010/main" val="314511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15</a:t>
            </a:fld>
            <a:endParaRPr lang="de-DE" dirty="0"/>
          </a:p>
        </p:txBody>
      </p:sp>
      <p:sp>
        <p:nvSpPr>
          <p:cNvPr id="3" name="Titel 2"/>
          <p:cNvSpPr>
            <a:spLocks noGrp="1"/>
          </p:cNvSpPr>
          <p:nvPr>
            <p:ph type="title"/>
          </p:nvPr>
        </p:nvSpPr>
        <p:spPr>
          <a:prstGeom prst="rect">
            <a:avLst/>
          </a:prstGeom>
        </p:spPr>
        <p:txBody>
          <a:bodyPr/>
          <a:lstStyle/>
          <a:p>
            <a:r>
              <a:rPr sz="3000" dirty="0"/>
              <a:t>Single-view Image Reconstruction</a:t>
            </a:r>
            <a:endParaRPr lang="de-DE" sz="3000" dirty="0"/>
          </a:p>
        </p:txBody>
      </p:sp>
      <p:pic>
        <p:nvPicPr>
          <p:cNvPr id="13" name="图片 12">
            <a:extLst>
              <a:ext uri="{FF2B5EF4-FFF2-40B4-BE49-F238E27FC236}">
                <a16:creationId xmlns:a16="http://schemas.microsoft.com/office/drawing/2014/main" id="{0EA41424-2391-4F6D-99C4-4DBB1B387F2D}"/>
              </a:ext>
            </a:extLst>
          </p:cNvPr>
          <p:cNvPicPr>
            <a:picLocks noChangeAspect="1"/>
          </p:cNvPicPr>
          <p:nvPr/>
        </p:nvPicPr>
        <p:blipFill>
          <a:blip r:embed="rId3"/>
          <a:stretch>
            <a:fillRect/>
          </a:stretch>
        </p:blipFill>
        <p:spPr>
          <a:xfrm>
            <a:off x="1530096" y="1599622"/>
            <a:ext cx="6083808" cy="4678771"/>
          </a:xfrm>
          <a:prstGeom prst="rect">
            <a:avLst/>
          </a:prstGeom>
        </p:spPr>
      </p:pic>
      <p:sp>
        <p:nvSpPr>
          <p:cNvPr id="2" name="矩形 1">
            <a:extLst>
              <a:ext uri="{FF2B5EF4-FFF2-40B4-BE49-F238E27FC236}">
                <a16:creationId xmlns:a16="http://schemas.microsoft.com/office/drawing/2014/main" id="{5577C631-F6E8-48A8-8A38-6D08894850CB}"/>
              </a:ext>
            </a:extLst>
          </p:cNvPr>
          <p:cNvSpPr/>
          <p:nvPr/>
        </p:nvSpPr>
        <p:spPr>
          <a:xfrm>
            <a:off x="2369488" y="2003729"/>
            <a:ext cx="739472" cy="427466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6" name="矩形 5">
            <a:extLst>
              <a:ext uri="{FF2B5EF4-FFF2-40B4-BE49-F238E27FC236}">
                <a16:creationId xmlns:a16="http://schemas.microsoft.com/office/drawing/2014/main" id="{E4268AC5-673F-439E-8A93-933201BB6D8C}"/>
              </a:ext>
            </a:extLst>
          </p:cNvPr>
          <p:cNvSpPr/>
          <p:nvPr/>
        </p:nvSpPr>
        <p:spPr>
          <a:xfrm>
            <a:off x="3291840" y="2003729"/>
            <a:ext cx="739471" cy="427466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7" name="矩形 6">
            <a:extLst>
              <a:ext uri="{FF2B5EF4-FFF2-40B4-BE49-F238E27FC236}">
                <a16:creationId xmlns:a16="http://schemas.microsoft.com/office/drawing/2014/main" id="{847EDECF-D269-4C2B-95B0-ED1E03F14338}"/>
              </a:ext>
            </a:extLst>
          </p:cNvPr>
          <p:cNvSpPr/>
          <p:nvPr/>
        </p:nvSpPr>
        <p:spPr>
          <a:xfrm>
            <a:off x="4150581" y="2902226"/>
            <a:ext cx="739471" cy="170953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8" name="矩形 7">
            <a:extLst>
              <a:ext uri="{FF2B5EF4-FFF2-40B4-BE49-F238E27FC236}">
                <a16:creationId xmlns:a16="http://schemas.microsoft.com/office/drawing/2014/main" id="{B0251760-BB92-4596-BF52-9F3967072B57}"/>
              </a:ext>
            </a:extLst>
          </p:cNvPr>
          <p:cNvSpPr/>
          <p:nvPr/>
        </p:nvSpPr>
        <p:spPr>
          <a:xfrm>
            <a:off x="5083136" y="3650974"/>
            <a:ext cx="739471" cy="170953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Tree>
    <p:extLst>
      <p:ext uri="{BB962C8B-B14F-4D97-AF65-F5344CB8AC3E}">
        <p14:creationId xmlns:p14="http://schemas.microsoft.com/office/powerpoint/2010/main" val="397598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1"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ntr"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ntr"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a:extLst>
              <a:ext uri="{FF2B5EF4-FFF2-40B4-BE49-F238E27FC236}">
                <a16:creationId xmlns:a16="http://schemas.microsoft.com/office/drawing/2014/main" id="{9054157F-3086-4A49-8E11-F827EECF3D9E}"/>
              </a:ext>
            </a:extLst>
          </p:cNvPr>
          <p:cNvPicPr>
            <a:picLocks noGrp="1" noChangeAspect="1"/>
          </p:cNvPicPr>
          <p:nvPr>
            <p:ph idx="1"/>
          </p:nvPr>
        </p:nvPicPr>
        <p:blipFill>
          <a:blip r:embed="rId3"/>
          <a:stretch>
            <a:fillRect/>
          </a:stretch>
        </p:blipFill>
        <p:spPr>
          <a:xfrm>
            <a:off x="4169367" y="1562100"/>
            <a:ext cx="4974633" cy="4348164"/>
          </a:xfrm>
        </p:spPr>
      </p:pic>
      <p:sp>
        <p:nvSpPr>
          <p:cNvPr id="4" name="Foliennummernplatzhalter 3"/>
          <p:cNvSpPr>
            <a:spLocks noGrp="1"/>
          </p:cNvSpPr>
          <p:nvPr>
            <p:ph type="sldNum" sz="quarter" idx="11"/>
          </p:nvPr>
        </p:nvSpPr>
        <p:spPr/>
        <p:txBody>
          <a:bodyPr/>
          <a:lstStyle/>
          <a:p>
            <a:fld id="{CE58CB1E-F828-4F11-99E0-327109AF9DA4}" type="slidenum">
              <a:rPr lang="de-DE" smtClean="0"/>
              <a:pPr/>
              <a:t>16</a:t>
            </a:fld>
            <a:endParaRPr lang="de-DE" dirty="0"/>
          </a:p>
        </p:txBody>
      </p:sp>
      <p:sp>
        <p:nvSpPr>
          <p:cNvPr id="3" name="Titel 2"/>
          <p:cNvSpPr>
            <a:spLocks noGrp="1"/>
          </p:cNvSpPr>
          <p:nvPr>
            <p:ph type="title"/>
          </p:nvPr>
        </p:nvSpPr>
        <p:spPr>
          <a:prstGeom prst="rect">
            <a:avLst/>
          </a:prstGeom>
        </p:spPr>
        <p:txBody>
          <a:bodyPr/>
          <a:lstStyle/>
          <a:p>
            <a:r>
              <a:rPr sz="3000" dirty="0"/>
              <a:t>Point Cloud Completion</a:t>
            </a:r>
            <a:endParaRPr lang="de-DE" sz="3000" dirty="0"/>
          </a:p>
        </p:txBody>
      </p:sp>
      <p:sp>
        <p:nvSpPr>
          <p:cNvPr id="9" name="文本框 8">
            <a:extLst>
              <a:ext uri="{FF2B5EF4-FFF2-40B4-BE49-F238E27FC236}">
                <a16:creationId xmlns:a16="http://schemas.microsoft.com/office/drawing/2014/main" id="{1C3F6385-0E1C-4E84-89B3-1F369F7AF2B6}"/>
              </a:ext>
            </a:extLst>
          </p:cNvPr>
          <p:cNvSpPr txBox="1"/>
          <p:nvPr/>
        </p:nvSpPr>
        <p:spPr>
          <a:xfrm>
            <a:off x="319090" y="1562100"/>
            <a:ext cx="3417864" cy="3625864"/>
          </a:xfrm>
          <a:prstGeom prst="rect">
            <a:avLst/>
          </a:prstGeom>
          <a:noFill/>
        </p:spPr>
        <p:txBody>
          <a:bodyPr wrap="square" lIns="0" tIns="0" rIns="0" bIns="0" rtlCol="0">
            <a:spAutoFit/>
          </a:bodyPr>
          <a:lstStyle/>
          <a:p>
            <a:pPr marL="285750" indent="-285750">
              <a:lnSpc>
                <a:spcPct val="114000"/>
              </a:lnSpc>
              <a:buFont typeface="Arial" panose="020B0604020202020204" pitchFamily="34" charset="0"/>
              <a:buChar char="•"/>
            </a:pPr>
            <a:r>
              <a:rPr lang="en-US" altLang="zh-CN" sz="1600" dirty="0">
                <a:latin typeface="+mn-lt"/>
              </a:rPr>
              <a:t>Motivation</a:t>
            </a:r>
          </a:p>
          <a:p>
            <a:pPr>
              <a:lnSpc>
                <a:spcPct val="114000"/>
              </a:lnSpc>
            </a:pPr>
            <a:r>
              <a:rPr lang="en-US" altLang="zh-CN" sz="1600" dirty="0">
                <a:latin typeface="+mn-lt"/>
              </a:rPr>
              <a:t>Reconstruct mesh from noisy point clouds observation.</a:t>
            </a:r>
          </a:p>
          <a:p>
            <a:pPr>
              <a:lnSpc>
                <a:spcPct val="114000"/>
              </a:lnSpc>
            </a:pPr>
            <a:endParaRPr lang="en-US" altLang="zh-CN" sz="1600" dirty="0">
              <a:latin typeface="+mn-lt"/>
            </a:endParaRPr>
          </a:p>
          <a:p>
            <a:pPr marL="285750" indent="-285750">
              <a:lnSpc>
                <a:spcPct val="114000"/>
              </a:lnSpc>
              <a:buFont typeface="Arial" panose="020B0604020202020204" pitchFamily="34" charset="0"/>
              <a:buChar char="•"/>
            </a:pPr>
            <a:r>
              <a:rPr lang="en-US" altLang="zh-CN" sz="1600" dirty="0">
                <a:latin typeface="+mn-lt"/>
              </a:rPr>
              <a:t>Conclusion</a:t>
            </a:r>
          </a:p>
          <a:p>
            <a:pPr marL="742950" lvl="1" indent="-285750">
              <a:lnSpc>
                <a:spcPct val="114000"/>
              </a:lnSpc>
              <a:buFontTx/>
              <a:buChar char="-"/>
            </a:pPr>
            <a:r>
              <a:rPr lang="en-US" altLang="zh-CN" sz="1600" dirty="0">
                <a:latin typeface="+mn-lt"/>
              </a:rPr>
              <a:t>SOTA results</a:t>
            </a:r>
          </a:p>
          <a:p>
            <a:pPr marL="742950" lvl="1" indent="-285750">
              <a:lnSpc>
                <a:spcPct val="114000"/>
              </a:lnSpc>
              <a:buFontTx/>
              <a:buChar char="-"/>
            </a:pPr>
            <a:r>
              <a:rPr lang="en-US" altLang="zh-CN" sz="1600" dirty="0">
                <a:latin typeface="+mn-lt"/>
              </a:rPr>
              <a:t>Better performance compared with single-view image reconstruction</a:t>
            </a:r>
          </a:p>
          <a:p>
            <a:pPr marL="285750" indent="-285750">
              <a:lnSpc>
                <a:spcPct val="114000"/>
              </a:lnSpc>
              <a:buFontTx/>
              <a:buChar char="-"/>
            </a:pPr>
            <a:endParaRPr lang="en-US" altLang="zh-CN" sz="1600" dirty="0">
              <a:latin typeface="+mn-lt"/>
            </a:endParaRPr>
          </a:p>
          <a:p>
            <a:pPr marL="742950" lvl="1" indent="-285750">
              <a:lnSpc>
                <a:spcPct val="114000"/>
              </a:lnSpc>
              <a:buFontTx/>
              <a:buChar char="-"/>
            </a:pPr>
            <a:endParaRPr lang="en-US" altLang="zh-CN" sz="1600" dirty="0">
              <a:latin typeface="+mn-lt"/>
            </a:endParaRPr>
          </a:p>
          <a:p>
            <a:pPr>
              <a:lnSpc>
                <a:spcPct val="114000"/>
              </a:lnSpc>
            </a:pPr>
            <a:endParaRPr lang="en-US" altLang="zh-CN" sz="1600" dirty="0">
              <a:latin typeface="+mn-lt"/>
            </a:endParaRPr>
          </a:p>
          <a:p>
            <a:pPr>
              <a:lnSpc>
                <a:spcPct val="114000"/>
              </a:lnSpc>
            </a:pPr>
            <a:endParaRPr lang="en-US" altLang="zh-CN" sz="1600" dirty="0">
              <a:latin typeface="+mn-lt"/>
            </a:endParaRPr>
          </a:p>
        </p:txBody>
      </p:sp>
      <p:graphicFrame>
        <p:nvGraphicFramePr>
          <p:cNvPr id="10" name="表格 5">
            <a:extLst>
              <a:ext uri="{FF2B5EF4-FFF2-40B4-BE49-F238E27FC236}">
                <a16:creationId xmlns:a16="http://schemas.microsoft.com/office/drawing/2014/main" id="{407BE148-1867-47FB-8273-50F9E7B257B0}"/>
              </a:ext>
            </a:extLst>
          </p:cNvPr>
          <p:cNvGraphicFramePr>
            <a:graphicFrameLocks noGrp="1"/>
          </p:cNvGraphicFramePr>
          <p:nvPr>
            <p:extLst>
              <p:ext uri="{D42A27DB-BD31-4B8C-83A1-F6EECF244321}">
                <p14:modId xmlns:p14="http://schemas.microsoft.com/office/powerpoint/2010/main" val="1261663647"/>
              </p:ext>
            </p:extLst>
          </p:nvPr>
        </p:nvGraphicFramePr>
        <p:xfrm>
          <a:off x="0" y="4303845"/>
          <a:ext cx="4233277" cy="1465118"/>
        </p:xfrm>
        <a:graphic>
          <a:graphicData uri="http://schemas.openxmlformats.org/drawingml/2006/table">
            <a:tbl>
              <a:tblPr firstRow="1" bandRow="1">
                <a:tableStyleId>{2D5ABB26-0587-4C30-8999-92F81FD0307C}</a:tableStyleId>
              </a:tblPr>
              <a:tblGrid>
                <a:gridCol w="1058319">
                  <a:extLst>
                    <a:ext uri="{9D8B030D-6E8A-4147-A177-3AD203B41FA5}">
                      <a16:colId xmlns:a16="http://schemas.microsoft.com/office/drawing/2014/main" val="192074583"/>
                    </a:ext>
                  </a:extLst>
                </a:gridCol>
                <a:gridCol w="628500">
                  <a:extLst>
                    <a:ext uri="{9D8B030D-6E8A-4147-A177-3AD203B41FA5}">
                      <a16:colId xmlns:a16="http://schemas.microsoft.com/office/drawing/2014/main" val="1290037196"/>
                    </a:ext>
                  </a:extLst>
                </a:gridCol>
                <a:gridCol w="985706">
                  <a:extLst>
                    <a:ext uri="{9D8B030D-6E8A-4147-A177-3AD203B41FA5}">
                      <a16:colId xmlns:a16="http://schemas.microsoft.com/office/drawing/2014/main" val="2541948268"/>
                    </a:ext>
                  </a:extLst>
                </a:gridCol>
                <a:gridCol w="1560752">
                  <a:extLst>
                    <a:ext uri="{9D8B030D-6E8A-4147-A177-3AD203B41FA5}">
                      <a16:colId xmlns:a16="http://schemas.microsoft.com/office/drawing/2014/main" val="3763702708"/>
                    </a:ext>
                  </a:extLst>
                </a:gridCol>
              </a:tblGrid>
              <a:tr h="367838">
                <a:tc>
                  <a:txBody>
                    <a:bodyPr/>
                    <a:lstStyle/>
                    <a:p>
                      <a:pPr algn="ct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dirty="0"/>
                        <a:t>IoU</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Chamfer-L1</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Normal Consistency</a:t>
                      </a:r>
                      <a:endParaRPr lang="zh-CN" altLang="en-US"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4065"/>
                  </a:ext>
                </a:extLst>
              </a:tr>
              <a:tr h="220703">
                <a:tc>
                  <a:txBody>
                    <a:bodyPr/>
                    <a:lstStyle/>
                    <a:p>
                      <a:pPr algn="ctr"/>
                      <a:r>
                        <a:rPr lang="en-US" altLang="zh-CN" sz="1200" b="0" dirty="0"/>
                        <a:t>3D-R2N2</a:t>
                      </a:r>
                      <a:endParaRPr lang="zh-CN" altLang="en-US" sz="1200" b="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0.565</a:t>
                      </a:r>
                      <a:endParaRPr lang="zh-CN" altLang="en-US" sz="1200" b="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0.169</a:t>
                      </a:r>
                      <a:endParaRPr lang="zh-CN" altLang="en-US" sz="1200" b="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0.719</a:t>
                      </a:r>
                      <a:endParaRPr lang="zh-CN" altLang="en-US" sz="1200" b="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7449142"/>
                  </a:ext>
                </a:extLst>
              </a:tr>
              <a:tr h="220703">
                <a:tc>
                  <a:txBody>
                    <a:bodyPr/>
                    <a:lstStyle/>
                    <a:p>
                      <a:pPr algn="ctr"/>
                      <a:r>
                        <a:rPr lang="en-US" altLang="zh-CN" sz="1200" b="0" dirty="0"/>
                        <a:t>PSGN</a:t>
                      </a:r>
                      <a:endParaRPr lang="zh-CN" altLang="en-US" sz="1200" b="0" dirty="0"/>
                    </a:p>
                  </a:txBody>
                  <a:tcPr/>
                </a:tc>
                <a:tc>
                  <a:txBody>
                    <a:bodyPr/>
                    <a:lstStyle/>
                    <a:p>
                      <a:pPr algn="ctr"/>
                      <a:r>
                        <a:rPr lang="en-US" altLang="zh-CN" sz="1200" b="0" dirty="0"/>
                        <a:t>-</a:t>
                      </a:r>
                      <a:endParaRPr lang="zh-CN" altLang="en-US" sz="1200" b="0" dirty="0"/>
                    </a:p>
                  </a:txBody>
                  <a:tcPr/>
                </a:tc>
                <a:tc>
                  <a:txBody>
                    <a:bodyPr/>
                    <a:lstStyle/>
                    <a:p>
                      <a:pPr algn="ctr"/>
                      <a:r>
                        <a:rPr lang="en-US" altLang="zh-CN" sz="1200" b="0" dirty="0"/>
                        <a:t>0.144</a:t>
                      </a:r>
                      <a:endParaRPr lang="zh-CN" altLang="en-US" sz="1200" b="0" dirty="0"/>
                    </a:p>
                  </a:txBody>
                  <a:tcPr/>
                </a:tc>
                <a:tc>
                  <a:txBody>
                    <a:bodyPr/>
                    <a:lstStyle/>
                    <a:p>
                      <a:pPr algn="ctr"/>
                      <a:r>
                        <a:rPr lang="en-US" altLang="zh-CN" sz="1200" b="0" dirty="0"/>
                        <a:t>-</a:t>
                      </a:r>
                      <a:endParaRPr lang="zh-CN" altLang="en-US" sz="1200" b="0" dirty="0"/>
                    </a:p>
                  </a:txBody>
                  <a:tcPr/>
                </a:tc>
                <a:extLst>
                  <a:ext uri="{0D108BD9-81ED-4DB2-BD59-A6C34878D82A}">
                    <a16:rowId xmlns:a16="http://schemas.microsoft.com/office/drawing/2014/main" val="3959790805"/>
                  </a:ext>
                </a:extLst>
              </a:tr>
              <a:tr h="220703">
                <a:tc>
                  <a:txBody>
                    <a:bodyPr/>
                    <a:lstStyle/>
                    <a:p>
                      <a:pPr algn="ctr"/>
                      <a:r>
                        <a:rPr lang="en-US" altLang="zh-CN" sz="1200" b="0" dirty="0"/>
                        <a:t>DMC</a:t>
                      </a:r>
                      <a:endParaRPr lang="zh-CN" altLang="en-US" sz="1200" b="0" dirty="0"/>
                    </a:p>
                  </a:txBody>
                  <a:tcPr/>
                </a:tc>
                <a:tc>
                  <a:txBody>
                    <a:bodyPr/>
                    <a:lstStyle/>
                    <a:p>
                      <a:pPr algn="ctr"/>
                      <a:r>
                        <a:rPr lang="en-US" altLang="zh-CN" sz="1200" b="0" dirty="0"/>
                        <a:t>0.674</a:t>
                      </a:r>
                      <a:endParaRPr lang="zh-CN" altLang="en-US" sz="1200" b="0" dirty="0"/>
                    </a:p>
                  </a:txBody>
                  <a:tcPr/>
                </a:tc>
                <a:tc>
                  <a:txBody>
                    <a:bodyPr/>
                    <a:lstStyle/>
                    <a:p>
                      <a:pPr algn="ctr"/>
                      <a:r>
                        <a:rPr lang="en-US" altLang="zh-CN" sz="1200" b="0" dirty="0"/>
                        <a:t>0.117</a:t>
                      </a:r>
                      <a:endParaRPr lang="zh-CN" altLang="en-US" sz="1200" b="0" dirty="0"/>
                    </a:p>
                  </a:txBody>
                  <a:tcPr/>
                </a:tc>
                <a:tc>
                  <a:txBody>
                    <a:bodyPr/>
                    <a:lstStyle/>
                    <a:p>
                      <a:pPr algn="ctr"/>
                      <a:r>
                        <a:rPr lang="en-US" altLang="zh-CN" sz="1200" b="0" dirty="0"/>
                        <a:t>0.848</a:t>
                      </a:r>
                      <a:endParaRPr lang="zh-CN" altLang="en-US" sz="1200" b="0" dirty="0"/>
                    </a:p>
                  </a:txBody>
                  <a:tcPr/>
                </a:tc>
                <a:extLst>
                  <a:ext uri="{0D108BD9-81ED-4DB2-BD59-A6C34878D82A}">
                    <a16:rowId xmlns:a16="http://schemas.microsoft.com/office/drawing/2014/main" val="150921500"/>
                  </a:ext>
                </a:extLst>
              </a:tr>
              <a:tr h="220703">
                <a:tc>
                  <a:txBody>
                    <a:bodyPr/>
                    <a:lstStyle/>
                    <a:p>
                      <a:pPr algn="ctr"/>
                      <a:r>
                        <a:rPr lang="en-US" altLang="zh-CN" sz="1200" b="0" dirty="0"/>
                        <a:t>ONet</a:t>
                      </a:r>
                      <a:endParaRPr lang="zh-CN" altLang="en-US" sz="1200" b="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b="1" dirty="0"/>
                        <a:t>0.778</a:t>
                      </a:r>
                      <a:endParaRPr lang="zh-CN" altLang="en-US" sz="1200" b="1"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b="1" dirty="0"/>
                        <a:t>0.079</a:t>
                      </a:r>
                      <a:endParaRPr lang="zh-CN" altLang="en-US" sz="1200" b="1"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b="1" dirty="0"/>
                        <a:t>0.895</a:t>
                      </a:r>
                      <a:endParaRPr lang="zh-CN" altLang="en-US" sz="12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061867"/>
                  </a:ext>
                </a:extLst>
              </a:tr>
            </a:tbl>
          </a:graphicData>
        </a:graphic>
      </p:graphicFrame>
    </p:spTree>
    <p:extLst>
      <p:ext uri="{BB962C8B-B14F-4D97-AF65-F5344CB8AC3E}">
        <p14:creationId xmlns:p14="http://schemas.microsoft.com/office/powerpoint/2010/main" val="895711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17</a:t>
            </a:fld>
            <a:endParaRPr lang="de-DE" dirty="0"/>
          </a:p>
        </p:txBody>
      </p:sp>
      <p:sp>
        <p:nvSpPr>
          <p:cNvPr id="3" name="Titel 2"/>
          <p:cNvSpPr>
            <a:spLocks noGrp="1"/>
          </p:cNvSpPr>
          <p:nvPr>
            <p:ph type="title"/>
          </p:nvPr>
        </p:nvSpPr>
        <p:spPr>
          <a:prstGeom prst="rect">
            <a:avLst/>
          </a:prstGeom>
        </p:spPr>
        <p:txBody>
          <a:bodyPr/>
          <a:lstStyle/>
          <a:p>
            <a:r>
              <a:rPr lang="en-US" sz="3000" dirty="0"/>
              <a:t>Voxel Super-resolution</a:t>
            </a:r>
          </a:p>
        </p:txBody>
      </p:sp>
      <p:pic>
        <p:nvPicPr>
          <p:cNvPr id="9" name="图片 8">
            <a:extLst>
              <a:ext uri="{FF2B5EF4-FFF2-40B4-BE49-F238E27FC236}">
                <a16:creationId xmlns:a16="http://schemas.microsoft.com/office/drawing/2014/main" id="{70A1E9BD-AAF9-4722-8177-A6B60748BEC4}"/>
              </a:ext>
            </a:extLst>
          </p:cNvPr>
          <p:cNvPicPr>
            <a:picLocks noChangeAspect="1"/>
          </p:cNvPicPr>
          <p:nvPr/>
        </p:nvPicPr>
        <p:blipFill>
          <a:blip r:embed="rId3"/>
          <a:stretch>
            <a:fillRect/>
          </a:stretch>
        </p:blipFill>
        <p:spPr>
          <a:xfrm>
            <a:off x="3859821" y="1556426"/>
            <a:ext cx="5284179" cy="4011849"/>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F45B338-C4D0-4741-A571-CC4018317EFE}"/>
                  </a:ext>
                </a:extLst>
              </p:cNvPr>
              <p:cNvSpPr txBox="1"/>
              <p:nvPr/>
            </p:nvSpPr>
            <p:spPr>
              <a:xfrm>
                <a:off x="319090" y="1562100"/>
                <a:ext cx="3417864" cy="3064429"/>
              </a:xfrm>
              <a:prstGeom prst="rect">
                <a:avLst/>
              </a:prstGeom>
              <a:noFill/>
            </p:spPr>
            <p:txBody>
              <a:bodyPr wrap="square" lIns="0" tIns="0" rIns="0" bIns="0" rtlCol="0">
                <a:spAutoFit/>
              </a:bodyPr>
              <a:lstStyle/>
              <a:p>
                <a:pPr marL="285750" indent="-285750">
                  <a:lnSpc>
                    <a:spcPct val="114000"/>
                  </a:lnSpc>
                  <a:buFont typeface="Arial" panose="020B0604020202020204" pitchFamily="34" charset="0"/>
                  <a:buChar char="•"/>
                </a:pPr>
                <a:r>
                  <a:rPr lang="en-US" altLang="zh-CN" sz="1600" dirty="0">
                    <a:latin typeface="+mn-lt"/>
                  </a:rPr>
                  <a:t>Motivation</a:t>
                </a:r>
              </a:p>
              <a:p>
                <a:pPr>
                  <a:lnSpc>
                    <a:spcPct val="114000"/>
                  </a:lnSpc>
                </a:pPr>
                <a:r>
                  <a:rPr lang="en-US" altLang="zh-CN" sz="1600" dirty="0">
                    <a:latin typeface="+mn-lt"/>
                  </a:rPr>
                  <a:t>Reconstruct a high-resolution mesh from coarse voxelization (</a:t>
                </a:r>
                <a14:m>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32</m:t>
                        </m:r>
                      </m:e>
                      <m:sup>
                        <m:r>
                          <a:rPr lang="en-US" altLang="zh-CN" sz="1600" b="0" i="1" smtClean="0">
                            <a:latin typeface="Cambria Math" panose="02040503050406030204" pitchFamily="18" charset="0"/>
                          </a:rPr>
                          <m:t>3</m:t>
                        </m:r>
                      </m:sup>
                    </m:sSup>
                  </m:oMath>
                </a14:m>
                <a:r>
                  <a:rPr lang="en-US" altLang="zh-CN" sz="1600" dirty="0">
                    <a:latin typeface="+mn-lt"/>
                  </a:rPr>
                  <a:t>) of this mesh.</a:t>
                </a:r>
              </a:p>
              <a:p>
                <a:pPr>
                  <a:lnSpc>
                    <a:spcPct val="114000"/>
                  </a:lnSpc>
                </a:pPr>
                <a:endParaRPr lang="en-US" altLang="zh-CN" sz="1600" dirty="0">
                  <a:latin typeface="+mn-lt"/>
                </a:endParaRPr>
              </a:p>
              <a:p>
                <a:pPr marL="285750" indent="-285750">
                  <a:lnSpc>
                    <a:spcPct val="114000"/>
                  </a:lnSpc>
                  <a:buFont typeface="Arial" panose="020B0604020202020204" pitchFamily="34" charset="0"/>
                  <a:buChar char="•"/>
                </a:pPr>
                <a:r>
                  <a:rPr lang="en-US" altLang="zh-CN" sz="1600" dirty="0">
                    <a:latin typeface="+mn-lt"/>
                  </a:rPr>
                  <a:t>Conclusion</a:t>
                </a:r>
              </a:p>
              <a:p>
                <a:pPr marL="742950" lvl="1" indent="-285750">
                  <a:lnSpc>
                    <a:spcPct val="114000"/>
                  </a:lnSpc>
                  <a:buFontTx/>
                  <a:buChar char="-"/>
                </a:pPr>
                <a:r>
                  <a:rPr lang="en-US" altLang="zh-CN" sz="1600" dirty="0">
                    <a:latin typeface="+mn-lt"/>
                  </a:rPr>
                  <a:t>Significant representation power improvement</a:t>
                </a:r>
              </a:p>
              <a:p>
                <a:pPr marL="742950" lvl="1" indent="-285750">
                  <a:lnSpc>
                    <a:spcPct val="114000"/>
                  </a:lnSpc>
                  <a:buFontTx/>
                  <a:buChar char="-"/>
                </a:pPr>
                <a:endParaRPr lang="en-US" altLang="zh-CN" sz="1600" dirty="0">
                  <a:latin typeface="+mn-lt"/>
                </a:endParaRPr>
              </a:p>
              <a:p>
                <a:pPr>
                  <a:lnSpc>
                    <a:spcPct val="114000"/>
                  </a:lnSpc>
                </a:pPr>
                <a:endParaRPr lang="en-US" altLang="zh-CN" sz="1600" dirty="0">
                  <a:latin typeface="+mn-lt"/>
                </a:endParaRPr>
              </a:p>
              <a:p>
                <a:pPr>
                  <a:lnSpc>
                    <a:spcPct val="114000"/>
                  </a:lnSpc>
                </a:pPr>
                <a:endParaRPr lang="en-US" altLang="zh-CN" sz="1600" dirty="0">
                  <a:latin typeface="+mn-lt"/>
                </a:endParaRPr>
              </a:p>
            </p:txBody>
          </p:sp>
        </mc:Choice>
        <mc:Fallback xmlns="">
          <p:sp>
            <p:nvSpPr>
              <p:cNvPr id="10" name="文本框 9">
                <a:extLst>
                  <a:ext uri="{FF2B5EF4-FFF2-40B4-BE49-F238E27FC236}">
                    <a16:creationId xmlns:a16="http://schemas.microsoft.com/office/drawing/2014/main" id="{AF45B338-C4D0-4741-A571-CC4018317EFE}"/>
                  </a:ext>
                </a:extLst>
              </p:cNvPr>
              <p:cNvSpPr txBox="1">
                <a:spLocks noRot="1" noChangeAspect="1" noMove="1" noResize="1" noEditPoints="1" noAdjustHandles="1" noChangeArrowheads="1" noChangeShapeType="1" noTextEdit="1"/>
              </p:cNvSpPr>
              <p:nvPr/>
            </p:nvSpPr>
            <p:spPr>
              <a:xfrm>
                <a:off x="319090" y="1562100"/>
                <a:ext cx="3417864" cy="3064429"/>
              </a:xfrm>
              <a:prstGeom prst="rect">
                <a:avLst/>
              </a:prstGeom>
              <a:blipFill>
                <a:blip r:embed="rId4"/>
                <a:stretch>
                  <a:fillRect l="-3565" t="-1590" r="-1961"/>
                </a:stretch>
              </a:blipFill>
            </p:spPr>
            <p:txBody>
              <a:bodyPr/>
              <a:lstStyle/>
              <a:p>
                <a:r>
                  <a:rPr lang="zh-CN" altLang="en-US">
                    <a:noFill/>
                  </a:rPr>
                  <a:t> </a:t>
                </a:r>
              </a:p>
            </p:txBody>
          </p:sp>
        </mc:Fallback>
      </mc:AlternateContent>
      <p:graphicFrame>
        <p:nvGraphicFramePr>
          <p:cNvPr id="8" name="表格 5">
            <a:extLst>
              <a:ext uri="{FF2B5EF4-FFF2-40B4-BE49-F238E27FC236}">
                <a16:creationId xmlns:a16="http://schemas.microsoft.com/office/drawing/2014/main" id="{2AFF2FC0-28E6-4E67-A519-8F6408342B8A}"/>
              </a:ext>
            </a:extLst>
          </p:cNvPr>
          <p:cNvGraphicFramePr>
            <a:graphicFrameLocks noGrp="1"/>
          </p:cNvGraphicFramePr>
          <p:nvPr>
            <p:extLst>
              <p:ext uri="{D42A27DB-BD31-4B8C-83A1-F6EECF244321}">
                <p14:modId xmlns:p14="http://schemas.microsoft.com/office/powerpoint/2010/main" val="1929226104"/>
              </p:ext>
            </p:extLst>
          </p:nvPr>
        </p:nvGraphicFramePr>
        <p:xfrm>
          <a:off x="0" y="4098126"/>
          <a:ext cx="3988341" cy="1371600"/>
        </p:xfrm>
        <a:graphic>
          <a:graphicData uri="http://schemas.openxmlformats.org/drawingml/2006/table">
            <a:tbl>
              <a:tblPr firstRow="1" bandRow="1">
                <a:tableStyleId>{2D5ABB26-0587-4C30-8999-92F81FD0307C}</a:tableStyleId>
              </a:tblPr>
              <a:tblGrid>
                <a:gridCol w="997084">
                  <a:extLst>
                    <a:ext uri="{9D8B030D-6E8A-4147-A177-3AD203B41FA5}">
                      <a16:colId xmlns:a16="http://schemas.microsoft.com/office/drawing/2014/main" val="192074583"/>
                    </a:ext>
                  </a:extLst>
                </a:gridCol>
                <a:gridCol w="592137">
                  <a:extLst>
                    <a:ext uri="{9D8B030D-6E8A-4147-A177-3AD203B41FA5}">
                      <a16:colId xmlns:a16="http://schemas.microsoft.com/office/drawing/2014/main" val="1290037196"/>
                    </a:ext>
                  </a:extLst>
                </a:gridCol>
                <a:gridCol w="928673">
                  <a:extLst>
                    <a:ext uri="{9D8B030D-6E8A-4147-A177-3AD203B41FA5}">
                      <a16:colId xmlns:a16="http://schemas.microsoft.com/office/drawing/2014/main" val="2541948268"/>
                    </a:ext>
                  </a:extLst>
                </a:gridCol>
                <a:gridCol w="1470447">
                  <a:extLst>
                    <a:ext uri="{9D8B030D-6E8A-4147-A177-3AD203B41FA5}">
                      <a16:colId xmlns:a16="http://schemas.microsoft.com/office/drawing/2014/main" val="3763702708"/>
                    </a:ext>
                  </a:extLst>
                </a:gridCol>
              </a:tblGrid>
              <a:tr h="385294">
                <a:tc>
                  <a:txBody>
                    <a:bodyPr/>
                    <a:lstStyle/>
                    <a:p>
                      <a:pPr algn="ct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dirty="0"/>
                        <a:t>IoU</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Chamfer-L1</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Normal Consistency</a:t>
                      </a:r>
                      <a:endParaRPr lang="zh-CN" altLang="en-US"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4065"/>
                  </a:ext>
                </a:extLst>
              </a:tr>
              <a:tr h="341079">
                <a:tc>
                  <a:txBody>
                    <a:bodyPr/>
                    <a:lstStyle/>
                    <a:p>
                      <a:pPr marL="0" algn="ctr" defTabSz="914400" rtl="0" eaLnBrk="1" latinLnBrk="0" hangingPunct="1"/>
                      <a:r>
                        <a:rPr lang="en-US" altLang="zh-CN" sz="1200" b="0" kern="1200" dirty="0">
                          <a:solidFill>
                            <a:schemeClr val="tx1"/>
                          </a:solidFill>
                          <a:latin typeface="+mn-lt"/>
                          <a:ea typeface="+mn-ea"/>
                          <a:cs typeface="+mn-cs"/>
                        </a:rPr>
                        <a:t>Input</a:t>
                      </a:r>
                      <a:endParaRPr lang="zh-CN" altLang="en-US" sz="1200" b="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63.1%</a:t>
                      </a:r>
                      <a:endParaRPr lang="zh-CN" altLang="en-US" sz="1200" b="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0.136</a:t>
                      </a:r>
                      <a:endParaRPr lang="zh-CN" altLang="en-US" sz="1200" b="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200" b="0" dirty="0"/>
                        <a:t>0.810</a:t>
                      </a:r>
                      <a:endParaRPr lang="zh-CN" altLang="en-US" sz="1200" b="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7449142"/>
                  </a:ext>
                </a:extLst>
              </a:tr>
              <a:tr h="341079">
                <a:tc>
                  <a:txBody>
                    <a:bodyPr/>
                    <a:lstStyle/>
                    <a:p>
                      <a:pPr marL="0" algn="ctr" defTabSz="914400" rtl="0" eaLnBrk="1" latinLnBrk="0" hangingPunct="1"/>
                      <a:r>
                        <a:rPr lang="en-US" altLang="zh-CN" sz="1200" b="0" kern="1200" dirty="0">
                          <a:solidFill>
                            <a:schemeClr val="tx1"/>
                          </a:solidFill>
                          <a:latin typeface="+mn-lt"/>
                          <a:ea typeface="+mn-ea"/>
                          <a:cs typeface="+mn-cs"/>
                        </a:rPr>
                        <a:t>ONet</a:t>
                      </a:r>
                      <a:endParaRPr lang="zh-CN" altLang="en-US" sz="1200" b="0" kern="1200" dirty="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algn="ctr"/>
                      <a:r>
                        <a:rPr lang="en-US" altLang="zh-CN" sz="1200" b="0" dirty="0"/>
                        <a:t>70.3%</a:t>
                      </a:r>
                      <a:endParaRPr lang="zh-CN" altLang="en-US" sz="1200" b="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b="1" dirty="0"/>
                        <a:t>0.109</a:t>
                      </a:r>
                      <a:endParaRPr lang="zh-CN" altLang="en-US" sz="1200" b="1"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200" b="1" dirty="0"/>
                        <a:t>0.879</a:t>
                      </a:r>
                      <a:endParaRPr lang="zh-CN" altLang="en-US" sz="12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790805"/>
                  </a:ext>
                </a:extLst>
              </a:tr>
            </a:tbl>
          </a:graphicData>
        </a:graphic>
      </p:graphicFrame>
    </p:spTree>
    <p:extLst>
      <p:ext uri="{BB962C8B-B14F-4D97-AF65-F5344CB8AC3E}">
        <p14:creationId xmlns:p14="http://schemas.microsoft.com/office/powerpoint/2010/main" val="678542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586F6D4-319E-4616-BF4B-A2621ED88C86}"/>
              </a:ext>
            </a:extLst>
          </p:cNvPr>
          <p:cNvSpPr/>
          <p:nvPr/>
        </p:nvSpPr>
        <p:spPr>
          <a:xfrm>
            <a:off x="221226" y="2536723"/>
            <a:ext cx="6815754" cy="160757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2" name="Inhaltsplatzhalter 1"/>
          <p:cNvSpPr>
            <a:spLocks noGrp="1"/>
          </p:cNvSpPr>
          <p:nvPr>
            <p:ph idx="1"/>
          </p:nvPr>
        </p:nvSpPr>
        <p:spPr/>
        <p:txBody>
          <a:bodyPr/>
          <a:lstStyle/>
          <a:p>
            <a:pPr marL="342900" indent="-342900">
              <a:buFont typeface="Arial" panose="020B0604020202020204" pitchFamily="34" charset="0"/>
              <a:buChar char="•"/>
            </a:pPr>
            <a:r>
              <a:rPr lang="en-US" altLang="zh-CN" dirty="0"/>
              <a:t>Uniform sampling</a:t>
            </a:r>
          </a:p>
          <a:p>
            <a:r>
              <a:rPr lang="en-US" altLang="zh-CN" dirty="0"/>
              <a:t>sample 2048 points uniformly in the bounding volume of the ground truth mesh</a:t>
            </a:r>
          </a:p>
          <a:p>
            <a:endParaRPr lang="en-US" altLang="zh-CN" dirty="0"/>
          </a:p>
          <a:p>
            <a:pPr marL="342900" indent="-342900">
              <a:buFont typeface="Arial" panose="020B0604020202020204" pitchFamily="34" charset="0"/>
              <a:buChar char="•"/>
            </a:pPr>
            <a:r>
              <a:rPr lang="en-US" altLang="zh-CN" dirty="0"/>
              <a:t>Equal sampling</a:t>
            </a:r>
          </a:p>
          <a:p>
            <a:r>
              <a:rPr lang="en-US" altLang="zh-CN" dirty="0"/>
              <a:t>sample 1024 points inside and 1024 points outside mesh</a:t>
            </a:r>
          </a:p>
          <a:p>
            <a:endParaRPr lang="en-US" altLang="zh-CN" dirty="0"/>
          </a:p>
          <a:p>
            <a:pPr marL="342900" indent="-342900">
              <a:buFont typeface="Arial" panose="020B0604020202020204" pitchFamily="34" charset="0"/>
              <a:buChar char="•"/>
            </a:pPr>
            <a:r>
              <a:rPr lang="en-US" altLang="zh-CN" dirty="0"/>
              <a:t>Surface sampling</a:t>
            </a:r>
          </a:p>
          <a:p>
            <a:r>
              <a:rPr lang="en-US" altLang="zh-CN" dirty="0"/>
              <a:t>sample 1024 points uniformly and 1024 points on the surface of the mesh</a:t>
            </a:r>
            <a:endParaRPr lang="zh-CN" altLang="en-US"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18</a:t>
            </a:fld>
            <a:endParaRPr lang="de-DE" dirty="0"/>
          </a:p>
        </p:txBody>
      </p:sp>
      <p:sp>
        <p:nvSpPr>
          <p:cNvPr id="3" name="Titel 2"/>
          <p:cNvSpPr>
            <a:spLocks noGrp="1"/>
          </p:cNvSpPr>
          <p:nvPr>
            <p:ph type="title"/>
          </p:nvPr>
        </p:nvSpPr>
        <p:spPr>
          <a:prstGeom prst="rect">
            <a:avLst/>
          </a:prstGeom>
        </p:spPr>
        <p:txBody>
          <a:bodyPr/>
          <a:lstStyle/>
          <a:p>
            <a:r>
              <a:rPr lang="en-US" sz="3000" dirty="0"/>
              <a:t>Ablation Study</a:t>
            </a:r>
          </a:p>
        </p:txBody>
      </p:sp>
      <p:sp>
        <p:nvSpPr>
          <p:cNvPr id="9" name="文本框 8">
            <a:extLst>
              <a:ext uri="{FF2B5EF4-FFF2-40B4-BE49-F238E27FC236}">
                <a16:creationId xmlns:a16="http://schemas.microsoft.com/office/drawing/2014/main" id="{8B03F161-518D-414B-97DB-5510E53FE274}"/>
              </a:ext>
            </a:extLst>
          </p:cNvPr>
          <p:cNvSpPr txBox="1"/>
          <p:nvPr/>
        </p:nvSpPr>
        <p:spPr>
          <a:xfrm>
            <a:off x="7131972" y="3881864"/>
            <a:ext cx="1601125" cy="257378"/>
          </a:xfrm>
          <a:prstGeom prst="rect">
            <a:avLst/>
          </a:prstGeom>
          <a:noFill/>
        </p:spPr>
        <p:txBody>
          <a:bodyPr wrap="square" lIns="0" tIns="0" rIns="0" bIns="0" rtlCol="0">
            <a:spAutoFit/>
          </a:bodyPr>
          <a:lstStyle/>
          <a:p>
            <a:pPr>
              <a:lnSpc>
                <a:spcPct val="114000"/>
              </a:lnSpc>
            </a:pPr>
            <a:r>
              <a:rPr lang="en-US" altLang="zh-CN" sz="1600" dirty="0">
                <a:solidFill>
                  <a:srgbClr val="FF0000"/>
                </a:solidFill>
                <a:latin typeface="+mn-lt"/>
              </a:rPr>
              <a:t>Introduce bias! </a:t>
            </a:r>
            <a:r>
              <a:rPr lang="en-US" altLang="zh-CN" sz="1600" dirty="0">
                <a:solidFill>
                  <a:srgbClr val="FF0000"/>
                </a:solidFill>
                <a:latin typeface="+mn-lt"/>
                <a:sym typeface="Wingdings" panose="05000000000000000000" pitchFamily="2" charset="2"/>
              </a:rPr>
              <a:t></a:t>
            </a:r>
            <a:endParaRPr lang="zh-CN" altLang="en-US" sz="1600" dirty="0" err="1">
              <a:solidFill>
                <a:srgbClr val="FF0000"/>
              </a:solidFill>
              <a:latin typeface="+mn-lt"/>
            </a:endParaRPr>
          </a:p>
        </p:txBody>
      </p:sp>
      <p:graphicFrame>
        <p:nvGraphicFramePr>
          <p:cNvPr id="10" name="表格 5">
            <a:extLst>
              <a:ext uri="{FF2B5EF4-FFF2-40B4-BE49-F238E27FC236}">
                <a16:creationId xmlns:a16="http://schemas.microsoft.com/office/drawing/2014/main" id="{BC1FC2D4-6A8C-49F3-962B-CDADA969C16C}"/>
              </a:ext>
            </a:extLst>
          </p:cNvPr>
          <p:cNvGraphicFramePr>
            <a:graphicFrameLocks noGrp="1"/>
          </p:cNvGraphicFramePr>
          <p:nvPr>
            <p:extLst>
              <p:ext uri="{D42A27DB-BD31-4B8C-83A1-F6EECF244321}">
                <p14:modId xmlns:p14="http://schemas.microsoft.com/office/powerpoint/2010/main" val="98952702"/>
              </p:ext>
            </p:extLst>
          </p:nvPr>
        </p:nvGraphicFramePr>
        <p:xfrm>
          <a:off x="866071" y="4446673"/>
          <a:ext cx="7411857" cy="1483360"/>
        </p:xfrm>
        <a:graphic>
          <a:graphicData uri="http://schemas.openxmlformats.org/drawingml/2006/table">
            <a:tbl>
              <a:tblPr firstRow="1" bandRow="1">
                <a:tableStyleId>{2D5ABB26-0587-4C30-8999-92F81FD0307C}</a:tableStyleId>
              </a:tblPr>
              <a:tblGrid>
                <a:gridCol w="1852964">
                  <a:extLst>
                    <a:ext uri="{9D8B030D-6E8A-4147-A177-3AD203B41FA5}">
                      <a16:colId xmlns:a16="http://schemas.microsoft.com/office/drawing/2014/main" val="192074583"/>
                    </a:ext>
                  </a:extLst>
                </a:gridCol>
                <a:gridCol w="1100413">
                  <a:extLst>
                    <a:ext uri="{9D8B030D-6E8A-4147-A177-3AD203B41FA5}">
                      <a16:colId xmlns:a16="http://schemas.microsoft.com/office/drawing/2014/main" val="1290037196"/>
                    </a:ext>
                  </a:extLst>
                </a:gridCol>
                <a:gridCol w="1337544">
                  <a:extLst>
                    <a:ext uri="{9D8B030D-6E8A-4147-A177-3AD203B41FA5}">
                      <a16:colId xmlns:a16="http://schemas.microsoft.com/office/drawing/2014/main" val="2541948268"/>
                    </a:ext>
                  </a:extLst>
                </a:gridCol>
                <a:gridCol w="3120936">
                  <a:extLst>
                    <a:ext uri="{9D8B030D-6E8A-4147-A177-3AD203B41FA5}">
                      <a16:colId xmlns:a16="http://schemas.microsoft.com/office/drawing/2014/main" val="3763702708"/>
                    </a:ext>
                  </a:extLst>
                </a:gridCol>
              </a:tblGrid>
              <a:tr h="370840">
                <a:tc>
                  <a:txBody>
                    <a:bodyPr/>
                    <a:lstStyle/>
                    <a:p>
                      <a:pPr algn="ctr"/>
                      <a:endParaRPr lang="zh-CN"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600" dirty="0"/>
                        <a:t>IoU</a:t>
                      </a:r>
                      <a:endParaRPr lang="zh-CN"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Chamfer-L1</a:t>
                      </a:r>
                      <a:endParaRPr lang="zh-CN"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Normal Consistency</a:t>
                      </a:r>
                      <a:endParaRPr lang="zh-CN"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4065"/>
                  </a:ext>
                </a:extLst>
              </a:tr>
              <a:tr h="370840">
                <a:tc>
                  <a:txBody>
                    <a:bodyPr/>
                    <a:lstStyle/>
                    <a:p>
                      <a:pPr algn="ctr"/>
                      <a:r>
                        <a:rPr lang="en-US" altLang="zh-CN" sz="1600" dirty="0"/>
                        <a:t>Uniform</a:t>
                      </a:r>
                      <a:endParaRPr lang="zh-CN"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600" b="1" dirty="0"/>
                        <a:t>0.571</a:t>
                      </a:r>
                      <a:endParaRPr lang="zh-CN" altLang="en-US" sz="1600" b="1"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600" b="1" dirty="0"/>
                        <a:t>0.215</a:t>
                      </a:r>
                      <a:endParaRPr lang="zh-CN" altLang="en-US" sz="1600" b="1" dirty="0"/>
                    </a:p>
                  </a:txBody>
                  <a:tcPr>
                    <a:lnT w="12700" cap="flat" cmpd="sng" algn="ctr">
                      <a:solidFill>
                        <a:schemeClr val="tx1"/>
                      </a:solidFill>
                      <a:prstDash val="solid"/>
                      <a:round/>
                      <a:headEnd type="none" w="med" len="med"/>
                      <a:tailEnd type="none" w="med" len="med"/>
                    </a:lnT>
                  </a:tcPr>
                </a:tc>
                <a:tc>
                  <a:txBody>
                    <a:bodyPr/>
                    <a:lstStyle/>
                    <a:p>
                      <a:pPr algn="ctr"/>
                      <a:r>
                        <a:rPr lang="en-US" altLang="zh-CN" sz="1600" dirty="0"/>
                        <a:t>0.834</a:t>
                      </a:r>
                      <a:endParaRPr lang="zh-CN"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7449142"/>
                  </a:ext>
                </a:extLst>
              </a:tr>
              <a:tr h="370840">
                <a:tc>
                  <a:txBody>
                    <a:bodyPr/>
                    <a:lstStyle/>
                    <a:p>
                      <a:pPr algn="ctr"/>
                      <a:r>
                        <a:rPr lang="en-US" altLang="zh-CN" sz="1600" dirty="0"/>
                        <a:t>Equal</a:t>
                      </a:r>
                      <a:endParaRPr lang="zh-CN" altLang="en-US" sz="1600" dirty="0"/>
                    </a:p>
                  </a:txBody>
                  <a:tcPr/>
                </a:tc>
                <a:tc>
                  <a:txBody>
                    <a:bodyPr/>
                    <a:lstStyle/>
                    <a:p>
                      <a:pPr algn="ctr"/>
                      <a:r>
                        <a:rPr lang="en-US" altLang="zh-CN" sz="1600" dirty="0"/>
                        <a:t>0.475</a:t>
                      </a:r>
                      <a:endParaRPr lang="zh-CN" altLang="en-US" sz="1600" dirty="0"/>
                    </a:p>
                  </a:txBody>
                  <a:tcPr/>
                </a:tc>
                <a:tc>
                  <a:txBody>
                    <a:bodyPr/>
                    <a:lstStyle/>
                    <a:p>
                      <a:pPr algn="ctr"/>
                      <a:r>
                        <a:rPr lang="en-US" altLang="zh-CN" sz="1600" dirty="0"/>
                        <a:t>0.291</a:t>
                      </a:r>
                      <a:endParaRPr lang="zh-CN" altLang="en-US" sz="1600" dirty="0"/>
                    </a:p>
                  </a:txBody>
                  <a:tcPr/>
                </a:tc>
                <a:tc>
                  <a:txBody>
                    <a:bodyPr/>
                    <a:lstStyle/>
                    <a:p>
                      <a:pPr algn="ctr"/>
                      <a:r>
                        <a:rPr lang="en-US" altLang="zh-CN" sz="1600" b="1" dirty="0"/>
                        <a:t>0.835</a:t>
                      </a:r>
                      <a:endParaRPr lang="zh-CN" altLang="en-US" sz="1600" b="1" dirty="0"/>
                    </a:p>
                  </a:txBody>
                  <a:tcPr/>
                </a:tc>
                <a:extLst>
                  <a:ext uri="{0D108BD9-81ED-4DB2-BD59-A6C34878D82A}">
                    <a16:rowId xmlns:a16="http://schemas.microsoft.com/office/drawing/2014/main" val="3959790805"/>
                  </a:ext>
                </a:extLst>
              </a:tr>
              <a:tr h="370840">
                <a:tc>
                  <a:txBody>
                    <a:bodyPr/>
                    <a:lstStyle/>
                    <a:p>
                      <a:pPr algn="ctr"/>
                      <a:r>
                        <a:rPr lang="en-US" altLang="zh-CN" sz="1600" dirty="0"/>
                        <a:t>Surface</a:t>
                      </a:r>
                      <a:endParaRPr lang="zh-CN"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600" dirty="0"/>
                        <a:t>0.536</a:t>
                      </a:r>
                      <a:endParaRPr lang="zh-CN"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600" dirty="0"/>
                        <a:t>0.254</a:t>
                      </a:r>
                      <a:endParaRPr lang="zh-CN"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600" dirty="0"/>
                        <a:t>0.822</a:t>
                      </a:r>
                      <a:endParaRPr lang="zh-CN"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620259"/>
                  </a:ext>
                </a:extLst>
              </a:tr>
            </a:tbl>
          </a:graphicData>
        </a:graphic>
      </p:graphicFrame>
    </p:spTree>
    <p:extLst>
      <p:ext uri="{BB962C8B-B14F-4D97-AF65-F5344CB8AC3E}">
        <p14:creationId xmlns:p14="http://schemas.microsoft.com/office/powerpoint/2010/main" val="355922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9090" y="1762188"/>
            <a:ext cx="8508999" cy="5076250"/>
          </a:xfrm>
        </p:spPr>
        <p:txBody>
          <a:bodyPr/>
          <a:lstStyle/>
          <a:p>
            <a:pPr marL="342900" indent="-342900">
              <a:buFont typeface="+mj-lt"/>
              <a:buAutoNum type="arabicPeriod"/>
            </a:pPr>
            <a:r>
              <a:rPr lang="en-US" dirty="0"/>
              <a:t>Occupancy net struggles with very thin details of the object such as rope or rod.</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lvl="2" indent="0">
              <a:buNone/>
            </a:pPr>
            <a:endParaRPr lang="en-US" dirty="0"/>
          </a:p>
          <a:p>
            <a:pPr marL="646113" lvl="2" indent="-285750">
              <a:buFont typeface="Wingdings" panose="05000000000000000000" pitchFamily="2" charset="2"/>
              <a:buChar char="à"/>
            </a:pPr>
            <a:r>
              <a:rPr lang="en-US" dirty="0">
                <a:solidFill>
                  <a:srgbClr val="FF0000"/>
                </a:solidFill>
                <a:sym typeface="Wingdings" panose="05000000000000000000" pitchFamily="2" charset="2"/>
              </a:rPr>
              <a:t>Convolutional Occupancy Networks, Peng et al.</a:t>
            </a:r>
          </a:p>
          <a:p>
            <a:pPr lvl="2" indent="0">
              <a:buNone/>
            </a:pPr>
            <a:endParaRPr lang="en-US" dirty="0"/>
          </a:p>
          <a:p>
            <a:pPr marL="342900" indent="-342900">
              <a:buFont typeface="+mj-lt"/>
              <a:buAutoNum type="arabicPeriod"/>
            </a:pPr>
            <a:r>
              <a:rPr lang="en-US" dirty="0"/>
              <a:t>Inference algorithm for surface extraction is still not efficient for real-time applications </a:t>
            </a:r>
          </a:p>
          <a:p>
            <a:pPr marL="646113" lvl="2" indent="-285750">
              <a:buFont typeface="Wingdings" panose="05000000000000000000" pitchFamily="2" charset="2"/>
              <a:buChar char="à"/>
            </a:pPr>
            <a:r>
              <a:rPr lang="en-US" dirty="0">
                <a:solidFill>
                  <a:srgbClr val="FF0000"/>
                </a:solidFill>
                <a:sym typeface="Wingdings" panose="05000000000000000000" pitchFamily="2" charset="2"/>
              </a:rPr>
              <a:t>DeepSDF, Park et al.</a:t>
            </a:r>
          </a:p>
          <a:p>
            <a:pPr lvl="2" indent="0">
              <a:buNone/>
            </a:pPr>
            <a:endParaRPr lang="en-US" dirty="0"/>
          </a:p>
          <a:p>
            <a:pPr marL="342900" indent="-342900">
              <a:buFont typeface="+mj-lt"/>
              <a:buAutoNum type="arabicPeriod"/>
            </a:pPr>
            <a:r>
              <a:rPr lang="en-US" dirty="0"/>
              <a:t>Fully supervised manner training requires heavy manual annotations </a:t>
            </a:r>
          </a:p>
          <a:p>
            <a:pPr marL="646113" lvl="2" indent="-285750">
              <a:buFont typeface="Wingdings" panose="05000000000000000000" pitchFamily="2" charset="2"/>
              <a:buChar char="à"/>
            </a:pPr>
            <a:r>
              <a:rPr lang="en-US" dirty="0">
                <a:solidFill>
                  <a:srgbClr val="FF0000"/>
                </a:solidFill>
                <a:sym typeface="Wingdings" panose="05000000000000000000" pitchFamily="2" charset="2"/>
              </a:rPr>
              <a:t>Differentiable Volumetric Rendering, Niemeyer et al.</a:t>
            </a:r>
          </a:p>
          <a:p>
            <a:pPr marL="342900" indent="-342900">
              <a:buFont typeface="+mj-lt"/>
              <a:buAutoNum type="arabicPeriod"/>
            </a:pPr>
            <a:endParaRPr lang="en-US" dirty="0">
              <a:sym typeface="Wingdings" panose="05000000000000000000" pitchFamily="2" charset="2"/>
            </a:endParaRPr>
          </a:p>
          <a:p>
            <a:pPr marL="342900" indent="-342900">
              <a:buFont typeface="+mj-lt"/>
              <a:buAutoNum type="arabicPeriod"/>
            </a:pPr>
            <a:r>
              <a:rPr lang="en-US" altLang="zh-CN" sz="1600" dirty="0">
                <a:latin typeface="+mj-lt"/>
                <a:sym typeface="Wingdings" panose="05000000000000000000" pitchFamily="2" charset="2"/>
              </a:rPr>
              <a:t>How </a:t>
            </a:r>
            <a:r>
              <a:rPr lang="en-US" altLang="zh-CN" dirty="0">
                <a:latin typeface="+mj-lt"/>
                <a:sym typeface="Wingdings" panose="05000000000000000000" pitchFamily="2" charset="2"/>
              </a:rPr>
              <a:t>to deploy </a:t>
            </a:r>
            <a:r>
              <a:rPr lang="en-US" altLang="zh-CN" sz="1600" dirty="0">
                <a:latin typeface="+mj-lt"/>
                <a:sym typeface="Wingdings" panose="05000000000000000000" pitchFamily="2" charset="2"/>
              </a:rPr>
              <a:t>this model in some real-time reconstruction system?</a:t>
            </a:r>
          </a:p>
          <a:p>
            <a:pPr marL="646113" lvl="2" indent="-285750">
              <a:buFont typeface="Wingdings" panose="05000000000000000000" pitchFamily="2" charset="2"/>
              <a:buChar char="à"/>
            </a:pPr>
            <a:r>
              <a:rPr lang="en-US" altLang="zh-CN" dirty="0">
                <a:solidFill>
                  <a:srgbClr val="FF0000"/>
                </a:solidFill>
                <a:sym typeface="Wingdings" panose="05000000000000000000" pitchFamily="2" charset="2"/>
              </a:rPr>
              <a:t>My naïve idea </a:t>
            </a:r>
          </a:p>
          <a:p>
            <a:pPr marL="342900" indent="-342900">
              <a:buFont typeface="+mj-lt"/>
              <a:buAutoNum type="arabicPeriod"/>
            </a:pPr>
            <a:endParaRPr lang="en-US" altLang="zh-CN" sz="1600" dirty="0">
              <a:latin typeface="+mj-lt"/>
              <a:sym typeface="Wingdings" panose="05000000000000000000" pitchFamily="2" charset="2"/>
            </a:endParaRPr>
          </a:p>
          <a:p>
            <a:pPr marL="342900" indent="-342900">
              <a:buFont typeface="+mj-lt"/>
              <a:buAutoNum type="arabicPeriod"/>
            </a:pPr>
            <a:endParaRPr lang="en-US" altLang="zh-CN" sz="1600" dirty="0">
              <a:latin typeface="+mj-lt"/>
              <a:sym typeface="Wingdings" panose="05000000000000000000" pitchFamily="2" charset="2"/>
            </a:endParaRPr>
          </a:p>
          <a:p>
            <a:endParaRPr lang="en-US" altLang="zh-CN" sz="1600" dirty="0">
              <a:latin typeface="+mj-lt"/>
              <a:sym typeface="Wingdings" panose="05000000000000000000" pitchFamily="2" charset="2"/>
            </a:endParaRPr>
          </a:p>
          <a:p>
            <a:pPr marL="342900" indent="-342900">
              <a:buFont typeface="+mj-lt"/>
              <a:buAutoNum type="arabicPeriod"/>
            </a:pPr>
            <a:endParaRPr lang="en-US" dirty="0">
              <a:sym typeface="Wingdings" panose="05000000000000000000" pitchFamily="2" charset="2"/>
            </a:endParaRPr>
          </a:p>
          <a:p>
            <a:endParaRPr lang="en-US" dirty="0"/>
          </a:p>
          <a:p>
            <a:endParaRPr lang="en-US" dirty="0"/>
          </a:p>
          <a:p>
            <a:endParaRPr lang="zh-CN" altLang="en-US"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19</a:t>
            </a:fld>
            <a:endParaRPr lang="de-DE" dirty="0"/>
          </a:p>
        </p:txBody>
      </p:sp>
      <p:sp>
        <p:nvSpPr>
          <p:cNvPr id="3" name="Titel 2"/>
          <p:cNvSpPr>
            <a:spLocks noGrp="1"/>
          </p:cNvSpPr>
          <p:nvPr>
            <p:ph type="title"/>
          </p:nvPr>
        </p:nvSpPr>
        <p:spPr>
          <a:prstGeom prst="rect">
            <a:avLst/>
          </a:prstGeom>
        </p:spPr>
        <p:txBody>
          <a:bodyPr/>
          <a:lstStyle/>
          <a:p>
            <a:r>
              <a:rPr lang="en-US" sz="3000" dirty="0"/>
              <a:t>4. Limitations &amp; Future Work</a:t>
            </a:r>
          </a:p>
        </p:txBody>
      </p:sp>
      <p:pic>
        <p:nvPicPr>
          <p:cNvPr id="8" name="图片 7">
            <a:extLst>
              <a:ext uri="{FF2B5EF4-FFF2-40B4-BE49-F238E27FC236}">
                <a16:creationId xmlns:a16="http://schemas.microsoft.com/office/drawing/2014/main" id="{D5978D6F-C04D-4B10-BDAB-5A35BBFA711E}"/>
              </a:ext>
            </a:extLst>
          </p:cNvPr>
          <p:cNvPicPr>
            <a:picLocks noChangeAspect="1"/>
          </p:cNvPicPr>
          <p:nvPr/>
        </p:nvPicPr>
        <p:blipFill>
          <a:blip r:embed="rId3"/>
          <a:stretch>
            <a:fillRect/>
          </a:stretch>
        </p:blipFill>
        <p:spPr>
          <a:xfrm>
            <a:off x="2958226" y="2221428"/>
            <a:ext cx="3227547" cy="1450436"/>
          </a:xfrm>
          <a:prstGeom prst="rect">
            <a:avLst/>
          </a:prstGeom>
        </p:spPr>
      </p:pic>
    </p:spTree>
    <p:extLst>
      <p:ext uri="{BB962C8B-B14F-4D97-AF65-F5344CB8AC3E}">
        <p14:creationId xmlns:p14="http://schemas.microsoft.com/office/powerpoint/2010/main" val="3738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13" end="1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0"/>
          </p:nvPr>
        </p:nvSpPr>
        <p:spPr>
          <a:xfrm>
            <a:off x="317500" y="1696837"/>
            <a:ext cx="8508999" cy="4879280"/>
          </a:xfrm>
        </p:spPr>
        <p:txBody>
          <a:bodyPr/>
          <a:lstStyle/>
          <a:p>
            <a:pPr marL="342900" indent="-342900">
              <a:buFont typeface="+mj-lt"/>
              <a:buAutoNum type="arabicPeriod"/>
            </a:pPr>
            <a:r>
              <a:rPr dirty="0"/>
              <a:t>Introduction</a:t>
            </a:r>
          </a:p>
          <a:p>
            <a:pPr marL="646113" lvl="2" indent="-285750">
              <a:buFont typeface="Arial" panose="020B0604020202020204" pitchFamily="34" charset="0"/>
              <a:buChar char="◦"/>
            </a:pPr>
            <a:r>
              <a:rPr lang="de-DE" sz="1100" dirty="0"/>
              <a:t>Overview of 3D Representation Method</a:t>
            </a:r>
          </a:p>
          <a:p>
            <a:pPr marL="646113" lvl="2" indent="-285750">
              <a:buFont typeface="Arial" panose="020B0604020202020204" pitchFamily="34" charset="0"/>
              <a:buChar char="◦"/>
            </a:pPr>
            <a:r>
              <a:rPr lang="de-DE" sz="1100" dirty="0"/>
              <a:t>Challenges</a:t>
            </a:r>
            <a:r>
              <a:rPr lang="de-DE" dirty="0"/>
              <a:t>	</a:t>
            </a:r>
            <a:endParaRPr dirty="0"/>
          </a:p>
          <a:p>
            <a:pPr marL="342900" indent="-342900">
              <a:buFont typeface="+mj-lt"/>
              <a:buAutoNum type="arabicPeriod"/>
            </a:pPr>
            <a:r>
              <a:rPr lang="de-DE" dirty="0"/>
              <a:t>Method Description</a:t>
            </a:r>
            <a:endParaRPr lang="de-DE" altLang="zh-CN" dirty="0"/>
          </a:p>
          <a:p>
            <a:pPr marL="646113" lvl="2" indent="-285750">
              <a:buFont typeface="Arial" panose="020B0604020202020204" pitchFamily="34" charset="0"/>
              <a:buChar char="◦"/>
            </a:pPr>
            <a:r>
              <a:rPr lang="de-DE" altLang="zh-CN" sz="1100" dirty="0"/>
              <a:t>Occupancy Net</a:t>
            </a:r>
          </a:p>
          <a:p>
            <a:pPr marL="646113" lvl="2" indent="-285750">
              <a:buFont typeface="Arial" panose="020B0604020202020204" pitchFamily="34" charset="0"/>
              <a:buChar char="◦"/>
            </a:pPr>
            <a:r>
              <a:rPr lang="de-DE" altLang="zh-CN" sz="1100" dirty="0"/>
              <a:t>Training Phase</a:t>
            </a:r>
          </a:p>
          <a:p>
            <a:pPr marL="646113" lvl="2" indent="-285750">
              <a:buFont typeface="Arial" panose="020B0604020202020204" pitchFamily="34" charset="0"/>
              <a:buChar char="◦"/>
            </a:pPr>
            <a:r>
              <a:rPr lang="de-DE" sz="1100" dirty="0"/>
              <a:t>Inference Phase</a:t>
            </a:r>
          </a:p>
          <a:p>
            <a:pPr marL="342900" indent="-342900">
              <a:buFont typeface="+mj-lt"/>
              <a:buAutoNum type="arabicPeriod"/>
            </a:pPr>
            <a:r>
              <a:rPr dirty="0"/>
              <a:t>Experimental Results</a:t>
            </a:r>
          </a:p>
          <a:p>
            <a:pPr marL="646113" lvl="2" indent="-285750">
              <a:buFont typeface="Arial" panose="020B0604020202020204" pitchFamily="34" charset="0"/>
              <a:buChar char="◦"/>
            </a:pPr>
            <a:r>
              <a:rPr lang="de-DE" altLang="zh-CN" sz="1100" dirty="0"/>
              <a:t>Metrics for Evaluation</a:t>
            </a:r>
          </a:p>
          <a:p>
            <a:pPr marL="646113" lvl="2" indent="-285750">
              <a:buFont typeface="Arial" panose="020B0604020202020204" pitchFamily="34" charset="0"/>
              <a:buChar char="◦"/>
            </a:pPr>
            <a:r>
              <a:rPr lang="en-US" altLang="zh-CN" sz="1100" dirty="0"/>
              <a:t>Representation Power</a:t>
            </a:r>
          </a:p>
          <a:p>
            <a:pPr marL="646113" lvl="2" indent="-285750">
              <a:buFont typeface="Arial" panose="020B0604020202020204" pitchFamily="34" charset="0"/>
              <a:buChar char="◦"/>
            </a:pPr>
            <a:r>
              <a:rPr lang="en-US" altLang="zh-CN" sz="1100" dirty="0"/>
              <a:t>Single-view Image Reconstruction</a:t>
            </a:r>
          </a:p>
          <a:p>
            <a:pPr marL="646113" lvl="2" indent="-285750">
              <a:buFont typeface="Arial" panose="020B0604020202020204" pitchFamily="34" charset="0"/>
              <a:buChar char="◦"/>
            </a:pPr>
            <a:r>
              <a:rPr lang="en-US" altLang="zh-CN" sz="1100" dirty="0"/>
              <a:t>Point Clouds Completion</a:t>
            </a:r>
          </a:p>
          <a:p>
            <a:pPr marL="646113" lvl="2" indent="-285750">
              <a:buFont typeface="Arial" panose="020B0604020202020204" pitchFamily="34" charset="0"/>
              <a:buChar char="◦"/>
            </a:pPr>
            <a:r>
              <a:rPr lang="en-US" altLang="zh-CN" sz="1100" dirty="0"/>
              <a:t>Voxel Super-resolution</a:t>
            </a:r>
          </a:p>
          <a:p>
            <a:pPr marL="646113" lvl="2" indent="-285750">
              <a:buFont typeface="Arial" panose="020B0604020202020204" pitchFamily="34" charset="0"/>
              <a:buChar char="◦"/>
            </a:pPr>
            <a:r>
              <a:rPr lang="en-US" altLang="zh-CN" sz="1100" dirty="0"/>
              <a:t>Ablation Study</a:t>
            </a:r>
            <a:endParaRPr lang="zh-CN" altLang="en-US" sz="1100" dirty="0"/>
          </a:p>
          <a:p>
            <a:pPr marL="342900" indent="-342900">
              <a:buFont typeface="+mj-lt"/>
              <a:buAutoNum type="arabicPeriod"/>
            </a:pPr>
            <a:r>
              <a:rPr lang="de-DE" dirty="0"/>
              <a:t>Limitations &amp; Future Work</a:t>
            </a:r>
          </a:p>
          <a:p>
            <a:pPr marL="342900" indent="-342900">
              <a:buFont typeface="+mj-lt"/>
              <a:buAutoNum type="arabicPeriod"/>
            </a:pPr>
            <a:r>
              <a:rPr lang="de-DE" dirty="0"/>
              <a:t>Summary</a:t>
            </a:r>
            <a:endParaRPr dirty="0"/>
          </a:p>
          <a:p>
            <a:pPr marL="342900" indent="-342900">
              <a:buFont typeface="+mj-lt"/>
              <a:buAutoNum type="arabicPeriod"/>
            </a:pPr>
            <a:endParaRPr dirty="0"/>
          </a:p>
        </p:txBody>
      </p:sp>
      <p:sp>
        <p:nvSpPr>
          <p:cNvPr id="7" name="Titel 6"/>
          <p:cNvSpPr>
            <a:spLocks noGrp="1"/>
          </p:cNvSpPr>
          <p:nvPr>
            <p:ph type="title"/>
          </p:nvPr>
        </p:nvSpPr>
        <p:spPr/>
        <p:txBody>
          <a:bodyPr/>
          <a:lstStyle/>
          <a:p>
            <a:r>
              <a:rPr lang="de-DE" dirty="0"/>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20</a:t>
            </a:fld>
            <a:endParaRPr lang="de-DE" dirty="0"/>
          </a:p>
        </p:txBody>
      </p:sp>
      <p:sp>
        <p:nvSpPr>
          <p:cNvPr id="3" name="Titel 2"/>
          <p:cNvSpPr>
            <a:spLocks noGrp="1"/>
          </p:cNvSpPr>
          <p:nvPr>
            <p:ph type="title"/>
          </p:nvPr>
        </p:nvSpPr>
        <p:spPr>
          <a:prstGeom prst="rect">
            <a:avLst/>
          </a:prstGeom>
        </p:spPr>
        <p:txBody>
          <a:bodyPr/>
          <a:lstStyle/>
          <a:p>
            <a:r>
              <a:rPr lang="en-US" sz="3000" dirty="0"/>
              <a:t>5. Summary</a:t>
            </a:r>
          </a:p>
        </p:txBody>
      </p:sp>
      <p:pic>
        <p:nvPicPr>
          <p:cNvPr id="2052" name="Picture 4" descr="Example 1">
            <a:extLst>
              <a:ext uri="{FF2B5EF4-FFF2-40B4-BE49-F238E27FC236}">
                <a16:creationId xmlns:a16="http://schemas.microsoft.com/office/drawing/2014/main" id="{30DEB3A5-1845-4893-937A-D88EE8BF7D63}"/>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2545" y="1650664"/>
            <a:ext cx="1903412" cy="19034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xample 2">
            <a:extLst>
              <a:ext uri="{FF2B5EF4-FFF2-40B4-BE49-F238E27FC236}">
                <a16:creationId xmlns:a16="http://schemas.microsoft.com/office/drawing/2014/main" id="{3C7EA80E-2234-4832-94B2-2B95E0E124E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20294" y="1649943"/>
            <a:ext cx="1903412" cy="19034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xample 3">
            <a:extLst>
              <a:ext uri="{FF2B5EF4-FFF2-40B4-BE49-F238E27FC236}">
                <a16:creationId xmlns:a16="http://schemas.microsoft.com/office/drawing/2014/main" id="{2BBB4F02-AEF5-4997-B41F-46A29165BA7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48043" y="1649943"/>
            <a:ext cx="1903412" cy="190341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F394F0CF-E1BF-424D-9325-FB785C5C010E}"/>
              </a:ext>
            </a:extLst>
          </p:cNvPr>
          <p:cNvSpPr txBox="1"/>
          <p:nvPr/>
        </p:nvSpPr>
        <p:spPr>
          <a:xfrm>
            <a:off x="886570" y="3689602"/>
            <a:ext cx="7370859" cy="2783711"/>
          </a:xfrm>
          <a:prstGeom prst="rect">
            <a:avLst/>
          </a:prstGeom>
          <a:noFill/>
        </p:spPr>
        <p:txBody>
          <a:bodyPr wrap="square" lIns="0" tIns="0" rIns="0" bIns="0" rtlCol="0">
            <a:spAutoFit/>
          </a:bodyPr>
          <a:lstStyle/>
          <a:p>
            <a:pPr marL="285750" indent="-285750">
              <a:lnSpc>
                <a:spcPct val="114000"/>
              </a:lnSpc>
              <a:buFont typeface="Arial" panose="020B0604020202020204" pitchFamily="34" charset="0"/>
              <a:buChar char="•"/>
            </a:pPr>
            <a:r>
              <a:rPr lang="en-US" altLang="zh-CN" sz="1600" dirty="0">
                <a:latin typeface="+mn-lt"/>
              </a:rPr>
              <a:t>Occupancy network doesn’t suffer from curse of discretization;</a:t>
            </a:r>
          </a:p>
          <a:p>
            <a:pPr marL="285750" indent="-285750">
              <a:lnSpc>
                <a:spcPct val="114000"/>
              </a:lnSpc>
              <a:buFont typeface="Arial" panose="020B0604020202020204" pitchFamily="34" charset="0"/>
              <a:buChar char="•"/>
            </a:pPr>
            <a:endParaRPr lang="en-US" altLang="zh-CN" sz="1600" dirty="0">
              <a:latin typeface="+mn-lt"/>
            </a:endParaRPr>
          </a:p>
          <a:p>
            <a:pPr marL="285750" indent="-285750">
              <a:lnSpc>
                <a:spcPct val="114000"/>
              </a:lnSpc>
              <a:buFont typeface="Arial" panose="020B0604020202020204" pitchFamily="34" charset="0"/>
              <a:buChar char="•"/>
            </a:pPr>
            <a:r>
              <a:rPr lang="en-US" altLang="zh-CN" sz="1600" dirty="0">
                <a:latin typeface="+mn-lt"/>
              </a:rPr>
              <a:t>Occupancy network is able to represent high-resolution meshes with significantly low memory requirements;</a:t>
            </a:r>
          </a:p>
          <a:p>
            <a:pPr marL="285750" indent="-285750">
              <a:lnSpc>
                <a:spcPct val="114000"/>
              </a:lnSpc>
              <a:buFont typeface="Arial" panose="020B0604020202020204" pitchFamily="34" charset="0"/>
              <a:buChar char="•"/>
            </a:pPr>
            <a:endParaRPr lang="en-US" altLang="zh-CN" sz="1600" dirty="0">
              <a:latin typeface="+mn-lt"/>
            </a:endParaRPr>
          </a:p>
          <a:p>
            <a:pPr marL="285750" indent="-285750">
              <a:lnSpc>
                <a:spcPct val="114000"/>
              </a:lnSpc>
              <a:buFont typeface="Arial" panose="020B0604020202020204" pitchFamily="34" charset="0"/>
              <a:buChar char="•"/>
            </a:pPr>
            <a:r>
              <a:rPr lang="en-US" altLang="zh-CN" sz="1600" dirty="0">
                <a:latin typeface="+mn-lt"/>
              </a:rPr>
              <a:t>Given a raw observation, occupancy Net is able to represent a wide range of categories of 3D geometry;</a:t>
            </a:r>
          </a:p>
          <a:p>
            <a:pPr marL="285750" indent="-285750">
              <a:lnSpc>
                <a:spcPct val="114000"/>
              </a:lnSpc>
              <a:buFont typeface="Arial" panose="020B0604020202020204" pitchFamily="34" charset="0"/>
              <a:buChar char="•"/>
            </a:pPr>
            <a:endParaRPr lang="en-US" altLang="zh-CN" sz="1600" dirty="0">
              <a:latin typeface="+mn-lt"/>
            </a:endParaRPr>
          </a:p>
          <a:p>
            <a:pPr marL="285750" indent="-285750">
              <a:lnSpc>
                <a:spcPct val="114000"/>
              </a:lnSpc>
              <a:buFont typeface="Arial" panose="020B0604020202020204" pitchFamily="34" charset="0"/>
              <a:buChar char="•"/>
            </a:pPr>
            <a:r>
              <a:rPr lang="en-US" altLang="zh-CN" sz="1600" dirty="0">
                <a:latin typeface="+mn-lt"/>
              </a:rPr>
              <a:t>Efficient inference algorithm, training strategy and further implementation in a real-time applications shall be considered in the next stage.</a:t>
            </a:r>
            <a:endParaRPr lang="zh-CN" altLang="en-US" sz="1600" dirty="0" err="1">
              <a:latin typeface="+mn-lt"/>
            </a:endParaRPr>
          </a:p>
        </p:txBody>
      </p:sp>
    </p:spTree>
    <p:extLst>
      <p:ext uri="{BB962C8B-B14F-4D97-AF65-F5344CB8AC3E}">
        <p14:creationId xmlns:p14="http://schemas.microsoft.com/office/powerpoint/2010/main" val="131134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C58380E-A462-4FFD-AD9D-77688E7F550B}"/>
              </a:ext>
            </a:extLst>
          </p:cNvPr>
          <p:cNvSpPr>
            <a:spLocks noGrp="1"/>
          </p:cNvSpPr>
          <p:nvPr>
            <p:ph idx="10"/>
          </p:nvPr>
        </p:nvSpPr>
        <p:spPr>
          <a:xfrm>
            <a:off x="319088" y="1978720"/>
            <a:ext cx="8508999" cy="4925663"/>
          </a:xfrm>
        </p:spPr>
        <p:txBody>
          <a:bodyPr/>
          <a:lstStyle/>
          <a:p>
            <a:r>
              <a:rPr lang="en-US" altLang="zh-CN" dirty="0">
                <a:latin typeface="+mj-lt"/>
              </a:rPr>
              <a:t>Papers: </a:t>
            </a:r>
            <a:endParaRPr lang="en-US" altLang="zh-CN" sz="1600" b="0" i="0" u="none" strike="noStrike" baseline="0" dirty="0">
              <a:latin typeface="+mj-lt"/>
            </a:endParaRPr>
          </a:p>
          <a:p>
            <a:pPr marL="519113" lvl="1" indent="-342900">
              <a:buFont typeface="+mj-lt"/>
              <a:buAutoNum type="arabicPeriod"/>
            </a:pPr>
            <a:r>
              <a:rPr lang="en-US" altLang="zh-CN" b="0" i="0" u="none" strike="noStrike" baseline="0" dirty="0">
                <a:latin typeface="+mj-lt"/>
              </a:rPr>
              <a:t>Meschede</a:t>
            </a:r>
            <a:r>
              <a:rPr lang="en-US" altLang="zh-CN" dirty="0">
                <a:latin typeface="+mj-lt"/>
              </a:rPr>
              <a:t> et al. “Occupancy Networks: Learning 3D Reconstruction in Function Space”, CVPR 2019</a:t>
            </a:r>
          </a:p>
          <a:p>
            <a:pPr marL="519113" lvl="1" indent="-342900">
              <a:buFont typeface="+mj-lt"/>
              <a:buAutoNum type="arabicPeriod"/>
            </a:pPr>
            <a:r>
              <a:rPr lang="en-US" altLang="zh-CN" dirty="0">
                <a:latin typeface="+mj-lt"/>
              </a:rPr>
              <a:t>Peng et al. “Convolutional Occupancy Networks”, ECCV 2020</a:t>
            </a:r>
          </a:p>
          <a:p>
            <a:pPr marL="519113" lvl="1" indent="-342900">
              <a:buFont typeface="+mj-lt"/>
              <a:buAutoNum type="arabicPeriod"/>
            </a:pPr>
            <a:r>
              <a:rPr lang="en-US" altLang="zh-CN" dirty="0">
                <a:latin typeface="+mj-lt"/>
              </a:rPr>
              <a:t>Park et al. “DeepSDF: Learning Continuous Signed Distance Functions for Shape Representation”, CVPR 2019</a:t>
            </a:r>
          </a:p>
          <a:p>
            <a:pPr marL="519113" lvl="1" indent="-342900">
              <a:buFont typeface="+mj-lt"/>
              <a:buAutoNum type="arabicPeriod"/>
            </a:pPr>
            <a:r>
              <a:rPr lang="en-US" altLang="zh-CN" dirty="0">
                <a:latin typeface="+mj-lt"/>
              </a:rPr>
              <a:t>Niemeyer et al. “Differentiable Volumetric Rendering: Learning Implicit 3D Representations without 3D Supervision”, CVPR 2020</a:t>
            </a:r>
          </a:p>
          <a:p>
            <a:r>
              <a:rPr lang="en-US" altLang="zh-CN" dirty="0">
                <a:latin typeface="+mj-lt"/>
              </a:rPr>
              <a:t>Images:</a:t>
            </a:r>
          </a:p>
          <a:p>
            <a:pPr marL="519113" lvl="1" indent="-342900">
              <a:buFont typeface="+mj-lt"/>
              <a:buAutoNum type="arabicPeriod"/>
            </a:pPr>
            <a:r>
              <a:rPr lang="en-US" altLang="zh-CN" dirty="0">
                <a:latin typeface="+mj-lt"/>
              </a:rPr>
              <a:t>Slide 4: </a:t>
            </a:r>
            <a:r>
              <a:rPr lang="en-US" altLang="zh-CN" dirty="0">
                <a:latin typeface="+mj-lt"/>
                <a:hlinkClick r:id="rId2"/>
              </a:rPr>
              <a:t>https://autonomousvision.github.io/occupancy-networks/</a:t>
            </a:r>
            <a:endParaRPr lang="en-US" altLang="zh-CN" dirty="0">
              <a:latin typeface="+mj-lt"/>
            </a:endParaRPr>
          </a:p>
          <a:p>
            <a:pPr marL="519113" lvl="1" indent="-342900">
              <a:buFont typeface="+mj-lt"/>
              <a:buAutoNum type="arabicPeriod"/>
            </a:pPr>
            <a:r>
              <a:rPr lang="en-US" altLang="zh-CN" dirty="0">
                <a:latin typeface="+mj-lt"/>
              </a:rPr>
              <a:t>Slide 20: </a:t>
            </a:r>
            <a:r>
              <a:rPr lang="en-US" altLang="zh-CN" dirty="0">
                <a:latin typeface="+mj-lt"/>
                <a:hlinkClick r:id="rId3"/>
              </a:rPr>
              <a:t>https://github.com/autonomousvision/occupancy_networks</a:t>
            </a:r>
            <a:endParaRPr lang="en-US" altLang="zh-CN" dirty="0">
              <a:latin typeface="+mj-lt"/>
            </a:endParaRPr>
          </a:p>
          <a:p>
            <a:pPr lvl="1" indent="0">
              <a:buNone/>
            </a:pPr>
            <a:endParaRPr lang="en-US" altLang="zh-CN" dirty="0">
              <a:latin typeface="+mj-lt"/>
            </a:endParaRPr>
          </a:p>
          <a:p>
            <a:pPr marL="342900" indent="-342900">
              <a:buFont typeface="+mj-lt"/>
              <a:buAutoNum type="arabicPeriod"/>
            </a:pPr>
            <a:endParaRPr lang="en-US" altLang="zh-CN" dirty="0">
              <a:latin typeface="+mj-lt"/>
            </a:endParaRPr>
          </a:p>
          <a:p>
            <a:pPr marL="342900" indent="-342900">
              <a:buFont typeface="+mj-lt"/>
              <a:buAutoNum type="arabicPeriod"/>
            </a:pPr>
            <a:endParaRPr lang="en-US" altLang="zh-CN" dirty="0">
              <a:latin typeface="+mj-lt"/>
            </a:endParaRPr>
          </a:p>
          <a:p>
            <a:endParaRPr lang="en-US" altLang="zh-CN" dirty="0">
              <a:latin typeface="+mj-lt"/>
            </a:endParaRPr>
          </a:p>
          <a:p>
            <a:endParaRPr lang="en-US" altLang="zh-CN" dirty="0">
              <a:latin typeface="+mj-lt"/>
            </a:endParaRPr>
          </a:p>
          <a:p>
            <a:endParaRPr lang="zh-CN" altLang="en-US" dirty="0">
              <a:latin typeface="+mj-lt"/>
            </a:endParaRPr>
          </a:p>
        </p:txBody>
      </p:sp>
      <p:sp>
        <p:nvSpPr>
          <p:cNvPr id="3" name="标题 2">
            <a:extLst>
              <a:ext uri="{FF2B5EF4-FFF2-40B4-BE49-F238E27FC236}">
                <a16:creationId xmlns:a16="http://schemas.microsoft.com/office/drawing/2014/main" id="{16F6B4D6-CD48-4DF4-B671-99AEE23B51A7}"/>
              </a:ext>
            </a:extLst>
          </p:cNvPr>
          <p:cNvSpPr>
            <a:spLocks noGrp="1"/>
          </p:cNvSpPr>
          <p:nvPr>
            <p:ph type="title"/>
          </p:nvPr>
        </p:nvSpPr>
        <p:spPr/>
        <p:txBody>
          <a:bodyPr/>
          <a:lstStyle/>
          <a:p>
            <a:r>
              <a:rPr lang="en-US" altLang="zh-CN" dirty="0"/>
              <a:t>Reference</a:t>
            </a:r>
            <a:endParaRPr lang="zh-CN" altLang="en-US" dirty="0"/>
          </a:p>
        </p:txBody>
      </p:sp>
    </p:spTree>
    <p:extLst>
      <p:ext uri="{BB962C8B-B14F-4D97-AF65-F5344CB8AC3E}">
        <p14:creationId xmlns:p14="http://schemas.microsoft.com/office/powerpoint/2010/main" val="135425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en-US" altLang="zh-CN" dirty="0"/>
              <a:t>Overview of 3D Representation Method</a:t>
            </a:r>
          </a:p>
          <a:p>
            <a:pPr marL="285750" indent="-285750">
              <a:buFont typeface="Arial" panose="020B0604020202020204" pitchFamily="34" charset="0"/>
              <a:buChar char="◦"/>
            </a:pPr>
            <a:r>
              <a:rPr lang="en-US" altLang="zh-CN" dirty="0"/>
              <a:t>Challenges	</a:t>
            </a:r>
          </a:p>
          <a:p>
            <a:endParaRPr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3</a:t>
            </a:fld>
            <a:endParaRPr lang="de-DE" dirty="0"/>
          </a:p>
        </p:txBody>
      </p:sp>
      <p:sp>
        <p:nvSpPr>
          <p:cNvPr id="3" name="Titel 2"/>
          <p:cNvSpPr>
            <a:spLocks noGrp="1"/>
          </p:cNvSpPr>
          <p:nvPr>
            <p:ph type="title"/>
          </p:nvPr>
        </p:nvSpPr>
        <p:spPr>
          <a:prstGeom prst="rect">
            <a:avLst/>
          </a:prstGeom>
        </p:spPr>
        <p:txBody>
          <a:bodyPr/>
          <a:lstStyle/>
          <a:p>
            <a:r>
              <a:rPr sz="3000" dirty="0"/>
              <a:t>1. Introduction</a:t>
            </a:r>
            <a:endParaRPr lang="de-DE"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4</a:t>
            </a:fld>
            <a:endParaRPr lang="de-DE" dirty="0"/>
          </a:p>
        </p:txBody>
      </p:sp>
      <p:sp>
        <p:nvSpPr>
          <p:cNvPr id="3" name="Titel 2"/>
          <p:cNvSpPr>
            <a:spLocks noGrp="1"/>
          </p:cNvSpPr>
          <p:nvPr>
            <p:ph type="title"/>
          </p:nvPr>
        </p:nvSpPr>
        <p:spPr>
          <a:prstGeom prst="rect">
            <a:avLst/>
          </a:prstGeom>
        </p:spPr>
        <p:txBody>
          <a:bodyPr/>
          <a:lstStyle/>
          <a:p>
            <a:r>
              <a:rPr sz="3000" dirty="0"/>
              <a:t>Overview of 3D Representation Methods</a:t>
            </a:r>
            <a:endParaRPr lang="de-DE" sz="3000" dirty="0"/>
          </a:p>
        </p:txBody>
      </p:sp>
      <p:sp>
        <p:nvSpPr>
          <p:cNvPr id="7" name="矩形 6">
            <a:extLst>
              <a:ext uri="{FF2B5EF4-FFF2-40B4-BE49-F238E27FC236}">
                <a16:creationId xmlns:a16="http://schemas.microsoft.com/office/drawing/2014/main" id="{80B8D0E3-8D12-4BB4-B772-CB4C4A834E12}"/>
              </a:ext>
            </a:extLst>
          </p:cNvPr>
          <p:cNvSpPr/>
          <p:nvPr/>
        </p:nvSpPr>
        <p:spPr>
          <a:xfrm>
            <a:off x="615525" y="1801299"/>
            <a:ext cx="2561614" cy="462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8" name="矩形 7">
            <a:extLst>
              <a:ext uri="{FF2B5EF4-FFF2-40B4-BE49-F238E27FC236}">
                <a16:creationId xmlns:a16="http://schemas.microsoft.com/office/drawing/2014/main" id="{74DA9596-5472-4287-A04C-A0F2CA8936A5}"/>
              </a:ext>
            </a:extLst>
          </p:cNvPr>
          <p:cNvSpPr/>
          <p:nvPr/>
        </p:nvSpPr>
        <p:spPr>
          <a:xfrm>
            <a:off x="3338099" y="1801298"/>
            <a:ext cx="2561614" cy="462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10" name="矩形 9">
            <a:extLst>
              <a:ext uri="{FF2B5EF4-FFF2-40B4-BE49-F238E27FC236}">
                <a16:creationId xmlns:a16="http://schemas.microsoft.com/office/drawing/2014/main" id="{6AE24FE8-13AE-4F80-AC4F-54588783245C}"/>
              </a:ext>
            </a:extLst>
          </p:cNvPr>
          <p:cNvSpPr/>
          <p:nvPr/>
        </p:nvSpPr>
        <p:spPr>
          <a:xfrm>
            <a:off x="6060673" y="1801297"/>
            <a:ext cx="2561614" cy="462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grpSp>
        <p:nvGrpSpPr>
          <p:cNvPr id="2" name="组合 1">
            <a:extLst>
              <a:ext uri="{FF2B5EF4-FFF2-40B4-BE49-F238E27FC236}">
                <a16:creationId xmlns:a16="http://schemas.microsoft.com/office/drawing/2014/main" id="{FF4AE488-A086-4817-A525-4FEEC8E19B97}"/>
              </a:ext>
            </a:extLst>
          </p:cNvPr>
          <p:cNvGrpSpPr/>
          <p:nvPr/>
        </p:nvGrpSpPr>
        <p:grpSpPr>
          <a:xfrm>
            <a:off x="615525" y="1883802"/>
            <a:ext cx="2561614" cy="4053602"/>
            <a:chOff x="615525" y="1883802"/>
            <a:chExt cx="2561614" cy="4053602"/>
          </a:xfrm>
        </p:grpSpPr>
        <p:sp>
          <p:nvSpPr>
            <p:cNvPr id="11" name="文本框 10">
              <a:extLst>
                <a:ext uri="{FF2B5EF4-FFF2-40B4-BE49-F238E27FC236}">
                  <a16:creationId xmlns:a16="http://schemas.microsoft.com/office/drawing/2014/main" id="{4015A757-91B9-446F-BC59-5CB5DBF790A5}"/>
                </a:ext>
              </a:extLst>
            </p:cNvPr>
            <p:cNvSpPr txBox="1"/>
            <p:nvPr/>
          </p:nvSpPr>
          <p:spPr>
            <a:xfrm>
              <a:off x="615525" y="1883802"/>
              <a:ext cx="2561614" cy="257250"/>
            </a:xfrm>
            <a:prstGeom prst="rect">
              <a:avLst/>
            </a:prstGeom>
            <a:noFill/>
          </p:spPr>
          <p:txBody>
            <a:bodyPr wrap="square" lIns="0" tIns="0" rIns="0" bIns="0" rtlCol="0">
              <a:spAutoFit/>
            </a:bodyPr>
            <a:lstStyle/>
            <a:p>
              <a:pPr algn="ctr">
                <a:lnSpc>
                  <a:spcPct val="114000"/>
                </a:lnSpc>
              </a:pPr>
              <a:r>
                <a:rPr lang="en-US" altLang="zh-CN" sz="1600" dirty="0">
                  <a:latin typeface="+mn-lt"/>
                </a:rPr>
                <a:t>Voxel-based Method</a:t>
              </a:r>
              <a:endParaRPr lang="zh-CN" altLang="en-US" sz="1600" dirty="0" err="1">
                <a:latin typeface="+mn-lt"/>
              </a:endParaRPr>
            </a:p>
          </p:txBody>
        </p:sp>
        <p:pic>
          <p:nvPicPr>
            <p:cNvPr id="1028" name="Picture 4" descr="voxel representation">
              <a:extLst>
                <a:ext uri="{FF2B5EF4-FFF2-40B4-BE49-F238E27FC236}">
                  <a16:creationId xmlns:a16="http://schemas.microsoft.com/office/drawing/2014/main" id="{A2D43671-585F-45C1-A1E5-FCFCF02F9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53" y="2223555"/>
              <a:ext cx="1932804" cy="1932804"/>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C1500B2B-84CD-43F7-B012-2F83460E7EB4}"/>
                </a:ext>
              </a:extLst>
            </p:cNvPr>
            <p:cNvSpPr txBox="1"/>
            <p:nvPr/>
          </p:nvSpPr>
          <p:spPr>
            <a:xfrm>
              <a:off x="851303" y="4238862"/>
              <a:ext cx="2090057" cy="1698542"/>
            </a:xfrm>
            <a:prstGeom prst="rect">
              <a:avLst/>
            </a:prstGeom>
            <a:noFill/>
          </p:spPr>
          <p:txBody>
            <a:bodyPr wrap="square" lIns="0" tIns="0" rIns="0" bIns="0" rtlCol="0">
              <a:spAutoFit/>
            </a:bodyPr>
            <a:lstStyle/>
            <a:p>
              <a:pPr marL="285750" indent="-285750">
                <a:lnSpc>
                  <a:spcPct val="114000"/>
                </a:lnSpc>
                <a:buFontTx/>
                <a:buChar char="-"/>
              </a:pPr>
              <a:r>
                <a:rPr lang="en-US" altLang="zh-CN" sz="1400" dirty="0">
                  <a:latin typeface="+mn-lt"/>
                </a:rPr>
                <a:t>Discretization into 3D grids;</a:t>
              </a:r>
            </a:p>
            <a:p>
              <a:pPr marL="285750" indent="-285750">
                <a:lnSpc>
                  <a:spcPct val="114000"/>
                </a:lnSpc>
                <a:buFontTx/>
                <a:buChar char="-"/>
              </a:pPr>
              <a:r>
                <a:rPr lang="en-US" altLang="zh-CN" sz="1400" dirty="0">
                  <a:latin typeface="+mn-lt"/>
                </a:rPr>
                <a:t>Easy to manipulate as Tensor;</a:t>
              </a:r>
            </a:p>
            <a:p>
              <a:pPr marL="285750" indent="-285750">
                <a:lnSpc>
                  <a:spcPct val="114000"/>
                </a:lnSpc>
                <a:buFontTx/>
                <a:buChar char="-"/>
              </a:pPr>
              <a:r>
                <a:rPr lang="en-US" altLang="zh-CN" sz="1400" dirty="0">
                  <a:latin typeface="+mn-lt"/>
                </a:rPr>
                <a:t>Curse of Discretization: Cubic Memory;</a:t>
              </a:r>
            </a:p>
            <a:p>
              <a:pPr marL="285750" indent="-285750">
                <a:lnSpc>
                  <a:spcPct val="114000"/>
                </a:lnSpc>
                <a:buFontTx/>
                <a:buChar char="-"/>
              </a:pPr>
              <a:r>
                <a:rPr lang="en-US" altLang="zh-CN" sz="1400" dirty="0">
                  <a:latin typeface="+mn-lt"/>
                </a:rPr>
                <a:t>Manhattan world bias.  </a:t>
              </a:r>
              <a:endParaRPr lang="zh-CN" altLang="en-US" sz="1400" dirty="0" err="1">
                <a:latin typeface="+mn-lt"/>
              </a:endParaRPr>
            </a:p>
          </p:txBody>
        </p:sp>
      </p:grpSp>
      <p:grpSp>
        <p:nvGrpSpPr>
          <p:cNvPr id="5" name="组合 4">
            <a:extLst>
              <a:ext uri="{FF2B5EF4-FFF2-40B4-BE49-F238E27FC236}">
                <a16:creationId xmlns:a16="http://schemas.microsoft.com/office/drawing/2014/main" id="{A1BCF403-FE03-4C16-87B6-E212AA3F5D0A}"/>
              </a:ext>
            </a:extLst>
          </p:cNvPr>
          <p:cNvGrpSpPr/>
          <p:nvPr/>
        </p:nvGrpSpPr>
        <p:grpSpPr>
          <a:xfrm>
            <a:off x="3338099" y="1883802"/>
            <a:ext cx="2561614" cy="4299182"/>
            <a:chOff x="3338099" y="1883802"/>
            <a:chExt cx="2561614" cy="4299182"/>
          </a:xfrm>
        </p:grpSpPr>
        <p:sp>
          <p:nvSpPr>
            <p:cNvPr id="13" name="文本框 12">
              <a:extLst>
                <a:ext uri="{FF2B5EF4-FFF2-40B4-BE49-F238E27FC236}">
                  <a16:creationId xmlns:a16="http://schemas.microsoft.com/office/drawing/2014/main" id="{1FEB1CAB-1763-45E6-8399-9DDC4D102EEC}"/>
                </a:ext>
              </a:extLst>
            </p:cNvPr>
            <p:cNvSpPr txBox="1"/>
            <p:nvPr/>
          </p:nvSpPr>
          <p:spPr>
            <a:xfrm>
              <a:off x="3338099" y="1883802"/>
              <a:ext cx="2561614" cy="257250"/>
            </a:xfrm>
            <a:prstGeom prst="rect">
              <a:avLst/>
            </a:prstGeom>
            <a:noFill/>
          </p:spPr>
          <p:txBody>
            <a:bodyPr wrap="square" lIns="0" tIns="0" rIns="0" bIns="0" rtlCol="0">
              <a:spAutoFit/>
            </a:bodyPr>
            <a:lstStyle/>
            <a:p>
              <a:pPr algn="ctr">
                <a:lnSpc>
                  <a:spcPct val="114000"/>
                </a:lnSpc>
              </a:pPr>
              <a:r>
                <a:rPr lang="en-US" altLang="zh-CN" sz="1600" dirty="0">
                  <a:latin typeface="+mn-lt"/>
                </a:rPr>
                <a:t>Point-based Method</a:t>
              </a:r>
              <a:endParaRPr lang="zh-CN" altLang="en-US" sz="1600" dirty="0" err="1">
                <a:latin typeface="+mn-lt"/>
              </a:endParaRPr>
            </a:p>
          </p:txBody>
        </p:sp>
        <p:pic>
          <p:nvPicPr>
            <p:cNvPr id="1030" name="Picture 6" descr="pointcloud representation">
              <a:extLst>
                <a:ext uri="{FF2B5EF4-FFF2-40B4-BE49-F238E27FC236}">
                  <a16:creationId xmlns:a16="http://schemas.microsoft.com/office/drawing/2014/main" id="{9CE7A04A-ABA1-4DCF-BF36-830BBCE0D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957" y="2223555"/>
              <a:ext cx="1913897" cy="1932804"/>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E13EC492-5A9F-4950-A08B-6541B4412C1D}"/>
                </a:ext>
              </a:extLst>
            </p:cNvPr>
            <p:cNvSpPr txBox="1"/>
            <p:nvPr/>
          </p:nvSpPr>
          <p:spPr>
            <a:xfrm>
              <a:off x="3573877" y="4238862"/>
              <a:ext cx="2090057" cy="1944122"/>
            </a:xfrm>
            <a:prstGeom prst="rect">
              <a:avLst/>
            </a:prstGeom>
            <a:noFill/>
          </p:spPr>
          <p:txBody>
            <a:bodyPr wrap="square" lIns="0" tIns="0" rIns="0" bIns="0" rtlCol="0">
              <a:spAutoFit/>
            </a:bodyPr>
            <a:lstStyle/>
            <a:p>
              <a:pPr marL="285750" indent="-285750">
                <a:lnSpc>
                  <a:spcPct val="114000"/>
                </a:lnSpc>
                <a:buFontTx/>
                <a:buChar char="-"/>
              </a:pPr>
              <a:r>
                <a:rPr lang="en-US" altLang="zh-CN" sz="1400" dirty="0">
                  <a:latin typeface="+mn-lt"/>
                </a:rPr>
                <a:t>Discretization into 3D points;</a:t>
              </a:r>
            </a:p>
            <a:p>
              <a:pPr marL="285750" indent="-285750">
                <a:lnSpc>
                  <a:spcPct val="114000"/>
                </a:lnSpc>
                <a:buFontTx/>
                <a:buChar char="-"/>
              </a:pPr>
              <a:r>
                <a:rPr lang="en-US" altLang="zh-CN" sz="1400" dirty="0">
                  <a:latin typeface="+mn-lt"/>
                </a:rPr>
                <a:t>Flexible &amp; Computa-tionally Efficient;</a:t>
              </a:r>
            </a:p>
            <a:p>
              <a:pPr marL="285750" indent="-285750">
                <a:lnSpc>
                  <a:spcPct val="114000"/>
                </a:lnSpc>
                <a:buFontTx/>
                <a:buChar char="-"/>
              </a:pPr>
              <a:r>
                <a:rPr lang="en-US" altLang="zh-CN" sz="1400" dirty="0">
                  <a:latin typeface="+mn-lt"/>
                </a:rPr>
                <a:t>Lack connectivity information;</a:t>
              </a:r>
            </a:p>
            <a:p>
              <a:pPr marL="285750" indent="-285750">
                <a:lnSpc>
                  <a:spcPct val="114000"/>
                </a:lnSpc>
                <a:buFontTx/>
                <a:buChar char="-"/>
              </a:pPr>
              <a:r>
                <a:rPr lang="en-US" altLang="zh-CN" sz="1400" dirty="0">
                  <a:latin typeface="+mn-lt"/>
                </a:rPr>
                <a:t>Post-processing for surface extraction.</a:t>
              </a:r>
            </a:p>
          </p:txBody>
        </p:sp>
      </p:grpSp>
      <p:grpSp>
        <p:nvGrpSpPr>
          <p:cNvPr id="6" name="组合 5">
            <a:extLst>
              <a:ext uri="{FF2B5EF4-FFF2-40B4-BE49-F238E27FC236}">
                <a16:creationId xmlns:a16="http://schemas.microsoft.com/office/drawing/2014/main" id="{C2535655-4DDE-4F9E-9932-B36277243DB5}"/>
              </a:ext>
            </a:extLst>
          </p:cNvPr>
          <p:cNvGrpSpPr/>
          <p:nvPr/>
        </p:nvGrpSpPr>
        <p:grpSpPr>
          <a:xfrm>
            <a:off x="6060673" y="1883802"/>
            <a:ext cx="2561614" cy="3808022"/>
            <a:chOff x="6060673" y="1883802"/>
            <a:chExt cx="2561614" cy="3808022"/>
          </a:xfrm>
        </p:grpSpPr>
        <p:sp>
          <p:nvSpPr>
            <p:cNvPr id="14" name="文本框 13">
              <a:extLst>
                <a:ext uri="{FF2B5EF4-FFF2-40B4-BE49-F238E27FC236}">
                  <a16:creationId xmlns:a16="http://schemas.microsoft.com/office/drawing/2014/main" id="{CDCB1688-361E-4E9B-925B-46B501FDE762}"/>
                </a:ext>
              </a:extLst>
            </p:cNvPr>
            <p:cNvSpPr txBox="1"/>
            <p:nvPr/>
          </p:nvSpPr>
          <p:spPr>
            <a:xfrm>
              <a:off x="6060673" y="1883802"/>
              <a:ext cx="2561614" cy="257250"/>
            </a:xfrm>
            <a:prstGeom prst="rect">
              <a:avLst/>
            </a:prstGeom>
            <a:noFill/>
          </p:spPr>
          <p:txBody>
            <a:bodyPr wrap="square" lIns="0" tIns="0" rIns="0" bIns="0" rtlCol="0">
              <a:spAutoFit/>
            </a:bodyPr>
            <a:lstStyle/>
            <a:p>
              <a:pPr algn="ctr">
                <a:lnSpc>
                  <a:spcPct val="114000"/>
                </a:lnSpc>
              </a:pPr>
              <a:r>
                <a:rPr lang="en-US" altLang="zh-CN" sz="1600" dirty="0">
                  <a:latin typeface="+mn-lt"/>
                </a:rPr>
                <a:t>Mesh-based Method</a:t>
              </a:r>
              <a:endParaRPr lang="zh-CN" altLang="en-US" sz="1600" dirty="0" err="1">
                <a:latin typeface="+mn-lt"/>
              </a:endParaRPr>
            </a:p>
          </p:txBody>
        </p:sp>
        <p:pic>
          <p:nvPicPr>
            <p:cNvPr id="1034" name="Picture 10" descr="mesh representation">
              <a:extLst>
                <a:ext uri="{FF2B5EF4-FFF2-40B4-BE49-F238E27FC236}">
                  <a16:creationId xmlns:a16="http://schemas.microsoft.com/office/drawing/2014/main" id="{EAE4F514-177E-49B0-BA25-B8ADFCBB5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531" y="2223555"/>
              <a:ext cx="1913897" cy="1932804"/>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0">
              <a:extLst>
                <a:ext uri="{FF2B5EF4-FFF2-40B4-BE49-F238E27FC236}">
                  <a16:creationId xmlns:a16="http://schemas.microsoft.com/office/drawing/2014/main" id="{5D079A28-A9F9-4556-B219-FE119BCEDD3B}"/>
                </a:ext>
              </a:extLst>
            </p:cNvPr>
            <p:cNvSpPr txBox="1"/>
            <p:nvPr/>
          </p:nvSpPr>
          <p:spPr>
            <a:xfrm>
              <a:off x="6296450" y="4238862"/>
              <a:ext cx="2090057" cy="1452962"/>
            </a:xfrm>
            <a:prstGeom prst="rect">
              <a:avLst/>
            </a:prstGeom>
            <a:noFill/>
          </p:spPr>
          <p:txBody>
            <a:bodyPr wrap="square" lIns="0" tIns="0" rIns="0" bIns="0" rtlCol="0">
              <a:spAutoFit/>
            </a:bodyPr>
            <a:lstStyle/>
            <a:p>
              <a:pPr marL="285750" indent="-285750">
                <a:lnSpc>
                  <a:spcPct val="114000"/>
                </a:lnSpc>
                <a:buFontTx/>
                <a:buChar char="-"/>
              </a:pPr>
              <a:r>
                <a:rPr lang="en-US" altLang="zh-CN" sz="1400" dirty="0">
                  <a:latin typeface="+mn-lt"/>
                </a:rPr>
                <a:t>Discretization into vertices and faces;</a:t>
              </a:r>
            </a:p>
            <a:p>
              <a:pPr marL="285750" indent="-285750">
                <a:lnSpc>
                  <a:spcPct val="114000"/>
                </a:lnSpc>
                <a:buFontTx/>
                <a:buChar char="-"/>
              </a:pPr>
              <a:r>
                <a:rPr lang="en-US" altLang="zh-CN" sz="1400" dirty="0">
                  <a:latin typeface="+mn-lt"/>
                </a:rPr>
                <a:t>Templates required for target domain;</a:t>
              </a:r>
            </a:p>
            <a:p>
              <a:pPr marL="285750" indent="-285750">
                <a:lnSpc>
                  <a:spcPct val="114000"/>
                </a:lnSpc>
                <a:buFontTx/>
                <a:buChar char="-"/>
              </a:pPr>
              <a:r>
                <a:rPr lang="en-US" altLang="zh-CN" sz="1400" dirty="0">
                  <a:latin typeface="+mn-lt"/>
                </a:rPr>
                <a:t>Prone to self-intersections.</a:t>
              </a:r>
            </a:p>
          </p:txBody>
        </p:sp>
      </p:grpSp>
    </p:spTree>
    <p:extLst>
      <p:ext uri="{BB962C8B-B14F-4D97-AF65-F5344CB8AC3E}">
        <p14:creationId xmlns:p14="http://schemas.microsoft.com/office/powerpoint/2010/main" val="19740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9090" y="4197930"/>
            <a:ext cx="8508999" cy="2263829"/>
          </a:xfrm>
        </p:spPr>
        <p:txBody>
          <a:bodyPr/>
          <a:lstStyle/>
          <a:p>
            <a:endParaRPr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5</a:t>
            </a:fld>
            <a:endParaRPr lang="de-DE" dirty="0"/>
          </a:p>
        </p:txBody>
      </p:sp>
      <p:sp>
        <p:nvSpPr>
          <p:cNvPr id="3" name="Titel 2"/>
          <p:cNvSpPr>
            <a:spLocks noGrp="1"/>
          </p:cNvSpPr>
          <p:nvPr>
            <p:ph type="title"/>
          </p:nvPr>
        </p:nvSpPr>
        <p:spPr>
          <a:prstGeom prst="rect">
            <a:avLst/>
          </a:prstGeom>
        </p:spPr>
        <p:txBody>
          <a:bodyPr/>
          <a:lstStyle/>
          <a:p>
            <a:r>
              <a:rPr sz="3000" dirty="0"/>
              <a:t>Challenges</a:t>
            </a:r>
            <a:endParaRPr lang="de-DE" sz="3000" dirty="0"/>
          </a:p>
        </p:txBody>
      </p:sp>
      <p:pic>
        <p:nvPicPr>
          <p:cNvPr id="11" name="图片 10">
            <a:extLst>
              <a:ext uri="{FF2B5EF4-FFF2-40B4-BE49-F238E27FC236}">
                <a16:creationId xmlns:a16="http://schemas.microsoft.com/office/drawing/2014/main" id="{3D65ADAD-0541-46CA-93A1-896FB72455AF}"/>
              </a:ext>
            </a:extLst>
          </p:cNvPr>
          <p:cNvPicPr>
            <a:picLocks noChangeAspect="1"/>
          </p:cNvPicPr>
          <p:nvPr/>
        </p:nvPicPr>
        <p:blipFill>
          <a:blip r:embed="rId3"/>
          <a:stretch>
            <a:fillRect/>
          </a:stretch>
        </p:blipFill>
        <p:spPr>
          <a:xfrm>
            <a:off x="379032" y="1676875"/>
            <a:ext cx="4192968" cy="2521055"/>
          </a:xfrm>
          <a:prstGeom prst="rect">
            <a:avLst/>
          </a:prstGeom>
        </p:spPr>
      </p:pic>
      <p:sp>
        <p:nvSpPr>
          <p:cNvPr id="12" name="文本框 11">
            <a:extLst>
              <a:ext uri="{FF2B5EF4-FFF2-40B4-BE49-F238E27FC236}">
                <a16:creationId xmlns:a16="http://schemas.microsoft.com/office/drawing/2014/main" id="{3F919EAD-EA7F-4C4E-BBC6-A89E8355CC5A}"/>
              </a:ext>
            </a:extLst>
          </p:cNvPr>
          <p:cNvSpPr txBox="1"/>
          <p:nvPr/>
        </p:nvSpPr>
        <p:spPr>
          <a:xfrm>
            <a:off x="379032" y="4197930"/>
            <a:ext cx="4261720" cy="1660839"/>
          </a:xfrm>
          <a:prstGeom prst="rect">
            <a:avLst/>
          </a:prstGeom>
          <a:noFill/>
        </p:spPr>
        <p:txBody>
          <a:bodyPr wrap="square" lIns="0" tIns="0" rIns="0" bIns="0" rtlCol="0">
            <a:spAutoFit/>
          </a:bodyPr>
          <a:lstStyle/>
          <a:p>
            <a:pPr>
              <a:lnSpc>
                <a:spcPct val="114000"/>
              </a:lnSpc>
            </a:pPr>
            <a:endParaRPr lang="en-US" altLang="zh-CN" sz="1600" dirty="0">
              <a:latin typeface="+mn-lt"/>
            </a:endParaRPr>
          </a:p>
          <a:p>
            <a:pPr>
              <a:lnSpc>
                <a:spcPct val="114000"/>
              </a:lnSpc>
            </a:pPr>
            <a:r>
              <a:rPr lang="en-US" altLang="zh-CN" sz="1600" dirty="0">
                <a:latin typeface="+mn-lt"/>
              </a:rPr>
              <a:t>A 3D representation method that:</a:t>
            </a:r>
          </a:p>
          <a:p>
            <a:pPr marL="285750" indent="-285750">
              <a:lnSpc>
                <a:spcPct val="114000"/>
              </a:lnSpc>
              <a:buFontTx/>
              <a:buChar char="-"/>
            </a:pPr>
            <a:r>
              <a:rPr lang="en-US" altLang="zh-CN" sz="1600" dirty="0">
                <a:latin typeface="+mn-lt"/>
              </a:rPr>
              <a:t>Doesn’t suffer from Curse of Discretization</a:t>
            </a:r>
          </a:p>
          <a:p>
            <a:pPr marL="285750" indent="-285750">
              <a:lnSpc>
                <a:spcPct val="114000"/>
              </a:lnSpc>
              <a:buFontTx/>
              <a:buChar char="-"/>
            </a:pPr>
            <a:r>
              <a:rPr lang="en-US" altLang="zh-CN" sz="1600" dirty="0">
                <a:latin typeface="+mn-lt"/>
              </a:rPr>
              <a:t>Preserves connectivity information</a:t>
            </a:r>
          </a:p>
          <a:p>
            <a:pPr marL="285750" indent="-285750">
              <a:lnSpc>
                <a:spcPct val="114000"/>
              </a:lnSpc>
              <a:buFontTx/>
              <a:buChar char="-"/>
            </a:pPr>
            <a:r>
              <a:rPr lang="en-US" altLang="zh-CN" sz="1600" dirty="0">
                <a:latin typeface="+mn-lt"/>
              </a:rPr>
              <a:t>Not restricted to specific domain</a:t>
            </a:r>
          </a:p>
          <a:p>
            <a:pPr marL="285750" indent="-285750">
              <a:lnSpc>
                <a:spcPct val="114000"/>
              </a:lnSpc>
              <a:buFontTx/>
              <a:buChar char="-"/>
            </a:pPr>
            <a:r>
              <a:rPr lang="en-US" altLang="zh-CN" sz="1600" dirty="0">
                <a:latin typeface="+mn-lt"/>
              </a:rPr>
              <a:t>Recovers details as much as possible</a:t>
            </a:r>
            <a:endParaRPr lang="zh-CN" altLang="en-US" sz="1600" dirty="0" err="1">
              <a:latin typeface="+mn-lt"/>
            </a:endParaRPr>
          </a:p>
        </p:txBody>
      </p:sp>
      <p:sp>
        <p:nvSpPr>
          <p:cNvPr id="16" name="箭头: 右 15">
            <a:extLst>
              <a:ext uri="{FF2B5EF4-FFF2-40B4-BE49-F238E27FC236}">
                <a16:creationId xmlns:a16="http://schemas.microsoft.com/office/drawing/2014/main" id="{04C92C2E-0322-4CCD-9789-E67FDB1FE178}"/>
              </a:ext>
            </a:extLst>
          </p:cNvPr>
          <p:cNvSpPr/>
          <p:nvPr/>
        </p:nvSpPr>
        <p:spPr>
          <a:xfrm>
            <a:off x="5160791" y="3031100"/>
            <a:ext cx="513008" cy="3979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grpSp>
        <p:nvGrpSpPr>
          <p:cNvPr id="7" name="组合 6">
            <a:extLst>
              <a:ext uri="{FF2B5EF4-FFF2-40B4-BE49-F238E27FC236}">
                <a16:creationId xmlns:a16="http://schemas.microsoft.com/office/drawing/2014/main" id="{C081D33F-AF0F-4FF7-9F54-F191BB601C2F}"/>
              </a:ext>
            </a:extLst>
          </p:cNvPr>
          <p:cNvGrpSpPr/>
          <p:nvPr/>
        </p:nvGrpSpPr>
        <p:grpSpPr>
          <a:xfrm>
            <a:off x="5101984" y="1652274"/>
            <a:ext cx="3934810" cy="4082855"/>
            <a:chOff x="5101984" y="1652274"/>
            <a:chExt cx="3934810" cy="4082855"/>
          </a:xfrm>
        </p:grpSpPr>
        <p:pic>
          <p:nvPicPr>
            <p:cNvPr id="14" name="图片 13">
              <a:extLst>
                <a:ext uri="{FF2B5EF4-FFF2-40B4-BE49-F238E27FC236}">
                  <a16:creationId xmlns:a16="http://schemas.microsoft.com/office/drawing/2014/main" id="{BD2C060E-6FFC-459A-A6D8-882D6511936A}"/>
                </a:ext>
              </a:extLst>
            </p:cNvPr>
            <p:cNvPicPr>
              <a:picLocks noChangeAspect="1"/>
            </p:cNvPicPr>
            <p:nvPr/>
          </p:nvPicPr>
          <p:blipFill>
            <a:blip r:embed="rId4"/>
            <a:stretch>
              <a:fillRect/>
            </a:stretch>
          </p:blipFill>
          <p:spPr>
            <a:xfrm>
              <a:off x="6301211" y="1652274"/>
              <a:ext cx="1486955" cy="2709571"/>
            </a:xfrm>
            <a:prstGeom prst="rect">
              <a:avLst/>
            </a:prstGeom>
          </p:spPr>
        </p:pic>
        <p:sp>
          <p:nvSpPr>
            <p:cNvPr id="10" name="文本框 9">
              <a:extLst>
                <a:ext uri="{FF2B5EF4-FFF2-40B4-BE49-F238E27FC236}">
                  <a16:creationId xmlns:a16="http://schemas.microsoft.com/office/drawing/2014/main" id="{DA87B701-E87E-4E26-ABB3-AA13BAC3B328}"/>
                </a:ext>
              </a:extLst>
            </p:cNvPr>
            <p:cNvSpPr txBox="1"/>
            <p:nvPr/>
          </p:nvSpPr>
          <p:spPr>
            <a:xfrm>
              <a:off x="5101984" y="4635725"/>
              <a:ext cx="3934810" cy="1099404"/>
            </a:xfrm>
            <a:prstGeom prst="rect">
              <a:avLst/>
            </a:prstGeom>
            <a:noFill/>
          </p:spPr>
          <p:txBody>
            <a:bodyPr wrap="square" lIns="0" tIns="0" rIns="0" bIns="0" rtlCol="0">
              <a:spAutoFit/>
            </a:bodyPr>
            <a:lstStyle/>
            <a:p>
              <a:pPr>
                <a:lnSpc>
                  <a:spcPct val="114000"/>
                </a:lnSpc>
              </a:pPr>
              <a:r>
                <a:rPr lang="en-US" altLang="zh-CN" sz="1600" dirty="0">
                  <a:latin typeface="+mn-lt"/>
                </a:rPr>
                <a:t>Implicit representation method doesn’t suffer these issues…</a:t>
              </a:r>
            </a:p>
            <a:p>
              <a:pPr>
                <a:lnSpc>
                  <a:spcPct val="114000"/>
                </a:lnSpc>
              </a:pPr>
              <a:r>
                <a:rPr lang="en-US" altLang="zh-CN" sz="1600" dirty="0">
                  <a:latin typeface="+mn-lt"/>
                </a:rPr>
                <a:t>While the question is: How to find it?</a:t>
              </a:r>
            </a:p>
            <a:p>
              <a:pPr>
                <a:lnSpc>
                  <a:spcPct val="114000"/>
                </a:lnSpc>
              </a:pPr>
              <a:endParaRPr lang="en-US" altLang="zh-CN" sz="1600" dirty="0">
                <a:latin typeface="+mn-lt"/>
              </a:endParaRPr>
            </a:p>
          </p:txBody>
        </p:sp>
      </p:grpSp>
      <p:sp>
        <p:nvSpPr>
          <p:cNvPr id="13" name="文本框 12">
            <a:extLst>
              <a:ext uri="{FF2B5EF4-FFF2-40B4-BE49-F238E27FC236}">
                <a16:creationId xmlns:a16="http://schemas.microsoft.com/office/drawing/2014/main" id="{66EFA5D0-8C11-49D1-9C91-83C7680FC7E0}"/>
              </a:ext>
            </a:extLst>
          </p:cNvPr>
          <p:cNvSpPr txBox="1"/>
          <p:nvPr/>
        </p:nvSpPr>
        <p:spPr>
          <a:xfrm>
            <a:off x="5101984" y="5748732"/>
            <a:ext cx="4572000" cy="349711"/>
          </a:xfrm>
          <a:prstGeom prst="rect">
            <a:avLst/>
          </a:prstGeom>
          <a:noFill/>
        </p:spPr>
        <p:txBody>
          <a:bodyPr wrap="square">
            <a:spAutoFit/>
          </a:bodyPr>
          <a:lstStyle/>
          <a:p>
            <a:pPr>
              <a:lnSpc>
                <a:spcPct val="114000"/>
              </a:lnSpc>
            </a:pPr>
            <a:r>
              <a:rPr lang="en-US" altLang="zh-CN" sz="1600" dirty="0">
                <a:latin typeface="+mn-lt"/>
              </a:rPr>
              <a:t>Deep Learning! </a:t>
            </a:r>
            <a:r>
              <a:rPr lang="en-US" altLang="zh-CN" sz="1600" dirty="0">
                <a:latin typeface="+mn-lt"/>
                <a:sym typeface="Wingdings" panose="05000000000000000000" pitchFamily="2" charset="2"/>
              </a:rPr>
              <a:t> Occupancy Net (ONet)</a:t>
            </a:r>
            <a:r>
              <a:rPr lang="en-US" altLang="zh-CN" sz="1600" dirty="0">
                <a:latin typeface="+mn-lt"/>
              </a:rPr>
              <a:t> </a:t>
            </a:r>
          </a:p>
        </p:txBody>
      </p:sp>
    </p:spTree>
    <p:extLst>
      <p:ext uri="{BB962C8B-B14F-4D97-AF65-F5344CB8AC3E}">
        <p14:creationId xmlns:p14="http://schemas.microsoft.com/office/powerpoint/2010/main" val="12981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61963" lvl="1" indent="-285750">
              <a:buFont typeface="Arial" panose="020B0604020202020204" pitchFamily="34" charset="0"/>
              <a:buChar char="◦"/>
            </a:pPr>
            <a:r>
              <a:rPr lang="de-DE" altLang="zh-CN" dirty="0"/>
              <a:t>Occupancy Net</a:t>
            </a:r>
          </a:p>
          <a:p>
            <a:pPr marL="461963" lvl="1" indent="-285750">
              <a:buFont typeface="Arial" panose="020B0604020202020204" pitchFamily="34" charset="0"/>
              <a:buChar char="◦"/>
            </a:pPr>
            <a:r>
              <a:rPr lang="de-DE" altLang="zh-CN" dirty="0"/>
              <a:t>Training Phase</a:t>
            </a:r>
          </a:p>
          <a:p>
            <a:pPr marL="461963" lvl="1" indent="-285750">
              <a:buFont typeface="Arial" panose="020B0604020202020204" pitchFamily="34" charset="0"/>
              <a:buChar char="◦"/>
            </a:pPr>
            <a:r>
              <a:rPr lang="de-DE" altLang="zh-CN" dirty="0"/>
              <a:t>Inference Phase</a:t>
            </a:r>
          </a:p>
          <a:p>
            <a:endParaRPr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6</a:t>
            </a:fld>
            <a:endParaRPr lang="de-DE" dirty="0"/>
          </a:p>
        </p:txBody>
      </p:sp>
      <p:sp>
        <p:nvSpPr>
          <p:cNvPr id="3" name="Titel 2"/>
          <p:cNvSpPr>
            <a:spLocks noGrp="1"/>
          </p:cNvSpPr>
          <p:nvPr>
            <p:ph type="title"/>
          </p:nvPr>
        </p:nvSpPr>
        <p:spPr>
          <a:prstGeom prst="rect">
            <a:avLst/>
          </a:prstGeom>
        </p:spPr>
        <p:txBody>
          <a:bodyPr/>
          <a:lstStyle/>
          <a:p>
            <a:r>
              <a:rPr dirty="0"/>
              <a:t>2</a:t>
            </a:r>
            <a:r>
              <a:rPr sz="3000" dirty="0"/>
              <a:t>. Method Description</a:t>
            </a:r>
            <a:endParaRPr lang="de-DE" sz="3000" dirty="0"/>
          </a:p>
        </p:txBody>
      </p:sp>
    </p:spTree>
    <p:extLst>
      <p:ext uri="{BB962C8B-B14F-4D97-AF65-F5344CB8AC3E}">
        <p14:creationId xmlns:p14="http://schemas.microsoft.com/office/powerpoint/2010/main" val="211084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7</a:t>
            </a:fld>
            <a:endParaRPr lang="de-DE" dirty="0"/>
          </a:p>
        </p:txBody>
      </p:sp>
      <p:sp>
        <p:nvSpPr>
          <p:cNvPr id="3" name="Titel 2"/>
          <p:cNvSpPr>
            <a:spLocks noGrp="1"/>
          </p:cNvSpPr>
          <p:nvPr>
            <p:ph type="title"/>
          </p:nvPr>
        </p:nvSpPr>
        <p:spPr>
          <a:xfrm>
            <a:off x="319090" y="994334"/>
            <a:ext cx="8508999" cy="410369"/>
          </a:xfrm>
          <a:prstGeom prst="rect">
            <a:avLst/>
          </a:prstGeom>
        </p:spPr>
        <p:txBody>
          <a:bodyPr/>
          <a:lstStyle/>
          <a:p>
            <a:r>
              <a:rPr lang="de-DE" dirty="0"/>
              <a:t>Occupancy Net</a:t>
            </a:r>
          </a:p>
        </p:txBody>
      </p:sp>
      <p:sp>
        <p:nvSpPr>
          <p:cNvPr id="8" name="内容占位符 7">
            <a:extLst>
              <a:ext uri="{FF2B5EF4-FFF2-40B4-BE49-F238E27FC236}">
                <a16:creationId xmlns:a16="http://schemas.microsoft.com/office/drawing/2014/main" id="{335890AC-D6F1-406C-B9DC-01079EDD42DC}"/>
              </a:ext>
            </a:extLst>
          </p:cNvPr>
          <p:cNvSpPr>
            <a:spLocks noGrp="1"/>
          </p:cNvSpPr>
          <p:nvPr>
            <p:ph idx="1"/>
          </p:nvPr>
        </p:nvSpPr>
        <p:spPr/>
        <p:txBody>
          <a:bodyPr/>
          <a:lstStyle/>
          <a:p>
            <a:r>
              <a:rPr lang="en-US" altLang="zh-CN" dirty="0"/>
              <a:t>Key Idea:</a:t>
            </a:r>
          </a:p>
          <a:p>
            <a:pPr marL="285750" indent="-285750">
              <a:buFont typeface="Arial" panose="020B0604020202020204" pitchFamily="34" charset="0"/>
              <a:buChar char="•"/>
            </a:pPr>
            <a:r>
              <a:rPr lang="en-US" altLang="zh-CN" dirty="0"/>
              <a:t>Don’t represent 3D shape </a:t>
            </a:r>
            <a:r>
              <a:rPr lang="en-US" altLang="zh-CN" b="1" dirty="0"/>
              <a:t>explicitly</a:t>
            </a:r>
            <a:r>
              <a:rPr lang="en-US" altLang="zh-CN" dirty="0"/>
              <a:t> like Voxels, Points and Meshes</a:t>
            </a:r>
          </a:p>
          <a:p>
            <a:pPr marL="285750" indent="-285750">
              <a:buFont typeface="Arial" panose="020B0604020202020204" pitchFamily="34" charset="0"/>
              <a:buChar char="•"/>
            </a:pPr>
            <a:r>
              <a:rPr lang="en-US" altLang="zh-CN" dirty="0"/>
              <a:t>Instead, treat the surface as a </a:t>
            </a:r>
            <a:r>
              <a:rPr lang="en-US" altLang="zh-CN" b="1" dirty="0"/>
              <a:t>decision boundary </a:t>
            </a:r>
            <a:r>
              <a:rPr lang="en-US" altLang="zh-CN" dirty="0"/>
              <a:t>of a non-linear classifier</a:t>
            </a:r>
          </a:p>
        </p:txBody>
      </p:sp>
      <p:grpSp>
        <p:nvGrpSpPr>
          <p:cNvPr id="165" name="组合 164">
            <a:extLst>
              <a:ext uri="{FF2B5EF4-FFF2-40B4-BE49-F238E27FC236}">
                <a16:creationId xmlns:a16="http://schemas.microsoft.com/office/drawing/2014/main" id="{4D9CE5D4-00BA-4162-A700-24A64B6A8FCA}"/>
              </a:ext>
            </a:extLst>
          </p:cNvPr>
          <p:cNvGrpSpPr/>
          <p:nvPr/>
        </p:nvGrpSpPr>
        <p:grpSpPr>
          <a:xfrm>
            <a:off x="2126563" y="2698381"/>
            <a:ext cx="2035895" cy="1304785"/>
            <a:chOff x="1604748" y="5224938"/>
            <a:chExt cx="2035895" cy="1304785"/>
          </a:xfrm>
        </p:grpSpPr>
        <p:sp>
          <p:nvSpPr>
            <p:cNvPr id="11" name="文本框 10">
              <a:extLst>
                <a:ext uri="{FF2B5EF4-FFF2-40B4-BE49-F238E27FC236}">
                  <a16:creationId xmlns:a16="http://schemas.microsoft.com/office/drawing/2014/main" id="{5598F796-F567-4C06-BFD1-43FFBE4A01A7}"/>
                </a:ext>
              </a:extLst>
            </p:cNvPr>
            <p:cNvSpPr txBox="1"/>
            <p:nvPr/>
          </p:nvSpPr>
          <p:spPr>
            <a:xfrm>
              <a:off x="1604748" y="5813501"/>
              <a:ext cx="1516706" cy="716222"/>
            </a:xfrm>
            <a:prstGeom prst="rect">
              <a:avLst/>
            </a:prstGeom>
            <a:noFill/>
            <a:ln w="19050">
              <a:solidFill>
                <a:schemeClr val="bg2"/>
              </a:solidFill>
            </a:ln>
          </p:spPr>
          <p:txBody>
            <a:bodyPr wrap="square" lIns="0" tIns="0" rIns="0" bIns="0" rtlCol="0">
              <a:spAutoFit/>
            </a:bodyPr>
            <a:lstStyle/>
            <a:p>
              <a:pPr>
                <a:lnSpc>
                  <a:spcPct val="114000"/>
                </a:lnSpc>
              </a:pPr>
              <a:r>
                <a:rPr lang="en-US" altLang="zh-CN" sz="1400" dirty="0">
                  <a:latin typeface="+mn-lt"/>
                </a:rPr>
                <a:t>Queried 3D point in a bounding volume</a:t>
              </a:r>
              <a:endParaRPr lang="zh-CN" altLang="en-US" sz="1400" dirty="0" err="1">
                <a:latin typeface="+mn-lt"/>
              </a:endParaRPr>
            </a:p>
          </p:txBody>
        </p:sp>
        <p:sp>
          <p:nvSpPr>
            <p:cNvPr id="21" name="矩形 20">
              <a:extLst>
                <a:ext uri="{FF2B5EF4-FFF2-40B4-BE49-F238E27FC236}">
                  <a16:creationId xmlns:a16="http://schemas.microsoft.com/office/drawing/2014/main" id="{B69E6D89-298F-4899-8787-88945B2D82D5}"/>
                </a:ext>
              </a:extLst>
            </p:cNvPr>
            <p:cNvSpPr/>
            <p:nvPr/>
          </p:nvSpPr>
          <p:spPr>
            <a:xfrm>
              <a:off x="3200631" y="5224938"/>
              <a:ext cx="440012" cy="36438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42" name="直接箭头连接符 41">
              <a:extLst>
                <a:ext uri="{FF2B5EF4-FFF2-40B4-BE49-F238E27FC236}">
                  <a16:creationId xmlns:a16="http://schemas.microsoft.com/office/drawing/2014/main" id="{20EF73A0-DE6C-4EDC-8FDE-5627DC6D9C56}"/>
                </a:ext>
              </a:extLst>
            </p:cNvPr>
            <p:cNvCxnSpPr>
              <a:cxnSpLocks/>
              <a:stCxn id="21" idx="2"/>
              <a:endCxn id="11" idx="0"/>
            </p:cNvCxnSpPr>
            <p:nvPr/>
          </p:nvCxnSpPr>
          <p:spPr>
            <a:xfrm flipH="1">
              <a:off x="2363101" y="5589323"/>
              <a:ext cx="1057536" cy="22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4" name="组合 163">
            <a:extLst>
              <a:ext uri="{FF2B5EF4-FFF2-40B4-BE49-F238E27FC236}">
                <a16:creationId xmlns:a16="http://schemas.microsoft.com/office/drawing/2014/main" id="{A2B180EC-4B4D-40A9-A906-03880DCA96A1}"/>
              </a:ext>
            </a:extLst>
          </p:cNvPr>
          <p:cNvGrpSpPr/>
          <p:nvPr/>
        </p:nvGrpSpPr>
        <p:grpSpPr>
          <a:xfrm>
            <a:off x="3846082" y="2692604"/>
            <a:ext cx="1516706" cy="1304786"/>
            <a:chOff x="3552068" y="5224937"/>
            <a:chExt cx="1516706" cy="1304786"/>
          </a:xfrm>
        </p:grpSpPr>
        <p:sp>
          <p:nvSpPr>
            <p:cNvPr id="12" name="文本框 11">
              <a:extLst>
                <a:ext uri="{FF2B5EF4-FFF2-40B4-BE49-F238E27FC236}">
                  <a16:creationId xmlns:a16="http://schemas.microsoft.com/office/drawing/2014/main" id="{74293FB3-FA10-4FD9-886E-9B8F61984E60}"/>
                </a:ext>
              </a:extLst>
            </p:cNvPr>
            <p:cNvSpPr txBox="1"/>
            <p:nvPr/>
          </p:nvSpPr>
          <p:spPr>
            <a:xfrm>
              <a:off x="3552068" y="5813501"/>
              <a:ext cx="1516706" cy="716222"/>
            </a:xfrm>
            <a:prstGeom prst="rect">
              <a:avLst/>
            </a:prstGeom>
            <a:noFill/>
            <a:ln w="19050">
              <a:solidFill>
                <a:srgbClr val="00B050"/>
              </a:solidFill>
            </a:ln>
          </p:spPr>
          <p:txBody>
            <a:bodyPr wrap="square" lIns="0" tIns="0" rIns="0" bIns="0" rtlCol="0">
              <a:spAutoFit/>
            </a:bodyPr>
            <a:lstStyle/>
            <a:p>
              <a:pPr>
                <a:lnSpc>
                  <a:spcPct val="114000"/>
                </a:lnSpc>
              </a:pPr>
              <a:r>
                <a:rPr lang="en-US" altLang="zh-CN" sz="1400" dirty="0">
                  <a:latin typeface="+mn-lt"/>
                </a:rPr>
                <a:t>Observation Prior: Image, Points or Voxels</a:t>
              </a:r>
              <a:endParaRPr lang="zh-CN" altLang="en-US" sz="1400" dirty="0" err="1">
                <a:latin typeface="+mn-lt"/>
              </a:endParaRPr>
            </a:p>
          </p:txBody>
        </p:sp>
        <p:sp>
          <p:nvSpPr>
            <p:cNvPr id="22" name="矩形 21">
              <a:extLst>
                <a:ext uri="{FF2B5EF4-FFF2-40B4-BE49-F238E27FC236}">
                  <a16:creationId xmlns:a16="http://schemas.microsoft.com/office/drawing/2014/main" id="{CEFE26A8-4342-43CF-87A9-90CF0BAE83CC}"/>
                </a:ext>
              </a:extLst>
            </p:cNvPr>
            <p:cNvSpPr/>
            <p:nvPr/>
          </p:nvSpPr>
          <p:spPr>
            <a:xfrm>
              <a:off x="4123100" y="5224937"/>
              <a:ext cx="328863" cy="36438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44" name="直接箭头连接符 43">
              <a:extLst>
                <a:ext uri="{FF2B5EF4-FFF2-40B4-BE49-F238E27FC236}">
                  <a16:creationId xmlns:a16="http://schemas.microsoft.com/office/drawing/2014/main" id="{F195C91F-EBA2-4C63-AE60-E01347933437}"/>
                </a:ext>
              </a:extLst>
            </p:cNvPr>
            <p:cNvCxnSpPr>
              <a:cxnSpLocks/>
              <a:stCxn id="22" idx="2"/>
              <a:endCxn id="12" idx="0"/>
            </p:cNvCxnSpPr>
            <p:nvPr/>
          </p:nvCxnSpPr>
          <p:spPr>
            <a:xfrm>
              <a:off x="4287532" y="5589322"/>
              <a:ext cx="22889" cy="22417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文本框 12">
            <a:extLst>
              <a:ext uri="{FF2B5EF4-FFF2-40B4-BE49-F238E27FC236}">
                <a16:creationId xmlns:a16="http://schemas.microsoft.com/office/drawing/2014/main" id="{7E958173-5845-4BD8-9F0B-6428E5EAE2BA}"/>
              </a:ext>
            </a:extLst>
          </p:cNvPr>
          <p:cNvSpPr txBox="1"/>
          <p:nvPr/>
        </p:nvSpPr>
        <p:spPr>
          <a:xfrm>
            <a:off x="5872099" y="3258337"/>
            <a:ext cx="891377" cy="470642"/>
          </a:xfrm>
          <a:prstGeom prst="rect">
            <a:avLst/>
          </a:prstGeom>
          <a:noFill/>
          <a:ln w="19050">
            <a:solidFill>
              <a:schemeClr val="accent5"/>
            </a:solidFill>
          </a:ln>
        </p:spPr>
        <p:txBody>
          <a:bodyPr wrap="square" lIns="0" tIns="0" rIns="0" bIns="0" rtlCol="0">
            <a:spAutoFit/>
          </a:bodyPr>
          <a:lstStyle/>
          <a:p>
            <a:pPr>
              <a:lnSpc>
                <a:spcPct val="114000"/>
              </a:lnSpc>
            </a:pPr>
            <a:r>
              <a:rPr lang="en-US" altLang="zh-CN" sz="1400" dirty="0">
                <a:latin typeface="+mn-lt"/>
              </a:rPr>
              <a:t>Occupancy Probability</a:t>
            </a:r>
            <a:endParaRPr lang="zh-CN" altLang="en-US" sz="1400" dirty="0" err="1">
              <a:latin typeface="+mn-lt"/>
            </a:endParaRPr>
          </a:p>
        </p:txBody>
      </p:sp>
      <p:sp>
        <p:nvSpPr>
          <p:cNvPr id="23" name="矩形 22">
            <a:extLst>
              <a:ext uri="{FF2B5EF4-FFF2-40B4-BE49-F238E27FC236}">
                <a16:creationId xmlns:a16="http://schemas.microsoft.com/office/drawing/2014/main" id="{A42C1E8E-F5F8-45CD-B02A-A14AC3006291}"/>
              </a:ext>
            </a:extLst>
          </p:cNvPr>
          <p:cNvSpPr/>
          <p:nvPr/>
        </p:nvSpPr>
        <p:spPr>
          <a:xfrm>
            <a:off x="5134411" y="2691215"/>
            <a:ext cx="737688" cy="36438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46" name="直接箭头连接符 45">
            <a:extLst>
              <a:ext uri="{FF2B5EF4-FFF2-40B4-BE49-F238E27FC236}">
                <a16:creationId xmlns:a16="http://schemas.microsoft.com/office/drawing/2014/main" id="{EE6FFA9A-2F61-411E-BD8F-D8C02051CD89}"/>
              </a:ext>
            </a:extLst>
          </p:cNvPr>
          <p:cNvCxnSpPr>
            <a:cxnSpLocks/>
            <a:stCxn id="23" idx="2"/>
            <a:endCxn id="13" idx="0"/>
          </p:cNvCxnSpPr>
          <p:nvPr/>
        </p:nvCxnSpPr>
        <p:spPr>
          <a:xfrm>
            <a:off x="5503255" y="3055600"/>
            <a:ext cx="814533" cy="20273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CBB90A6C-1F2F-4868-829C-B1065E0445B7}"/>
                  </a:ext>
                </a:extLst>
              </p:cNvPr>
              <p:cNvSpPr txBox="1"/>
              <p:nvPr/>
            </p:nvSpPr>
            <p:spPr>
              <a:xfrm>
                <a:off x="2304857" y="2631072"/>
                <a:ext cx="4572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zh-CN" altLang="en-US" sz="2400" i="1" smtClean="0">
                              <a:latin typeface="Cambria Math" panose="02040503050406030204" pitchFamily="18" charset="0"/>
                            </a:rPr>
                            <m:t>𝜃</m:t>
                          </m:r>
                        </m:sub>
                      </m:sSub>
                      <m:r>
                        <a:rPr lang="en-US" altLang="zh-CN" sz="2400" b="0" i="1" smtClean="0">
                          <a:latin typeface="Cambria Math" panose="02040503050406030204" pitchFamily="18" charset="0"/>
                        </a:rPr>
                        <m:t>: </m:t>
                      </m:r>
                      <m:sSup>
                        <m:sSupPr>
                          <m:ctrlPr>
                            <a:rPr lang="en-US" altLang="zh-CN" sz="2400" i="1" dirty="0" smtClean="0">
                              <a:solidFill>
                                <a:srgbClr val="836967"/>
                              </a:solidFill>
                              <a:latin typeface="Cambria Math" panose="02040503050406030204" pitchFamily="18" charset="0"/>
                            </a:rPr>
                          </m:ctrlPr>
                        </m:sSupPr>
                        <m:e>
                          <m:r>
                            <a:rPr lang="en-US" altLang="zh-CN" sz="2400" i="1" dirty="0" smtClean="0">
                              <a:latin typeface="Cambria Math" panose="02040503050406030204" pitchFamily="18" charset="0"/>
                            </a:rPr>
                            <m:t>ℝ</m:t>
                          </m:r>
                        </m:e>
                        <m:sup>
                          <m:r>
                            <a:rPr lang="en-US" altLang="zh-CN" sz="2400" i="0" dirty="0">
                              <a:latin typeface="Cambria Math" panose="02040503050406030204" pitchFamily="18" charset="0"/>
                            </a:rPr>
                            <m:t>3</m:t>
                          </m:r>
                        </m:sup>
                      </m:sSup>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𝑋</m:t>
                      </m:r>
                      <m:r>
                        <a:rPr lang="en-US" altLang="zh-CN" sz="2400" b="0" i="1" dirty="0" smtClean="0">
                          <a:latin typeface="Cambria Math" panose="02040503050406030204" pitchFamily="18" charset="0"/>
                        </a:rPr>
                        <m:t> →[0, 1] </m:t>
                      </m:r>
                    </m:oMath>
                  </m:oMathPara>
                </a14:m>
                <a:endParaRPr lang="en-US" altLang="zh-CN" sz="2000" dirty="0"/>
              </a:p>
            </p:txBody>
          </p:sp>
        </mc:Choice>
        <mc:Fallback xmlns="">
          <p:sp>
            <p:nvSpPr>
              <p:cNvPr id="130" name="文本框 129">
                <a:extLst>
                  <a:ext uri="{FF2B5EF4-FFF2-40B4-BE49-F238E27FC236}">
                    <a16:creationId xmlns:a16="http://schemas.microsoft.com/office/drawing/2014/main" id="{CBB90A6C-1F2F-4868-829C-B1065E0445B7}"/>
                  </a:ext>
                </a:extLst>
              </p:cNvPr>
              <p:cNvSpPr txBox="1">
                <a:spLocks noRot="1" noChangeAspect="1" noMove="1" noResize="1" noEditPoints="1" noAdjustHandles="1" noChangeArrowheads="1" noChangeShapeType="1" noTextEdit="1"/>
              </p:cNvSpPr>
              <p:nvPr/>
            </p:nvSpPr>
            <p:spPr>
              <a:xfrm>
                <a:off x="2304857" y="2631072"/>
                <a:ext cx="4572000" cy="461665"/>
              </a:xfrm>
              <a:prstGeom prst="rect">
                <a:avLst/>
              </a:prstGeom>
              <a:blipFill>
                <a:blip r:embed="rId3"/>
                <a:stretch>
                  <a:fillRect b="-21333"/>
                </a:stretch>
              </a:blipFill>
            </p:spPr>
            <p:txBody>
              <a:bodyPr/>
              <a:lstStyle/>
              <a:p>
                <a:r>
                  <a:rPr lang="zh-CN" altLang="en-US">
                    <a:noFill/>
                  </a:rPr>
                  <a:t> </a:t>
                </a:r>
              </a:p>
            </p:txBody>
          </p:sp>
        </mc:Fallback>
      </mc:AlternateContent>
      <p:graphicFrame>
        <p:nvGraphicFramePr>
          <p:cNvPr id="5" name="表格 5">
            <a:extLst>
              <a:ext uri="{FF2B5EF4-FFF2-40B4-BE49-F238E27FC236}">
                <a16:creationId xmlns:a16="http://schemas.microsoft.com/office/drawing/2014/main" id="{6620361C-FEB1-4ACA-8B8B-64E23ACC98DB}"/>
              </a:ext>
            </a:extLst>
          </p:cNvPr>
          <p:cNvGraphicFramePr>
            <a:graphicFrameLocks noGrp="1"/>
          </p:cNvGraphicFramePr>
          <p:nvPr>
            <p:extLst>
              <p:ext uri="{D42A27DB-BD31-4B8C-83A1-F6EECF244321}">
                <p14:modId xmlns:p14="http://schemas.microsoft.com/office/powerpoint/2010/main" val="1565998009"/>
              </p:ext>
            </p:extLst>
          </p:nvPr>
        </p:nvGraphicFramePr>
        <p:xfrm>
          <a:off x="1704971" y="4341515"/>
          <a:ext cx="6096000" cy="206248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92074583"/>
                    </a:ext>
                  </a:extLst>
                </a:gridCol>
                <a:gridCol w="2032000">
                  <a:extLst>
                    <a:ext uri="{9D8B030D-6E8A-4147-A177-3AD203B41FA5}">
                      <a16:colId xmlns:a16="http://schemas.microsoft.com/office/drawing/2014/main" val="1290037196"/>
                    </a:ext>
                  </a:extLst>
                </a:gridCol>
                <a:gridCol w="2032000">
                  <a:extLst>
                    <a:ext uri="{9D8B030D-6E8A-4147-A177-3AD203B41FA5}">
                      <a16:colId xmlns:a16="http://schemas.microsoft.com/office/drawing/2014/main" val="2541948268"/>
                    </a:ext>
                  </a:extLst>
                </a:gridCol>
              </a:tblGrid>
              <a:tr h="370840">
                <a:tc>
                  <a:txBody>
                    <a:bodyPr/>
                    <a:lstStyle/>
                    <a:p>
                      <a:endParaRPr lang="zh-CN" altLang="en-US" sz="1600" dirty="0"/>
                    </a:p>
                  </a:txBody>
                  <a:tcPr>
                    <a:lnB w="12700" cap="flat" cmpd="sng" algn="ctr">
                      <a:solidFill>
                        <a:schemeClr val="tx1"/>
                      </a:solidFill>
                      <a:prstDash val="solid"/>
                      <a:round/>
                      <a:headEnd type="none" w="med" len="med"/>
                      <a:tailEnd type="none" w="med" len="med"/>
                    </a:lnB>
                  </a:tcPr>
                </a:tc>
                <a:tc>
                  <a:txBody>
                    <a:bodyPr/>
                    <a:lstStyle/>
                    <a:p>
                      <a:r>
                        <a:rPr lang="en-US" altLang="zh-CN" sz="1600" dirty="0"/>
                        <a:t>Binary Classifier</a:t>
                      </a:r>
                      <a:endParaRPr lang="zh-CN"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Occupancy Network</a:t>
                      </a:r>
                      <a:endParaRPr lang="zh-CN"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4065"/>
                  </a:ext>
                </a:extLst>
              </a:tr>
              <a:tr h="370840">
                <a:tc>
                  <a:txBody>
                    <a:bodyPr/>
                    <a:lstStyle/>
                    <a:p>
                      <a:r>
                        <a:rPr lang="en-US" altLang="zh-CN" sz="1600" dirty="0"/>
                        <a:t>Category</a:t>
                      </a:r>
                      <a:endParaRPr lang="zh-CN" altLang="en-US" sz="1600" dirty="0"/>
                    </a:p>
                  </a:txBody>
                  <a:tcPr>
                    <a:lnT w="12700" cap="flat" cmpd="sng" algn="ctr">
                      <a:solidFill>
                        <a:schemeClr val="tx1"/>
                      </a:solidFill>
                      <a:prstDash val="solid"/>
                      <a:round/>
                      <a:headEnd type="none" w="med" len="med"/>
                      <a:tailEnd type="none" w="med" len="med"/>
                    </a:lnT>
                  </a:tcPr>
                </a:tc>
                <a:tc>
                  <a:txBody>
                    <a:bodyPr/>
                    <a:lstStyle/>
                    <a:p>
                      <a:r>
                        <a:rPr lang="en-US" altLang="zh-CN" sz="1600" dirty="0"/>
                        <a:t>Dog/Cat</a:t>
                      </a:r>
                      <a:endParaRPr lang="zh-CN" altLang="en-US" sz="1600" dirty="0"/>
                    </a:p>
                  </a:txBody>
                  <a:tcPr>
                    <a:lnT w="12700" cap="flat" cmpd="sng" algn="ctr">
                      <a:solidFill>
                        <a:schemeClr val="tx1"/>
                      </a:solidFill>
                      <a:prstDash val="solid"/>
                      <a:round/>
                      <a:headEnd type="none" w="med" len="med"/>
                      <a:tailEnd type="none" w="med" len="med"/>
                    </a:lnT>
                  </a:tcPr>
                </a:tc>
                <a:tc>
                  <a:txBody>
                    <a:bodyPr/>
                    <a:lstStyle/>
                    <a:p>
                      <a:r>
                        <a:rPr lang="en-US" altLang="zh-CN" sz="1600" dirty="0"/>
                        <a:t>Interior/Exterior</a:t>
                      </a:r>
                      <a:endParaRPr lang="zh-CN"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47449142"/>
                  </a:ext>
                </a:extLst>
              </a:tr>
              <a:tr h="370840">
                <a:tc>
                  <a:txBody>
                    <a:bodyPr/>
                    <a:lstStyle/>
                    <a:p>
                      <a:r>
                        <a:rPr lang="en-US" altLang="zh-CN" sz="1600" dirty="0"/>
                        <a:t>Input</a:t>
                      </a:r>
                      <a:endParaRPr lang="zh-CN" altLang="en-US" sz="1600" dirty="0"/>
                    </a:p>
                  </a:txBody>
                  <a:tcPr/>
                </a:tc>
                <a:tc>
                  <a:txBody>
                    <a:bodyPr/>
                    <a:lstStyle/>
                    <a:p>
                      <a:r>
                        <a:rPr lang="en-US" altLang="zh-CN" sz="1600" dirty="0"/>
                        <a:t>Image</a:t>
                      </a:r>
                      <a:endParaRPr lang="zh-CN" altLang="en-US" sz="1600" dirty="0"/>
                    </a:p>
                  </a:txBody>
                  <a:tcPr/>
                </a:tc>
                <a:tc>
                  <a:txBody>
                    <a:bodyPr/>
                    <a:lstStyle/>
                    <a:p>
                      <a:r>
                        <a:rPr lang="en-US" altLang="zh-CN" sz="1600" dirty="0"/>
                        <a:t>3D point</a:t>
                      </a:r>
                      <a:endParaRPr lang="zh-CN" altLang="en-US" sz="1600" dirty="0"/>
                    </a:p>
                  </a:txBody>
                  <a:tcPr/>
                </a:tc>
                <a:extLst>
                  <a:ext uri="{0D108BD9-81ED-4DB2-BD59-A6C34878D82A}">
                    <a16:rowId xmlns:a16="http://schemas.microsoft.com/office/drawing/2014/main" val="3959790805"/>
                  </a:ext>
                </a:extLst>
              </a:tr>
              <a:tr h="370840">
                <a:tc>
                  <a:txBody>
                    <a:bodyPr/>
                    <a:lstStyle/>
                    <a:p>
                      <a:r>
                        <a:rPr lang="en-US" altLang="zh-CN" sz="1600" dirty="0"/>
                        <a:t>Observation</a:t>
                      </a:r>
                      <a:endParaRPr lang="zh-CN" altLang="en-US" sz="1600" dirty="0"/>
                    </a:p>
                  </a:txBody>
                  <a:tcPr/>
                </a:tc>
                <a:tc>
                  <a:txBody>
                    <a:bodyPr/>
                    <a:lstStyle/>
                    <a:p>
                      <a:r>
                        <a:rPr lang="en-US" altLang="zh-CN" sz="1600" dirty="0"/>
                        <a:t>-</a:t>
                      </a:r>
                      <a:endParaRPr lang="zh-CN" altLang="en-US" sz="1600" dirty="0"/>
                    </a:p>
                  </a:txBody>
                  <a:tcPr/>
                </a:tc>
                <a:tc>
                  <a:txBody>
                    <a:bodyPr/>
                    <a:lstStyle/>
                    <a:p>
                      <a:r>
                        <a:rPr lang="en-US" altLang="zh-CN" sz="1600" dirty="0"/>
                        <a:t>Single-view image, etc.</a:t>
                      </a:r>
                      <a:endParaRPr lang="zh-CN" altLang="en-US" sz="1600" dirty="0"/>
                    </a:p>
                  </a:txBody>
                  <a:tcPr/>
                </a:tc>
                <a:extLst>
                  <a:ext uri="{0D108BD9-81ED-4DB2-BD59-A6C34878D82A}">
                    <a16:rowId xmlns:a16="http://schemas.microsoft.com/office/drawing/2014/main" val="2768620259"/>
                  </a:ext>
                </a:extLst>
              </a:tr>
              <a:tr h="370840">
                <a:tc>
                  <a:txBody>
                    <a:bodyPr/>
                    <a:lstStyle/>
                    <a:p>
                      <a:r>
                        <a:rPr lang="en-US" altLang="zh-CN" sz="1600" dirty="0"/>
                        <a:t>Output</a:t>
                      </a:r>
                      <a:endParaRPr lang="zh-CN" altLang="en-US" sz="1600" dirty="0"/>
                    </a:p>
                  </a:txBody>
                  <a:tcPr>
                    <a:lnB w="12700" cap="flat" cmpd="sng" algn="ctr">
                      <a:solidFill>
                        <a:schemeClr val="tx1"/>
                      </a:solidFill>
                      <a:prstDash val="solid"/>
                      <a:round/>
                      <a:headEnd type="none" w="med" len="med"/>
                      <a:tailEnd type="none" w="med" len="med"/>
                    </a:lnB>
                  </a:tcPr>
                </a:tc>
                <a:tc>
                  <a:txBody>
                    <a:bodyPr/>
                    <a:lstStyle/>
                    <a:p>
                      <a:r>
                        <a:rPr lang="en-US" altLang="zh-CN" sz="1600" dirty="0"/>
                        <a:t>Prob. being a dog</a:t>
                      </a:r>
                      <a:endParaRPr lang="zh-CN" altLang="en-US" sz="1600" dirty="0"/>
                    </a:p>
                  </a:txBody>
                  <a:tcPr>
                    <a:lnB w="12700" cap="flat" cmpd="sng" algn="ctr">
                      <a:solidFill>
                        <a:schemeClr val="tx1"/>
                      </a:solidFill>
                      <a:prstDash val="solid"/>
                      <a:round/>
                      <a:headEnd type="none" w="med" len="med"/>
                      <a:tailEnd type="none" w="med" len="med"/>
                    </a:lnB>
                  </a:tcPr>
                </a:tc>
                <a:tc>
                  <a:txBody>
                    <a:bodyPr/>
                    <a:lstStyle/>
                    <a:p>
                      <a:r>
                        <a:rPr lang="en-US" altLang="zh-CN" sz="1600" dirty="0"/>
                        <a:t>Prob. being inside</a:t>
                      </a:r>
                      <a:endParaRPr lang="zh-CN"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45504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B545F5E7-AB0D-411C-8D49-A077AE6A36EE}"/>
              </a:ext>
            </a:extLst>
          </p:cNvPr>
          <p:cNvSpPr/>
          <p:nvPr/>
        </p:nvSpPr>
        <p:spPr>
          <a:xfrm>
            <a:off x="1028462" y="5523430"/>
            <a:ext cx="1002944" cy="90024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8</a:t>
            </a:fld>
            <a:endParaRPr lang="de-DE" dirty="0"/>
          </a:p>
        </p:txBody>
      </p:sp>
      <p:sp>
        <p:nvSpPr>
          <p:cNvPr id="3" name="Titel 2"/>
          <p:cNvSpPr>
            <a:spLocks noGrp="1"/>
          </p:cNvSpPr>
          <p:nvPr>
            <p:ph type="title"/>
          </p:nvPr>
        </p:nvSpPr>
        <p:spPr>
          <a:xfrm>
            <a:off x="319090" y="994334"/>
            <a:ext cx="8508999" cy="410369"/>
          </a:xfrm>
          <a:prstGeom prst="rect">
            <a:avLst/>
          </a:prstGeom>
        </p:spPr>
        <p:txBody>
          <a:bodyPr/>
          <a:lstStyle/>
          <a:p>
            <a:r>
              <a:rPr lang="de-DE" dirty="0"/>
              <a:t>Occupancy Net</a:t>
            </a:r>
          </a:p>
        </p:txBody>
      </p:sp>
      <p:sp>
        <p:nvSpPr>
          <p:cNvPr id="8" name="内容占位符 7">
            <a:extLst>
              <a:ext uri="{FF2B5EF4-FFF2-40B4-BE49-F238E27FC236}">
                <a16:creationId xmlns:a16="http://schemas.microsoft.com/office/drawing/2014/main" id="{335890AC-D6F1-406C-B9DC-01079EDD42DC}"/>
              </a:ext>
            </a:extLst>
          </p:cNvPr>
          <p:cNvSpPr>
            <a:spLocks noGrp="1"/>
          </p:cNvSpPr>
          <p:nvPr>
            <p:ph idx="1"/>
          </p:nvPr>
        </p:nvSpPr>
        <p:spPr/>
        <p:txBody>
          <a:bodyPr/>
          <a:lstStyle/>
          <a:p>
            <a:r>
              <a:rPr lang="en-US" altLang="zh-CN" dirty="0"/>
              <a:t>Key Idea:</a:t>
            </a:r>
          </a:p>
          <a:p>
            <a:pPr marL="285750" indent="-285750">
              <a:buFont typeface="Arial" panose="020B0604020202020204" pitchFamily="34" charset="0"/>
              <a:buChar char="•"/>
            </a:pPr>
            <a:r>
              <a:rPr lang="en-US" altLang="zh-CN" dirty="0"/>
              <a:t>Don’t represent 3D shape </a:t>
            </a:r>
            <a:r>
              <a:rPr lang="en-US" altLang="zh-CN" b="1" dirty="0"/>
              <a:t>explicitly</a:t>
            </a:r>
            <a:r>
              <a:rPr lang="en-US" altLang="zh-CN" dirty="0"/>
              <a:t> like Voxels, Points and Meshes</a:t>
            </a:r>
          </a:p>
          <a:p>
            <a:pPr marL="285750" indent="-285750">
              <a:buFont typeface="Arial" panose="020B0604020202020204" pitchFamily="34" charset="0"/>
              <a:buChar char="•"/>
            </a:pPr>
            <a:r>
              <a:rPr lang="en-US" altLang="zh-CN" dirty="0"/>
              <a:t>Instead, treat the surface as a </a:t>
            </a:r>
            <a:r>
              <a:rPr lang="en-US" altLang="zh-CN" b="1" dirty="0"/>
              <a:t>decision boundary </a:t>
            </a:r>
            <a:r>
              <a:rPr lang="en-US" altLang="zh-CN" dirty="0"/>
              <a:t>of a non-linear classifier</a:t>
            </a:r>
          </a:p>
        </p:txBody>
      </p:sp>
      <p:grpSp>
        <p:nvGrpSpPr>
          <p:cNvPr id="7" name="组合 6">
            <a:extLst>
              <a:ext uri="{FF2B5EF4-FFF2-40B4-BE49-F238E27FC236}">
                <a16:creationId xmlns:a16="http://schemas.microsoft.com/office/drawing/2014/main" id="{F409120A-5A82-4584-A8F6-B644336A6D04}"/>
              </a:ext>
            </a:extLst>
          </p:cNvPr>
          <p:cNvGrpSpPr/>
          <p:nvPr/>
        </p:nvGrpSpPr>
        <p:grpSpPr>
          <a:xfrm>
            <a:off x="2079548" y="5143313"/>
            <a:ext cx="2397487" cy="1006137"/>
            <a:chOff x="2079548" y="3505344"/>
            <a:chExt cx="2397487" cy="1006137"/>
          </a:xfrm>
        </p:grpSpPr>
        <p:sp>
          <p:nvSpPr>
            <p:cNvPr id="84" name="矩形: 圆角 83">
              <a:extLst>
                <a:ext uri="{FF2B5EF4-FFF2-40B4-BE49-F238E27FC236}">
                  <a16:creationId xmlns:a16="http://schemas.microsoft.com/office/drawing/2014/main" id="{63DB616C-734F-4DE7-8B32-B2FBD8D51994}"/>
                </a:ext>
              </a:extLst>
            </p:cNvPr>
            <p:cNvSpPr/>
            <p:nvPr/>
          </p:nvSpPr>
          <p:spPr>
            <a:xfrm>
              <a:off x="3498439" y="4112303"/>
              <a:ext cx="978596" cy="39917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altLang="zh-CN" sz="900" b="1" dirty="0">
                  <a:solidFill>
                    <a:schemeClr val="tx1"/>
                  </a:solidFill>
                </a:rPr>
                <a:t>Occupancy</a:t>
              </a:r>
            </a:p>
            <a:p>
              <a:pPr algn="ctr">
                <a:lnSpc>
                  <a:spcPct val="114000"/>
                </a:lnSpc>
              </a:pPr>
              <a:r>
                <a:rPr lang="en-US" altLang="zh-CN" sz="900" b="1" dirty="0">
                  <a:solidFill>
                    <a:schemeClr val="tx1"/>
                  </a:solidFill>
                </a:rPr>
                <a:t>Network</a:t>
              </a:r>
              <a:endParaRPr lang="zh-CN" altLang="en-US" sz="900" b="1" dirty="0">
                <a:solidFill>
                  <a:schemeClr val="tx1"/>
                </a:solidFill>
              </a:endParaRPr>
            </a:p>
          </p:txBody>
        </p:sp>
        <p:cxnSp>
          <p:nvCxnSpPr>
            <p:cNvPr id="85" name="直接箭头连接符 84">
              <a:extLst>
                <a:ext uri="{FF2B5EF4-FFF2-40B4-BE49-F238E27FC236}">
                  <a16:creationId xmlns:a16="http://schemas.microsoft.com/office/drawing/2014/main" id="{3E24F266-AF48-4DB3-A9DF-DED629337D50}"/>
                </a:ext>
              </a:extLst>
            </p:cNvPr>
            <p:cNvCxnSpPr>
              <a:cxnSpLocks/>
            </p:cNvCxnSpPr>
            <p:nvPr/>
          </p:nvCxnSpPr>
          <p:spPr>
            <a:xfrm>
              <a:off x="2079548" y="4304852"/>
              <a:ext cx="1300740" cy="8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FBCD72E7-0C85-491E-8746-B5135796D537}"/>
                </a:ext>
              </a:extLst>
            </p:cNvPr>
            <p:cNvCxnSpPr>
              <a:cxnSpLocks/>
            </p:cNvCxnSpPr>
            <p:nvPr/>
          </p:nvCxnSpPr>
          <p:spPr>
            <a:xfrm flipH="1">
              <a:off x="3978254" y="3505344"/>
              <a:ext cx="1" cy="496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a16="http://schemas.microsoft.com/office/drawing/2014/main" id="{60951BFE-6F13-455D-B939-54B3CAFBBC4A}"/>
              </a:ext>
            </a:extLst>
          </p:cNvPr>
          <p:cNvGrpSpPr/>
          <p:nvPr/>
        </p:nvGrpSpPr>
        <p:grpSpPr>
          <a:xfrm>
            <a:off x="2060318" y="4417927"/>
            <a:ext cx="2497789" cy="629690"/>
            <a:chOff x="2060318" y="2779958"/>
            <a:chExt cx="2497789" cy="629690"/>
          </a:xfrm>
        </p:grpSpPr>
        <p:sp>
          <p:nvSpPr>
            <p:cNvPr id="77" name="矩形: 圆角 76">
              <a:extLst>
                <a:ext uri="{FF2B5EF4-FFF2-40B4-BE49-F238E27FC236}">
                  <a16:creationId xmlns:a16="http://schemas.microsoft.com/office/drawing/2014/main" id="{5F9ECC94-8E21-495B-9B45-B029F52134D1}"/>
                </a:ext>
              </a:extLst>
            </p:cNvPr>
            <p:cNvSpPr/>
            <p:nvPr/>
          </p:nvSpPr>
          <p:spPr>
            <a:xfrm>
              <a:off x="2456566" y="2826539"/>
              <a:ext cx="978596" cy="3991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en-US" altLang="zh-CN" sz="900" b="1" dirty="0">
                  <a:solidFill>
                    <a:schemeClr val="tx1"/>
                  </a:solidFill>
                </a:rPr>
                <a:t>Task-specific Encoder</a:t>
              </a:r>
              <a:endParaRPr lang="zh-CN" altLang="en-US" sz="900" b="1" dirty="0">
                <a:solidFill>
                  <a:schemeClr val="tx1"/>
                </a:solidFill>
              </a:endParaRPr>
            </a:p>
          </p:txBody>
        </p:sp>
        <p:cxnSp>
          <p:nvCxnSpPr>
            <p:cNvPr id="79" name="直接箭头连接符 78">
              <a:extLst>
                <a:ext uri="{FF2B5EF4-FFF2-40B4-BE49-F238E27FC236}">
                  <a16:creationId xmlns:a16="http://schemas.microsoft.com/office/drawing/2014/main" id="{0C09F732-BB43-4875-9892-7C8F63F135A0}"/>
                </a:ext>
              </a:extLst>
            </p:cNvPr>
            <p:cNvCxnSpPr>
              <a:cxnSpLocks/>
            </p:cNvCxnSpPr>
            <p:nvPr/>
          </p:nvCxnSpPr>
          <p:spPr>
            <a:xfrm flipV="1">
              <a:off x="2060318" y="3026128"/>
              <a:ext cx="2711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40F2F46F-D700-4C0B-AF86-C8E0279BC6F6}"/>
                </a:ext>
              </a:extLst>
            </p:cNvPr>
            <p:cNvCxnSpPr/>
            <p:nvPr/>
          </p:nvCxnSpPr>
          <p:spPr>
            <a:xfrm flipV="1">
              <a:off x="3511888" y="3005647"/>
              <a:ext cx="2711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7" name="组合 116">
              <a:extLst>
                <a:ext uri="{FF2B5EF4-FFF2-40B4-BE49-F238E27FC236}">
                  <a16:creationId xmlns:a16="http://schemas.microsoft.com/office/drawing/2014/main" id="{78FF6407-06F6-4A97-90F6-1F5A29D90066}"/>
                </a:ext>
              </a:extLst>
            </p:cNvPr>
            <p:cNvGrpSpPr/>
            <p:nvPr/>
          </p:nvGrpSpPr>
          <p:grpSpPr>
            <a:xfrm>
              <a:off x="3420777" y="2779958"/>
              <a:ext cx="1137330" cy="629690"/>
              <a:chOff x="3430762" y="4473825"/>
              <a:chExt cx="1237932" cy="660035"/>
            </a:xfrm>
          </p:grpSpPr>
          <p:sp>
            <p:nvSpPr>
              <p:cNvPr id="83" name="矩形 82">
                <a:extLst>
                  <a:ext uri="{FF2B5EF4-FFF2-40B4-BE49-F238E27FC236}">
                    <a16:creationId xmlns:a16="http://schemas.microsoft.com/office/drawing/2014/main" id="{0B87A97D-8268-423D-B097-CD20272E0279}"/>
                  </a:ext>
                </a:extLst>
              </p:cNvPr>
              <p:cNvSpPr/>
              <p:nvPr/>
            </p:nvSpPr>
            <p:spPr>
              <a:xfrm>
                <a:off x="3987994" y="4473825"/>
                <a:ext cx="123469" cy="468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116" name="文本框 115">
                <a:extLst>
                  <a:ext uri="{FF2B5EF4-FFF2-40B4-BE49-F238E27FC236}">
                    <a16:creationId xmlns:a16="http://schemas.microsoft.com/office/drawing/2014/main" id="{D3277B32-F0C2-42E9-8770-020C863F0F49}"/>
                  </a:ext>
                </a:extLst>
              </p:cNvPr>
              <p:cNvSpPr txBox="1"/>
              <p:nvPr/>
            </p:nvSpPr>
            <p:spPr>
              <a:xfrm>
                <a:off x="3430762" y="4961825"/>
                <a:ext cx="1237932" cy="172035"/>
              </a:xfrm>
              <a:prstGeom prst="rect">
                <a:avLst/>
              </a:prstGeom>
              <a:noFill/>
            </p:spPr>
            <p:txBody>
              <a:bodyPr wrap="square" lIns="0" tIns="0" rIns="0" bIns="0" rtlCol="0">
                <a:spAutoFit/>
              </a:bodyPr>
              <a:lstStyle/>
              <a:p>
                <a:pPr algn="ctr">
                  <a:lnSpc>
                    <a:spcPct val="114000"/>
                  </a:lnSpc>
                </a:pPr>
                <a:r>
                  <a:rPr lang="en-US" altLang="zh-CN" sz="1050" dirty="0">
                    <a:latin typeface="+mn-lt"/>
                  </a:rPr>
                  <a:t>Latent Code</a:t>
                </a:r>
                <a:endParaRPr lang="zh-CN" altLang="en-US" sz="1050" dirty="0" err="1">
                  <a:latin typeface="+mn-lt"/>
                </a:endParaRPr>
              </a:p>
            </p:txBody>
          </p:sp>
        </p:grpSp>
      </p:grpSp>
      <p:grpSp>
        <p:nvGrpSpPr>
          <p:cNvPr id="5" name="组合 4">
            <a:extLst>
              <a:ext uri="{FF2B5EF4-FFF2-40B4-BE49-F238E27FC236}">
                <a16:creationId xmlns:a16="http://schemas.microsoft.com/office/drawing/2014/main" id="{2EF21156-B7E5-4F7D-AD3C-CCACBC1FCDEF}"/>
              </a:ext>
            </a:extLst>
          </p:cNvPr>
          <p:cNvGrpSpPr/>
          <p:nvPr/>
        </p:nvGrpSpPr>
        <p:grpSpPr>
          <a:xfrm>
            <a:off x="1028462" y="4246440"/>
            <a:ext cx="1255771" cy="2338987"/>
            <a:chOff x="1028462" y="2608471"/>
            <a:chExt cx="1255771" cy="2338987"/>
          </a:xfrm>
        </p:grpSpPr>
        <p:grpSp>
          <p:nvGrpSpPr>
            <p:cNvPr id="114" name="组合 113">
              <a:extLst>
                <a:ext uri="{FF2B5EF4-FFF2-40B4-BE49-F238E27FC236}">
                  <a16:creationId xmlns:a16="http://schemas.microsoft.com/office/drawing/2014/main" id="{6727EB50-9F46-4DF4-9051-569D7641702F}"/>
                </a:ext>
              </a:extLst>
            </p:cNvPr>
            <p:cNvGrpSpPr/>
            <p:nvPr/>
          </p:nvGrpSpPr>
          <p:grpSpPr>
            <a:xfrm>
              <a:off x="1028462" y="3973340"/>
              <a:ext cx="1255771" cy="974118"/>
              <a:chOff x="839013" y="5725761"/>
              <a:chExt cx="1366850" cy="1021061"/>
            </a:xfrm>
          </p:grpSpPr>
          <p:grpSp>
            <p:nvGrpSpPr>
              <p:cNvPr id="71" name="组合 70">
                <a:extLst>
                  <a:ext uri="{FF2B5EF4-FFF2-40B4-BE49-F238E27FC236}">
                    <a16:creationId xmlns:a16="http://schemas.microsoft.com/office/drawing/2014/main" id="{2AB61329-7013-4337-B392-C464A4B43D04}"/>
                  </a:ext>
                </a:extLst>
              </p:cNvPr>
              <p:cNvGrpSpPr/>
              <p:nvPr/>
            </p:nvGrpSpPr>
            <p:grpSpPr>
              <a:xfrm>
                <a:off x="917872" y="5725761"/>
                <a:ext cx="941901" cy="794087"/>
                <a:chOff x="1084695" y="5276406"/>
                <a:chExt cx="941901" cy="794087"/>
              </a:xfrm>
            </p:grpSpPr>
            <p:grpSp>
              <p:nvGrpSpPr>
                <p:cNvPr id="62" name="组合 61">
                  <a:extLst>
                    <a:ext uri="{FF2B5EF4-FFF2-40B4-BE49-F238E27FC236}">
                      <a16:creationId xmlns:a16="http://schemas.microsoft.com/office/drawing/2014/main" id="{B1AE2B49-526B-4399-8521-056C4281886A}"/>
                    </a:ext>
                  </a:extLst>
                </p:cNvPr>
                <p:cNvGrpSpPr/>
                <p:nvPr/>
              </p:nvGrpSpPr>
              <p:grpSpPr>
                <a:xfrm>
                  <a:off x="1084695" y="5276406"/>
                  <a:ext cx="941901" cy="794087"/>
                  <a:chOff x="990027" y="4527308"/>
                  <a:chExt cx="1149302" cy="1067995"/>
                </a:xfrm>
              </p:grpSpPr>
              <p:sp>
                <p:nvSpPr>
                  <p:cNvPr id="50" name="流程图: 数据 49">
                    <a:extLst>
                      <a:ext uri="{FF2B5EF4-FFF2-40B4-BE49-F238E27FC236}">
                        <a16:creationId xmlns:a16="http://schemas.microsoft.com/office/drawing/2014/main" id="{5C909605-BADD-439B-8918-351574ED771D}"/>
                      </a:ext>
                    </a:extLst>
                  </p:cNvPr>
                  <p:cNvSpPr/>
                  <p:nvPr/>
                </p:nvSpPr>
                <p:spPr>
                  <a:xfrm>
                    <a:off x="996903" y="4539005"/>
                    <a:ext cx="1142426" cy="349254"/>
                  </a:xfrm>
                  <a:prstGeom prst="flowChartInputOutp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52" name="直接连接符 51">
                    <a:extLst>
                      <a:ext uri="{FF2B5EF4-FFF2-40B4-BE49-F238E27FC236}">
                        <a16:creationId xmlns:a16="http://schemas.microsoft.com/office/drawing/2014/main" id="{C42BB41B-40A6-4E7D-B2A8-597EDB2C9D09}"/>
                      </a:ext>
                    </a:extLst>
                  </p:cNvPr>
                  <p:cNvCxnSpPr/>
                  <p:nvPr/>
                </p:nvCxnSpPr>
                <p:spPr>
                  <a:xfrm>
                    <a:off x="990027" y="4881383"/>
                    <a:ext cx="0" cy="708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FC73DB19-4181-4666-8BD4-F0397E91AA17}"/>
                      </a:ext>
                    </a:extLst>
                  </p:cNvPr>
                  <p:cNvCxnSpPr/>
                  <p:nvPr/>
                </p:nvCxnSpPr>
                <p:spPr>
                  <a:xfrm>
                    <a:off x="2139329" y="4527308"/>
                    <a:ext cx="0" cy="708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81C67C66-D70F-418D-BF67-4EF18BE90488}"/>
                      </a:ext>
                    </a:extLst>
                  </p:cNvPr>
                  <p:cNvCxnSpPr>
                    <a:cxnSpLocks/>
                  </p:cNvCxnSpPr>
                  <p:nvPr/>
                </p:nvCxnSpPr>
                <p:spPr>
                  <a:xfrm flipV="1">
                    <a:off x="1912448" y="5230635"/>
                    <a:ext cx="226881" cy="3646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1C3676FF-B587-408C-A1A2-71DDD288181B}"/>
                      </a:ext>
                    </a:extLst>
                  </p:cNvPr>
                  <p:cNvCxnSpPr>
                    <a:cxnSpLocks/>
                  </p:cNvCxnSpPr>
                  <p:nvPr/>
                </p:nvCxnSpPr>
                <p:spPr>
                  <a:xfrm flipV="1">
                    <a:off x="996903" y="5589526"/>
                    <a:ext cx="91554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F41319C7-2A60-461B-BE3A-892AA54B4262}"/>
                      </a:ext>
                    </a:extLst>
                  </p:cNvPr>
                  <p:cNvCxnSpPr/>
                  <p:nvPr/>
                </p:nvCxnSpPr>
                <p:spPr>
                  <a:xfrm>
                    <a:off x="1912448" y="4881381"/>
                    <a:ext cx="0" cy="708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椭圆 64">
                  <a:extLst>
                    <a:ext uri="{FF2B5EF4-FFF2-40B4-BE49-F238E27FC236}">
                      <a16:creationId xmlns:a16="http://schemas.microsoft.com/office/drawing/2014/main" id="{0E174673-3146-4F31-BC5F-5A80987CF666}"/>
                    </a:ext>
                  </a:extLst>
                </p:cNvPr>
                <p:cNvSpPr/>
                <p:nvPr/>
              </p:nvSpPr>
              <p:spPr>
                <a:xfrm>
                  <a:off x="1742538" y="571970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66" name="椭圆 65">
                  <a:extLst>
                    <a:ext uri="{FF2B5EF4-FFF2-40B4-BE49-F238E27FC236}">
                      <a16:creationId xmlns:a16="http://schemas.microsoft.com/office/drawing/2014/main" id="{91D4DD21-1B27-44A1-B4F7-15AECE367398}"/>
                    </a:ext>
                  </a:extLst>
                </p:cNvPr>
                <p:cNvSpPr/>
                <p:nvPr/>
              </p:nvSpPr>
              <p:spPr>
                <a:xfrm>
                  <a:off x="1349666" y="567620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67" name="椭圆 66">
                  <a:extLst>
                    <a:ext uri="{FF2B5EF4-FFF2-40B4-BE49-F238E27FC236}">
                      <a16:creationId xmlns:a16="http://schemas.microsoft.com/office/drawing/2014/main" id="{472F480C-B5E7-4A00-85CD-F363E190DE4D}"/>
                    </a:ext>
                  </a:extLst>
                </p:cNvPr>
                <p:cNvSpPr/>
                <p:nvPr/>
              </p:nvSpPr>
              <p:spPr>
                <a:xfrm>
                  <a:off x="1442633" y="541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68" name="椭圆 67">
                  <a:extLst>
                    <a:ext uri="{FF2B5EF4-FFF2-40B4-BE49-F238E27FC236}">
                      <a16:creationId xmlns:a16="http://schemas.microsoft.com/office/drawing/2014/main" id="{B76299BA-EEBD-4A85-8214-C93E5129E011}"/>
                    </a:ext>
                  </a:extLst>
                </p:cNvPr>
                <p:cNvSpPr/>
                <p:nvPr/>
              </p:nvSpPr>
              <p:spPr>
                <a:xfrm>
                  <a:off x="1537737" y="574632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69" name="椭圆 68">
                  <a:extLst>
                    <a:ext uri="{FF2B5EF4-FFF2-40B4-BE49-F238E27FC236}">
                      <a16:creationId xmlns:a16="http://schemas.microsoft.com/office/drawing/2014/main" id="{01E5EF55-FFFA-47E8-A996-712848FDD098}"/>
                    </a:ext>
                  </a:extLst>
                </p:cNvPr>
                <p:cNvSpPr/>
                <p:nvPr/>
              </p:nvSpPr>
              <p:spPr>
                <a:xfrm>
                  <a:off x="1194321" y="58565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70" name="椭圆 69">
                  <a:extLst>
                    <a:ext uri="{FF2B5EF4-FFF2-40B4-BE49-F238E27FC236}">
                      <a16:creationId xmlns:a16="http://schemas.microsoft.com/office/drawing/2014/main" id="{7B7EB3DD-0641-4880-8917-6767B93F5005}"/>
                    </a:ext>
                  </a:extLst>
                </p:cNvPr>
                <p:cNvSpPr/>
                <p:nvPr/>
              </p:nvSpPr>
              <p:spPr>
                <a:xfrm>
                  <a:off x="1690137" y="589872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grpSp>
          <p:sp>
            <p:nvSpPr>
              <p:cNvPr id="113" name="文本框 112">
                <a:extLst>
                  <a:ext uri="{FF2B5EF4-FFF2-40B4-BE49-F238E27FC236}">
                    <a16:creationId xmlns:a16="http://schemas.microsoft.com/office/drawing/2014/main" id="{DDC3F520-1BF6-4E6C-AD9D-C8BE700D8309}"/>
                  </a:ext>
                </a:extLst>
              </p:cNvPr>
              <p:cNvSpPr txBox="1"/>
              <p:nvPr/>
            </p:nvSpPr>
            <p:spPr>
              <a:xfrm>
                <a:off x="839013" y="6569857"/>
                <a:ext cx="1366850" cy="176965"/>
              </a:xfrm>
              <a:prstGeom prst="rect">
                <a:avLst/>
              </a:prstGeom>
              <a:noFill/>
            </p:spPr>
            <p:txBody>
              <a:bodyPr wrap="square" lIns="0" tIns="0" rIns="0" bIns="0" rtlCol="0">
                <a:spAutoFit/>
              </a:bodyPr>
              <a:lstStyle/>
              <a:p>
                <a:pPr algn="ctr">
                  <a:lnSpc>
                    <a:spcPct val="114000"/>
                  </a:lnSpc>
                </a:pPr>
                <a:r>
                  <a:rPr lang="en-US" altLang="zh-CN" sz="1050" dirty="0">
                    <a:latin typeface="+mn-lt"/>
                  </a:rPr>
                  <a:t>Set of queried points</a:t>
                </a:r>
                <a:endParaRPr lang="zh-CN" altLang="en-US" sz="1050" dirty="0" err="1">
                  <a:latin typeface="+mn-lt"/>
                </a:endParaRPr>
              </a:p>
            </p:txBody>
          </p:sp>
        </p:grpSp>
        <p:grpSp>
          <p:nvGrpSpPr>
            <p:cNvPr id="143" name="组合 142">
              <a:extLst>
                <a:ext uri="{FF2B5EF4-FFF2-40B4-BE49-F238E27FC236}">
                  <a16:creationId xmlns:a16="http://schemas.microsoft.com/office/drawing/2014/main" id="{0BB9F2FC-CF2A-4E91-8DF9-17BE8E85EB36}"/>
                </a:ext>
              </a:extLst>
            </p:cNvPr>
            <p:cNvGrpSpPr/>
            <p:nvPr/>
          </p:nvGrpSpPr>
          <p:grpSpPr>
            <a:xfrm>
              <a:off x="1029642" y="2608471"/>
              <a:ext cx="1137330" cy="1033339"/>
              <a:chOff x="1028463" y="2586021"/>
              <a:chExt cx="1137330" cy="1033339"/>
            </a:xfrm>
          </p:grpSpPr>
          <p:sp>
            <p:nvSpPr>
              <p:cNvPr id="110" name="文本框 109">
                <a:extLst>
                  <a:ext uri="{FF2B5EF4-FFF2-40B4-BE49-F238E27FC236}">
                    <a16:creationId xmlns:a16="http://schemas.microsoft.com/office/drawing/2014/main" id="{E14DFBCD-634F-4850-9260-6055458C95E1}"/>
                  </a:ext>
                </a:extLst>
              </p:cNvPr>
              <p:cNvSpPr txBox="1"/>
              <p:nvPr/>
            </p:nvSpPr>
            <p:spPr>
              <a:xfrm>
                <a:off x="1028463" y="3455234"/>
                <a:ext cx="1137330" cy="164126"/>
              </a:xfrm>
              <a:prstGeom prst="rect">
                <a:avLst/>
              </a:prstGeom>
              <a:noFill/>
            </p:spPr>
            <p:txBody>
              <a:bodyPr wrap="square" lIns="0" tIns="0" rIns="0" bIns="0" rtlCol="0">
                <a:spAutoFit/>
              </a:bodyPr>
              <a:lstStyle/>
              <a:p>
                <a:pPr algn="ctr">
                  <a:lnSpc>
                    <a:spcPct val="114000"/>
                  </a:lnSpc>
                </a:pPr>
                <a:r>
                  <a:rPr lang="en-US" altLang="zh-CN" sz="1050" dirty="0">
                    <a:latin typeface="+mn-lt"/>
                  </a:rPr>
                  <a:t>Single-view Image</a:t>
                </a:r>
                <a:endParaRPr lang="zh-CN" altLang="en-US" sz="1050" dirty="0" err="1">
                  <a:latin typeface="+mn-lt"/>
                </a:endParaRPr>
              </a:p>
            </p:txBody>
          </p:sp>
          <p:pic>
            <p:nvPicPr>
              <p:cNvPr id="141" name="图片 140">
                <a:extLst>
                  <a:ext uri="{FF2B5EF4-FFF2-40B4-BE49-F238E27FC236}">
                    <a16:creationId xmlns:a16="http://schemas.microsoft.com/office/drawing/2014/main" id="{4A4C5524-2C4A-4142-9B6D-FD10320131B0}"/>
                  </a:ext>
                </a:extLst>
              </p:cNvPr>
              <p:cNvPicPr>
                <a:picLocks noChangeAspect="1"/>
              </p:cNvPicPr>
              <p:nvPr/>
            </p:nvPicPr>
            <p:blipFill>
              <a:blip r:embed="rId3"/>
              <a:stretch>
                <a:fillRect/>
              </a:stretch>
            </p:blipFill>
            <p:spPr>
              <a:xfrm>
                <a:off x="1105255" y="2586021"/>
                <a:ext cx="880213" cy="880213"/>
              </a:xfrm>
              <a:prstGeom prst="rect">
                <a:avLst/>
              </a:prstGeom>
            </p:spPr>
          </p:pic>
        </p:grpSp>
      </p:grpSp>
      <p:grpSp>
        <p:nvGrpSpPr>
          <p:cNvPr id="15" name="组合 14">
            <a:extLst>
              <a:ext uri="{FF2B5EF4-FFF2-40B4-BE49-F238E27FC236}">
                <a16:creationId xmlns:a16="http://schemas.microsoft.com/office/drawing/2014/main" id="{F7C9A348-837B-4AA3-883A-9D5A7BC61A8C}"/>
              </a:ext>
            </a:extLst>
          </p:cNvPr>
          <p:cNvGrpSpPr/>
          <p:nvPr/>
        </p:nvGrpSpPr>
        <p:grpSpPr>
          <a:xfrm>
            <a:off x="4558106" y="4403872"/>
            <a:ext cx="1840279" cy="2183938"/>
            <a:chOff x="4558106" y="2765903"/>
            <a:chExt cx="1840279" cy="2183938"/>
          </a:xfrm>
        </p:grpSpPr>
        <p:sp>
          <p:nvSpPr>
            <p:cNvPr id="127" name="任意多边形: 形状 126">
              <a:extLst>
                <a:ext uri="{FF2B5EF4-FFF2-40B4-BE49-F238E27FC236}">
                  <a16:creationId xmlns:a16="http://schemas.microsoft.com/office/drawing/2014/main" id="{8A0AD635-E348-4590-85DB-30A653D81B6D}"/>
                </a:ext>
              </a:extLst>
            </p:cNvPr>
            <p:cNvSpPr/>
            <p:nvPr/>
          </p:nvSpPr>
          <p:spPr>
            <a:xfrm>
              <a:off x="5488329" y="4058114"/>
              <a:ext cx="574062" cy="552553"/>
            </a:xfrm>
            <a:custGeom>
              <a:avLst/>
              <a:gdLst>
                <a:gd name="connsiteX0" fmla="*/ 0 w 624840"/>
                <a:gd name="connsiteY0" fmla="*/ 579181 h 579181"/>
                <a:gd name="connsiteX1" fmla="*/ 99060 w 624840"/>
                <a:gd name="connsiteY1" fmla="*/ 381061 h 579181"/>
                <a:gd name="connsiteX2" fmla="*/ 266700 w 624840"/>
                <a:gd name="connsiteY2" fmla="*/ 304861 h 579181"/>
                <a:gd name="connsiteX3" fmla="*/ 304800 w 624840"/>
                <a:gd name="connsiteY3" fmla="*/ 106741 h 579181"/>
                <a:gd name="connsiteX4" fmla="*/ 571500 w 624840"/>
                <a:gd name="connsiteY4" fmla="*/ 61 h 579181"/>
                <a:gd name="connsiteX5" fmla="*/ 624840 w 624840"/>
                <a:gd name="connsiteY5" fmla="*/ 91501 h 57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840" h="579181">
                  <a:moveTo>
                    <a:pt x="0" y="579181"/>
                  </a:moveTo>
                  <a:cubicBezTo>
                    <a:pt x="27305" y="502981"/>
                    <a:pt x="54610" y="426781"/>
                    <a:pt x="99060" y="381061"/>
                  </a:cubicBezTo>
                  <a:cubicBezTo>
                    <a:pt x="143510" y="335341"/>
                    <a:pt x="232410" y="350581"/>
                    <a:pt x="266700" y="304861"/>
                  </a:cubicBezTo>
                  <a:cubicBezTo>
                    <a:pt x="300990" y="259141"/>
                    <a:pt x="254000" y="157541"/>
                    <a:pt x="304800" y="106741"/>
                  </a:cubicBezTo>
                  <a:cubicBezTo>
                    <a:pt x="355600" y="55941"/>
                    <a:pt x="518160" y="2601"/>
                    <a:pt x="571500" y="61"/>
                  </a:cubicBezTo>
                  <a:cubicBezTo>
                    <a:pt x="624840" y="-2479"/>
                    <a:pt x="610870" y="74991"/>
                    <a:pt x="624840" y="91501"/>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组合 8">
              <a:extLst>
                <a:ext uri="{FF2B5EF4-FFF2-40B4-BE49-F238E27FC236}">
                  <a16:creationId xmlns:a16="http://schemas.microsoft.com/office/drawing/2014/main" id="{8E133DBC-BF69-47BF-819E-1816BF4EAAC0}"/>
                </a:ext>
              </a:extLst>
            </p:cNvPr>
            <p:cNvGrpSpPr/>
            <p:nvPr/>
          </p:nvGrpSpPr>
          <p:grpSpPr>
            <a:xfrm>
              <a:off x="4558106" y="3923433"/>
              <a:ext cx="1753463" cy="1026408"/>
              <a:chOff x="4558106" y="3923433"/>
              <a:chExt cx="1753463" cy="1026408"/>
            </a:xfrm>
          </p:grpSpPr>
          <p:cxnSp>
            <p:nvCxnSpPr>
              <p:cNvPr id="92" name="直接箭头连接符 91">
                <a:extLst>
                  <a:ext uri="{FF2B5EF4-FFF2-40B4-BE49-F238E27FC236}">
                    <a16:creationId xmlns:a16="http://schemas.microsoft.com/office/drawing/2014/main" id="{1F532025-DDE4-453D-A0E4-0922ED97ACF6}"/>
                  </a:ext>
                </a:extLst>
              </p:cNvPr>
              <p:cNvCxnSpPr/>
              <p:nvPr/>
            </p:nvCxnSpPr>
            <p:spPr>
              <a:xfrm>
                <a:off x="4558106" y="4311892"/>
                <a:ext cx="5729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9" name="组合 118">
                <a:extLst>
                  <a:ext uri="{FF2B5EF4-FFF2-40B4-BE49-F238E27FC236}">
                    <a16:creationId xmlns:a16="http://schemas.microsoft.com/office/drawing/2014/main" id="{43ED2D93-03E3-49E4-82AA-A94C1DCEA534}"/>
                  </a:ext>
                </a:extLst>
              </p:cNvPr>
              <p:cNvGrpSpPr/>
              <p:nvPr/>
            </p:nvGrpSpPr>
            <p:grpSpPr>
              <a:xfrm>
                <a:off x="5174239" y="3923433"/>
                <a:ext cx="1137330" cy="1026408"/>
                <a:chOff x="5351503" y="5673449"/>
                <a:chExt cx="1237932" cy="1075871"/>
              </a:xfrm>
            </p:grpSpPr>
            <p:grpSp>
              <p:nvGrpSpPr>
                <p:cNvPr id="93" name="组合 92">
                  <a:extLst>
                    <a:ext uri="{FF2B5EF4-FFF2-40B4-BE49-F238E27FC236}">
                      <a16:creationId xmlns:a16="http://schemas.microsoft.com/office/drawing/2014/main" id="{51E3FE05-4470-408C-B4D2-4684B8B4FB4C}"/>
                    </a:ext>
                  </a:extLst>
                </p:cNvPr>
                <p:cNvGrpSpPr/>
                <p:nvPr/>
              </p:nvGrpSpPr>
              <p:grpSpPr>
                <a:xfrm>
                  <a:off x="5517427" y="5673449"/>
                  <a:ext cx="941901" cy="794087"/>
                  <a:chOff x="1084695" y="5276406"/>
                  <a:chExt cx="941901" cy="794087"/>
                </a:xfrm>
              </p:grpSpPr>
              <p:grpSp>
                <p:nvGrpSpPr>
                  <p:cNvPr id="94" name="组合 93">
                    <a:extLst>
                      <a:ext uri="{FF2B5EF4-FFF2-40B4-BE49-F238E27FC236}">
                        <a16:creationId xmlns:a16="http://schemas.microsoft.com/office/drawing/2014/main" id="{E8527B4B-E344-448B-93CD-8D376E3705BF}"/>
                      </a:ext>
                    </a:extLst>
                  </p:cNvPr>
                  <p:cNvGrpSpPr/>
                  <p:nvPr/>
                </p:nvGrpSpPr>
                <p:grpSpPr>
                  <a:xfrm>
                    <a:off x="1084695" y="5276406"/>
                    <a:ext cx="941901" cy="794087"/>
                    <a:chOff x="990027" y="4527308"/>
                    <a:chExt cx="1149302" cy="1067995"/>
                  </a:xfrm>
                </p:grpSpPr>
                <p:sp>
                  <p:nvSpPr>
                    <p:cNvPr id="101" name="流程图: 数据 100">
                      <a:extLst>
                        <a:ext uri="{FF2B5EF4-FFF2-40B4-BE49-F238E27FC236}">
                          <a16:creationId xmlns:a16="http://schemas.microsoft.com/office/drawing/2014/main" id="{D97A362E-285E-4D9B-83D6-B9D04CDABCBD}"/>
                        </a:ext>
                      </a:extLst>
                    </p:cNvPr>
                    <p:cNvSpPr/>
                    <p:nvPr/>
                  </p:nvSpPr>
                  <p:spPr>
                    <a:xfrm>
                      <a:off x="996903" y="4539005"/>
                      <a:ext cx="1142426" cy="349254"/>
                    </a:xfrm>
                    <a:prstGeom prst="flowChartInputOutp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102" name="直接连接符 101">
                      <a:extLst>
                        <a:ext uri="{FF2B5EF4-FFF2-40B4-BE49-F238E27FC236}">
                          <a16:creationId xmlns:a16="http://schemas.microsoft.com/office/drawing/2014/main" id="{6F00E41C-A440-490D-8FAB-BF6357FB91D2}"/>
                        </a:ext>
                      </a:extLst>
                    </p:cNvPr>
                    <p:cNvCxnSpPr/>
                    <p:nvPr/>
                  </p:nvCxnSpPr>
                  <p:spPr>
                    <a:xfrm>
                      <a:off x="990027" y="4881383"/>
                      <a:ext cx="0" cy="708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4A3E4BD-9579-41B4-A8E4-4D922B2C107F}"/>
                        </a:ext>
                      </a:extLst>
                    </p:cNvPr>
                    <p:cNvCxnSpPr/>
                    <p:nvPr/>
                  </p:nvCxnSpPr>
                  <p:spPr>
                    <a:xfrm>
                      <a:off x="2139329" y="4527308"/>
                      <a:ext cx="0" cy="708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958129DE-D8B3-4FF7-9CA1-B055FCE554F3}"/>
                        </a:ext>
                      </a:extLst>
                    </p:cNvPr>
                    <p:cNvCxnSpPr>
                      <a:cxnSpLocks/>
                    </p:cNvCxnSpPr>
                    <p:nvPr/>
                  </p:nvCxnSpPr>
                  <p:spPr>
                    <a:xfrm flipV="1">
                      <a:off x="1912448" y="5230635"/>
                      <a:ext cx="226881" cy="3646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435F5BD2-04DC-49D8-AAF3-676591FEBDE3}"/>
                        </a:ext>
                      </a:extLst>
                    </p:cNvPr>
                    <p:cNvCxnSpPr>
                      <a:cxnSpLocks/>
                    </p:cNvCxnSpPr>
                    <p:nvPr/>
                  </p:nvCxnSpPr>
                  <p:spPr>
                    <a:xfrm flipV="1">
                      <a:off x="996903" y="5589526"/>
                      <a:ext cx="91554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0E59987C-C0D2-40D6-BD45-403E49611373}"/>
                        </a:ext>
                      </a:extLst>
                    </p:cNvPr>
                    <p:cNvCxnSpPr/>
                    <p:nvPr/>
                  </p:nvCxnSpPr>
                  <p:spPr>
                    <a:xfrm>
                      <a:off x="1912448" y="4881381"/>
                      <a:ext cx="0" cy="708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椭圆 94">
                    <a:extLst>
                      <a:ext uri="{FF2B5EF4-FFF2-40B4-BE49-F238E27FC236}">
                        <a16:creationId xmlns:a16="http://schemas.microsoft.com/office/drawing/2014/main" id="{90938068-EB3A-468A-B0F0-C0467EFC01FA}"/>
                      </a:ext>
                    </a:extLst>
                  </p:cNvPr>
                  <p:cNvSpPr/>
                  <p:nvPr/>
                </p:nvSpPr>
                <p:spPr>
                  <a:xfrm>
                    <a:off x="1742538" y="57197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96" name="椭圆 95">
                    <a:extLst>
                      <a:ext uri="{FF2B5EF4-FFF2-40B4-BE49-F238E27FC236}">
                        <a16:creationId xmlns:a16="http://schemas.microsoft.com/office/drawing/2014/main" id="{554FBC78-6EDA-43D8-BF30-E958CB06E88D}"/>
                      </a:ext>
                    </a:extLst>
                  </p:cNvPr>
                  <p:cNvSpPr/>
                  <p:nvPr/>
                </p:nvSpPr>
                <p:spPr>
                  <a:xfrm>
                    <a:off x="1349666" y="5676206"/>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97" name="椭圆 96">
                    <a:extLst>
                      <a:ext uri="{FF2B5EF4-FFF2-40B4-BE49-F238E27FC236}">
                        <a16:creationId xmlns:a16="http://schemas.microsoft.com/office/drawing/2014/main" id="{812E7769-75C0-419B-8465-AA9C37D13FEF}"/>
                      </a:ext>
                    </a:extLst>
                  </p:cNvPr>
                  <p:cNvSpPr/>
                  <p:nvPr/>
                </p:nvSpPr>
                <p:spPr>
                  <a:xfrm>
                    <a:off x="1442633" y="541240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98" name="椭圆 97">
                    <a:extLst>
                      <a:ext uri="{FF2B5EF4-FFF2-40B4-BE49-F238E27FC236}">
                        <a16:creationId xmlns:a16="http://schemas.microsoft.com/office/drawing/2014/main" id="{7210874C-49C1-4411-BEC4-4B53AC96C254}"/>
                      </a:ext>
                    </a:extLst>
                  </p:cNvPr>
                  <p:cNvSpPr/>
                  <p:nvPr/>
                </p:nvSpPr>
                <p:spPr>
                  <a:xfrm>
                    <a:off x="1537737" y="574632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99" name="椭圆 98">
                    <a:extLst>
                      <a:ext uri="{FF2B5EF4-FFF2-40B4-BE49-F238E27FC236}">
                        <a16:creationId xmlns:a16="http://schemas.microsoft.com/office/drawing/2014/main" id="{15F39DF0-3432-4845-A784-77A69D08F587}"/>
                      </a:ext>
                    </a:extLst>
                  </p:cNvPr>
                  <p:cNvSpPr/>
                  <p:nvPr/>
                </p:nvSpPr>
                <p:spPr>
                  <a:xfrm>
                    <a:off x="1194321" y="5856550"/>
                    <a:ext cx="45719" cy="457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100" name="椭圆 99">
                    <a:extLst>
                      <a:ext uri="{FF2B5EF4-FFF2-40B4-BE49-F238E27FC236}">
                        <a16:creationId xmlns:a16="http://schemas.microsoft.com/office/drawing/2014/main" id="{35594400-21AB-4B5B-A632-5B88B3EF0E7D}"/>
                      </a:ext>
                    </a:extLst>
                  </p:cNvPr>
                  <p:cNvSpPr/>
                  <p:nvPr/>
                </p:nvSpPr>
                <p:spPr>
                  <a:xfrm>
                    <a:off x="1690137" y="589872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grpSp>
            <p:sp>
              <p:nvSpPr>
                <p:cNvPr id="118" name="文本框 117">
                  <a:extLst>
                    <a:ext uri="{FF2B5EF4-FFF2-40B4-BE49-F238E27FC236}">
                      <a16:creationId xmlns:a16="http://schemas.microsoft.com/office/drawing/2014/main" id="{B57F1AC3-A734-486F-931C-9D35C3990C88}"/>
                    </a:ext>
                  </a:extLst>
                </p:cNvPr>
                <p:cNvSpPr txBox="1"/>
                <p:nvPr/>
              </p:nvSpPr>
              <p:spPr>
                <a:xfrm>
                  <a:off x="5351503" y="6577285"/>
                  <a:ext cx="1237932" cy="172035"/>
                </a:xfrm>
                <a:prstGeom prst="rect">
                  <a:avLst/>
                </a:prstGeom>
                <a:noFill/>
              </p:spPr>
              <p:txBody>
                <a:bodyPr wrap="square" lIns="0" tIns="0" rIns="0" bIns="0" rtlCol="0">
                  <a:spAutoFit/>
                </a:bodyPr>
                <a:lstStyle/>
                <a:p>
                  <a:pPr algn="ctr">
                    <a:lnSpc>
                      <a:spcPct val="114000"/>
                    </a:lnSpc>
                  </a:pPr>
                  <a:r>
                    <a:rPr lang="en-US" altLang="zh-CN" sz="1050" dirty="0">
                      <a:latin typeface="+mn-lt"/>
                    </a:rPr>
                    <a:t>Classified Results</a:t>
                  </a:r>
                  <a:endParaRPr lang="zh-CN" altLang="en-US" sz="1050" dirty="0" err="1">
                    <a:latin typeface="+mn-lt"/>
                  </a:endParaRPr>
                </a:p>
              </p:txBody>
            </p:sp>
          </p:grpSp>
        </p:grpSp>
        <p:pic>
          <p:nvPicPr>
            <p:cNvPr id="145" name="图片 144">
              <a:extLst>
                <a:ext uri="{FF2B5EF4-FFF2-40B4-BE49-F238E27FC236}">
                  <a16:creationId xmlns:a16="http://schemas.microsoft.com/office/drawing/2014/main" id="{B7390659-F6B7-48EE-8D91-3AB0C44470C1}"/>
                </a:ext>
              </a:extLst>
            </p:cNvPr>
            <p:cNvPicPr>
              <a:picLocks noChangeAspect="1"/>
            </p:cNvPicPr>
            <p:nvPr/>
          </p:nvPicPr>
          <p:blipFill>
            <a:blip r:embed="rId4"/>
            <a:stretch>
              <a:fillRect/>
            </a:stretch>
          </p:blipFill>
          <p:spPr>
            <a:xfrm>
              <a:off x="5367452" y="2765903"/>
              <a:ext cx="1030933" cy="900301"/>
            </a:xfrm>
            <a:prstGeom prst="rect">
              <a:avLst/>
            </a:prstGeom>
          </p:spPr>
        </p:pic>
      </p:grpSp>
      <p:grpSp>
        <p:nvGrpSpPr>
          <p:cNvPr id="14" name="组合 13">
            <a:extLst>
              <a:ext uri="{FF2B5EF4-FFF2-40B4-BE49-F238E27FC236}">
                <a16:creationId xmlns:a16="http://schemas.microsoft.com/office/drawing/2014/main" id="{C47451B0-14A0-489D-B0C2-7B908221830A}"/>
              </a:ext>
            </a:extLst>
          </p:cNvPr>
          <p:cNvGrpSpPr/>
          <p:nvPr/>
        </p:nvGrpSpPr>
        <p:grpSpPr>
          <a:xfrm>
            <a:off x="6369593" y="5523430"/>
            <a:ext cx="1839923" cy="1064380"/>
            <a:chOff x="6369593" y="3885461"/>
            <a:chExt cx="1839923" cy="1064380"/>
          </a:xfrm>
        </p:grpSpPr>
        <p:cxnSp>
          <p:nvCxnSpPr>
            <p:cNvPr id="107" name="直接箭头连接符 106">
              <a:extLst>
                <a:ext uri="{FF2B5EF4-FFF2-40B4-BE49-F238E27FC236}">
                  <a16:creationId xmlns:a16="http://schemas.microsoft.com/office/drawing/2014/main" id="{EA592E93-C54F-42A9-B8FC-C2CAF871C09C}"/>
                </a:ext>
              </a:extLst>
            </p:cNvPr>
            <p:cNvCxnSpPr/>
            <p:nvPr/>
          </p:nvCxnSpPr>
          <p:spPr>
            <a:xfrm>
              <a:off x="6369593" y="4299876"/>
              <a:ext cx="5729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0" name="组合 149">
              <a:extLst>
                <a:ext uri="{FF2B5EF4-FFF2-40B4-BE49-F238E27FC236}">
                  <a16:creationId xmlns:a16="http://schemas.microsoft.com/office/drawing/2014/main" id="{EB6B6C66-A860-42E4-A991-593BE61D334C}"/>
                </a:ext>
              </a:extLst>
            </p:cNvPr>
            <p:cNvGrpSpPr/>
            <p:nvPr/>
          </p:nvGrpSpPr>
          <p:grpSpPr>
            <a:xfrm>
              <a:off x="7072186" y="3885461"/>
              <a:ext cx="1137330" cy="1064380"/>
              <a:chOff x="7072186" y="3885461"/>
              <a:chExt cx="1137330" cy="1064380"/>
            </a:xfrm>
          </p:grpSpPr>
          <p:sp>
            <p:nvSpPr>
              <p:cNvPr id="120" name="文本框 119">
                <a:extLst>
                  <a:ext uri="{FF2B5EF4-FFF2-40B4-BE49-F238E27FC236}">
                    <a16:creationId xmlns:a16="http://schemas.microsoft.com/office/drawing/2014/main" id="{850FB34F-2805-40C7-909F-677E47187021}"/>
                  </a:ext>
                </a:extLst>
              </p:cNvPr>
              <p:cNvSpPr txBox="1"/>
              <p:nvPr/>
            </p:nvSpPr>
            <p:spPr>
              <a:xfrm>
                <a:off x="7072186" y="4785715"/>
                <a:ext cx="1137330" cy="164126"/>
              </a:xfrm>
              <a:prstGeom prst="rect">
                <a:avLst/>
              </a:prstGeom>
              <a:noFill/>
            </p:spPr>
            <p:txBody>
              <a:bodyPr wrap="square" lIns="0" tIns="0" rIns="0" bIns="0" rtlCol="0">
                <a:spAutoFit/>
              </a:bodyPr>
              <a:lstStyle/>
              <a:p>
                <a:pPr algn="ctr">
                  <a:lnSpc>
                    <a:spcPct val="114000"/>
                  </a:lnSpc>
                </a:pPr>
                <a:r>
                  <a:rPr lang="en-US" altLang="zh-CN" sz="1050" dirty="0">
                    <a:latin typeface="+mn-lt"/>
                  </a:rPr>
                  <a:t>Final Mesh</a:t>
                </a:r>
                <a:endParaRPr lang="zh-CN" altLang="en-US" sz="1050" dirty="0" err="1">
                  <a:latin typeface="+mn-lt"/>
                </a:endParaRPr>
              </a:p>
            </p:txBody>
          </p:sp>
          <p:pic>
            <p:nvPicPr>
              <p:cNvPr id="149" name="图片 148">
                <a:extLst>
                  <a:ext uri="{FF2B5EF4-FFF2-40B4-BE49-F238E27FC236}">
                    <a16:creationId xmlns:a16="http://schemas.microsoft.com/office/drawing/2014/main" id="{B7B9FACD-79DC-47FB-8EE6-8C70B3666363}"/>
                  </a:ext>
                </a:extLst>
              </p:cNvPr>
              <p:cNvPicPr>
                <a:picLocks noChangeAspect="1"/>
              </p:cNvPicPr>
              <p:nvPr/>
            </p:nvPicPr>
            <p:blipFill>
              <a:blip r:embed="rId5"/>
              <a:stretch>
                <a:fillRect/>
              </a:stretch>
            </p:blipFill>
            <p:spPr>
              <a:xfrm>
                <a:off x="7125375" y="3885461"/>
                <a:ext cx="1030953" cy="847252"/>
              </a:xfrm>
              <a:prstGeom prst="rect">
                <a:avLst/>
              </a:prstGeom>
            </p:spPr>
          </p:pic>
        </p:grpSp>
      </p:grpSp>
      <p:grpSp>
        <p:nvGrpSpPr>
          <p:cNvPr id="76" name="组合 75">
            <a:extLst>
              <a:ext uri="{FF2B5EF4-FFF2-40B4-BE49-F238E27FC236}">
                <a16:creationId xmlns:a16="http://schemas.microsoft.com/office/drawing/2014/main" id="{45027D78-3BF1-4CF6-B73E-458E8A97F727}"/>
              </a:ext>
            </a:extLst>
          </p:cNvPr>
          <p:cNvGrpSpPr/>
          <p:nvPr/>
        </p:nvGrpSpPr>
        <p:grpSpPr>
          <a:xfrm>
            <a:off x="2120586" y="2721038"/>
            <a:ext cx="2035895" cy="1304785"/>
            <a:chOff x="1604748" y="5224938"/>
            <a:chExt cx="2035895" cy="1304785"/>
          </a:xfrm>
        </p:grpSpPr>
        <p:sp>
          <p:nvSpPr>
            <p:cNvPr id="78" name="文本框 77">
              <a:extLst>
                <a:ext uri="{FF2B5EF4-FFF2-40B4-BE49-F238E27FC236}">
                  <a16:creationId xmlns:a16="http://schemas.microsoft.com/office/drawing/2014/main" id="{D61024F5-073C-4C28-9073-E62B2A5DC860}"/>
                </a:ext>
              </a:extLst>
            </p:cNvPr>
            <p:cNvSpPr txBox="1"/>
            <p:nvPr/>
          </p:nvSpPr>
          <p:spPr>
            <a:xfrm>
              <a:off x="1604748" y="5813501"/>
              <a:ext cx="1516706" cy="716222"/>
            </a:xfrm>
            <a:prstGeom prst="rect">
              <a:avLst/>
            </a:prstGeom>
            <a:noFill/>
            <a:ln w="19050">
              <a:solidFill>
                <a:schemeClr val="bg2"/>
              </a:solidFill>
            </a:ln>
          </p:spPr>
          <p:txBody>
            <a:bodyPr wrap="square" lIns="0" tIns="0" rIns="0" bIns="0" rtlCol="0">
              <a:spAutoFit/>
            </a:bodyPr>
            <a:lstStyle/>
            <a:p>
              <a:pPr>
                <a:lnSpc>
                  <a:spcPct val="114000"/>
                </a:lnSpc>
              </a:pPr>
              <a:r>
                <a:rPr lang="en-US" altLang="zh-CN" sz="1400" dirty="0">
                  <a:latin typeface="+mn-lt"/>
                </a:rPr>
                <a:t>Queried 3D point in a bounding volume</a:t>
              </a:r>
              <a:endParaRPr lang="zh-CN" altLang="en-US" sz="1400" dirty="0" err="1">
                <a:latin typeface="+mn-lt"/>
              </a:endParaRPr>
            </a:p>
          </p:txBody>
        </p:sp>
        <p:sp>
          <p:nvSpPr>
            <p:cNvPr id="80" name="矩形 79">
              <a:extLst>
                <a:ext uri="{FF2B5EF4-FFF2-40B4-BE49-F238E27FC236}">
                  <a16:creationId xmlns:a16="http://schemas.microsoft.com/office/drawing/2014/main" id="{B1D65715-97FD-4792-9E0D-14B9D3AD18AC}"/>
                </a:ext>
              </a:extLst>
            </p:cNvPr>
            <p:cNvSpPr/>
            <p:nvPr/>
          </p:nvSpPr>
          <p:spPr>
            <a:xfrm>
              <a:off x="3200631" y="5224938"/>
              <a:ext cx="440012" cy="36438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81" name="直接箭头连接符 80">
              <a:extLst>
                <a:ext uri="{FF2B5EF4-FFF2-40B4-BE49-F238E27FC236}">
                  <a16:creationId xmlns:a16="http://schemas.microsoft.com/office/drawing/2014/main" id="{5C2B084B-9633-4173-99E0-855AE45608D1}"/>
                </a:ext>
              </a:extLst>
            </p:cNvPr>
            <p:cNvCxnSpPr>
              <a:cxnSpLocks/>
              <a:stCxn id="80" idx="2"/>
              <a:endCxn id="78" idx="0"/>
            </p:cNvCxnSpPr>
            <p:nvPr/>
          </p:nvCxnSpPr>
          <p:spPr>
            <a:xfrm flipH="1">
              <a:off x="2363101" y="5589323"/>
              <a:ext cx="1057536" cy="22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6" name="组合 85">
            <a:extLst>
              <a:ext uri="{FF2B5EF4-FFF2-40B4-BE49-F238E27FC236}">
                <a16:creationId xmlns:a16="http://schemas.microsoft.com/office/drawing/2014/main" id="{BDBF40E0-B28E-4FE0-A11C-D0CAEAC22C50}"/>
              </a:ext>
            </a:extLst>
          </p:cNvPr>
          <p:cNvGrpSpPr/>
          <p:nvPr/>
        </p:nvGrpSpPr>
        <p:grpSpPr>
          <a:xfrm>
            <a:off x="3831333" y="2745187"/>
            <a:ext cx="1516706" cy="1304786"/>
            <a:chOff x="3552068" y="5224937"/>
            <a:chExt cx="1516706" cy="1304786"/>
          </a:xfrm>
        </p:grpSpPr>
        <p:sp>
          <p:nvSpPr>
            <p:cNvPr id="87" name="文本框 86">
              <a:extLst>
                <a:ext uri="{FF2B5EF4-FFF2-40B4-BE49-F238E27FC236}">
                  <a16:creationId xmlns:a16="http://schemas.microsoft.com/office/drawing/2014/main" id="{504378B1-8CCC-4BBD-94E3-FC4177DA1AD3}"/>
                </a:ext>
              </a:extLst>
            </p:cNvPr>
            <p:cNvSpPr txBox="1"/>
            <p:nvPr/>
          </p:nvSpPr>
          <p:spPr>
            <a:xfrm>
              <a:off x="3552068" y="5813501"/>
              <a:ext cx="1516706" cy="716222"/>
            </a:xfrm>
            <a:prstGeom prst="rect">
              <a:avLst/>
            </a:prstGeom>
            <a:noFill/>
            <a:ln w="19050">
              <a:solidFill>
                <a:srgbClr val="00B050"/>
              </a:solidFill>
            </a:ln>
          </p:spPr>
          <p:txBody>
            <a:bodyPr wrap="square" lIns="0" tIns="0" rIns="0" bIns="0" rtlCol="0">
              <a:spAutoFit/>
            </a:bodyPr>
            <a:lstStyle/>
            <a:p>
              <a:pPr>
                <a:lnSpc>
                  <a:spcPct val="114000"/>
                </a:lnSpc>
              </a:pPr>
              <a:r>
                <a:rPr lang="en-US" altLang="zh-CN" sz="1400" dirty="0">
                  <a:latin typeface="+mn-lt"/>
                </a:rPr>
                <a:t>Observation Prior: Image, Points or Voxels</a:t>
              </a:r>
              <a:endParaRPr lang="zh-CN" altLang="en-US" sz="1400" dirty="0" err="1">
                <a:latin typeface="+mn-lt"/>
              </a:endParaRPr>
            </a:p>
          </p:txBody>
        </p:sp>
        <p:sp>
          <p:nvSpPr>
            <p:cNvPr id="89" name="矩形 88">
              <a:extLst>
                <a:ext uri="{FF2B5EF4-FFF2-40B4-BE49-F238E27FC236}">
                  <a16:creationId xmlns:a16="http://schemas.microsoft.com/office/drawing/2014/main" id="{79BE4EE0-488E-49DB-9F5A-CEB272BCE522}"/>
                </a:ext>
              </a:extLst>
            </p:cNvPr>
            <p:cNvSpPr/>
            <p:nvPr/>
          </p:nvSpPr>
          <p:spPr>
            <a:xfrm>
              <a:off x="4123100" y="5224937"/>
              <a:ext cx="328863" cy="36438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90" name="直接箭头连接符 89">
              <a:extLst>
                <a:ext uri="{FF2B5EF4-FFF2-40B4-BE49-F238E27FC236}">
                  <a16:creationId xmlns:a16="http://schemas.microsoft.com/office/drawing/2014/main" id="{F0E42BE5-F850-4DF5-A354-42D4DD457F1D}"/>
                </a:ext>
              </a:extLst>
            </p:cNvPr>
            <p:cNvCxnSpPr>
              <a:cxnSpLocks/>
              <a:stCxn id="89" idx="2"/>
              <a:endCxn id="87" idx="0"/>
            </p:cNvCxnSpPr>
            <p:nvPr/>
          </p:nvCxnSpPr>
          <p:spPr>
            <a:xfrm>
              <a:off x="4287532" y="5589322"/>
              <a:ext cx="22889" cy="22417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文本框 90">
            <a:extLst>
              <a:ext uri="{FF2B5EF4-FFF2-40B4-BE49-F238E27FC236}">
                <a16:creationId xmlns:a16="http://schemas.microsoft.com/office/drawing/2014/main" id="{833E8322-B2C8-42DD-B4A4-972E14AAA505}"/>
              </a:ext>
            </a:extLst>
          </p:cNvPr>
          <p:cNvSpPr txBox="1"/>
          <p:nvPr/>
        </p:nvSpPr>
        <p:spPr>
          <a:xfrm>
            <a:off x="5857350" y="3310920"/>
            <a:ext cx="891377" cy="470642"/>
          </a:xfrm>
          <a:prstGeom prst="rect">
            <a:avLst/>
          </a:prstGeom>
          <a:noFill/>
          <a:ln w="19050">
            <a:solidFill>
              <a:schemeClr val="accent5"/>
            </a:solidFill>
          </a:ln>
        </p:spPr>
        <p:txBody>
          <a:bodyPr wrap="square" lIns="0" tIns="0" rIns="0" bIns="0" rtlCol="0">
            <a:spAutoFit/>
          </a:bodyPr>
          <a:lstStyle/>
          <a:p>
            <a:pPr>
              <a:lnSpc>
                <a:spcPct val="114000"/>
              </a:lnSpc>
            </a:pPr>
            <a:r>
              <a:rPr lang="en-US" altLang="zh-CN" sz="1400" dirty="0">
                <a:latin typeface="+mn-lt"/>
              </a:rPr>
              <a:t>Occupancy Probability</a:t>
            </a:r>
            <a:endParaRPr lang="zh-CN" altLang="en-US" sz="1400" dirty="0" err="1">
              <a:latin typeface="+mn-lt"/>
            </a:endParaRPr>
          </a:p>
        </p:txBody>
      </p:sp>
      <p:sp>
        <p:nvSpPr>
          <p:cNvPr id="108" name="矩形 107">
            <a:extLst>
              <a:ext uri="{FF2B5EF4-FFF2-40B4-BE49-F238E27FC236}">
                <a16:creationId xmlns:a16="http://schemas.microsoft.com/office/drawing/2014/main" id="{4DC23166-5559-42E4-A03E-308F756D246C}"/>
              </a:ext>
            </a:extLst>
          </p:cNvPr>
          <p:cNvSpPr/>
          <p:nvPr/>
        </p:nvSpPr>
        <p:spPr>
          <a:xfrm>
            <a:off x="5119662" y="2743798"/>
            <a:ext cx="737688" cy="36438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cxnSp>
        <p:nvCxnSpPr>
          <p:cNvPr id="109" name="直接箭头连接符 108">
            <a:extLst>
              <a:ext uri="{FF2B5EF4-FFF2-40B4-BE49-F238E27FC236}">
                <a16:creationId xmlns:a16="http://schemas.microsoft.com/office/drawing/2014/main" id="{573C591C-1E52-44E6-8AEC-917CE7A8DF31}"/>
              </a:ext>
            </a:extLst>
          </p:cNvPr>
          <p:cNvCxnSpPr>
            <a:cxnSpLocks/>
            <a:stCxn id="108" idx="2"/>
            <a:endCxn id="91" idx="0"/>
          </p:cNvCxnSpPr>
          <p:nvPr/>
        </p:nvCxnSpPr>
        <p:spPr>
          <a:xfrm>
            <a:off x="5488506" y="3108183"/>
            <a:ext cx="814533" cy="20273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D78E6C02-925B-4E69-B003-D0D7E8684EB7}"/>
                  </a:ext>
                </a:extLst>
              </p:cNvPr>
              <p:cNvSpPr txBox="1"/>
              <p:nvPr/>
            </p:nvSpPr>
            <p:spPr>
              <a:xfrm>
                <a:off x="2290108" y="2683655"/>
                <a:ext cx="4572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zh-CN" altLang="en-US" sz="2400" i="1" smtClean="0">
                              <a:latin typeface="Cambria Math" panose="02040503050406030204" pitchFamily="18" charset="0"/>
                            </a:rPr>
                            <m:t>𝜃</m:t>
                          </m:r>
                        </m:sub>
                      </m:sSub>
                      <m:r>
                        <a:rPr lang="en-US" altLang="zh-CN" sz="2400" b="0" i="1" smtClean="0">
                          <a:latin typeface="Cambria Math" panose="02040503050406030204" pitchFamily="18" charset="0"/>
                        </a:rPr>
                        <m:t>: </m:t>
                      </m:r>
                      <m:sSup>
                        <m:sSupPr>
                          <m:ctrlPr>
                            <a:rPr lang="en-US" altLang="zh-CN" sz="2400" i="1" dirty="0" smtClean="0">
                              <a:solidFill>
                                <a:srgbClr val="836967"/>
                              </a:solidFill>
                              <a:latin typeface="Cambria Math" panose="02040503050406030204" pitchFamily="18" charset="0"/>
                            </a:rPr>
                          </m:ctrlPr>
                        </m:sSupPr>
                        <m:e>
                          <m:r>
                            <a:rPr lang="en-US" altLang="zh-CN" sz="2400" i="1" dirty="0" smtClean="0">
                              <a:latin typeface="Cambria Math" panose="02040503050406030204" pitchFamily="18" charset="0"/>
                            </a:rPr>
                            <m:t>ℝ</m:t>
                          </m:r>
                        </m:e>
                        <m:sup>
                          <m:r>
                            <a:rPr lang="en-US" altLang="zh-CN" sz="2400" i="0" dirty="0">
                              <a:latin typeface="Cambria Math" panose="02040503050406030204" pitchFamily="18" charset="0"/>
                            </a:rPr>
                            <m:t>3</m:t>
                          </m:r>
                        </m:sup>
                      </m:sSup>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𝑋</m:t>
                      </m:r>
                      <m:r>
                        <a:rPr lang="en-US" altLang="zh-CN" sz="2400" b="0" i="1" dirty="0" smtClean="0">
                          <a:latin typeface="Cambria Math" panose="02040503050406030204" pitchFamily="18" charset="0"/>
                        </a:rPr>
                        <m:t> →[0, 1] </m:t>
                      </m:r>
                    </m:oMath>
                  </m:oMathPara>
                </a14:m>
                <a:endParaRPr lang="en-US" altLang="zh-CN" sz="2000" dirty="0"/>
              </a:p>
            </p:txBody>
          </p:sp>
        </mc:Choice>
        <mc:Fallback xmlns="">
          <p:sp>
            <p:nvSpPr>
              <p:cNvPr id="111" name="文本框 110">
                <a:extLst>
                  <a:ext uri="{FF2B5EF4-FFF2-40B4-BE49-F238E27FC236}">
                    <a16:creationId xmlns:a16="http://schemas.microsoft.com/office/drawing/2014/main" id="{D78E6C02-925B-4E69-B003-D0D7E8684EB7}"/>
                  </a:ext>
                </a:extLst>
              </p:cNvPr>
              <p:cNvSpPr txBox="1">
                <a:spLocks noRot="1" noChangeAspect="1" noMove="1" noResize="1" noEditPoints="1" noAdjustHandles="1" noChangeArrowheads="1" noChangeShapeType="1" noTextEdit="1"/>
              </p:cNvSpPr>
              <p:nvPr/>
            </p:nvSpPr>
            <p:spPr>
              <a:xfrm>
                <a:off x="2290108" y="2683655"/>
                <a:ext cx="4572000" cy="461665"/>
              </a:xfrm>
              <a:prstGeom prst="rect">
                <a:avLst/>
              </a:prstGeom>
              <a:blipFill>
                <a:blip r:embed="rId6"/>
                <a:stretch>
                  <a:fillRect b="-19737"/>
                </a:stretch>
              </a:blipFill>
            </p:spPr>
            <p:txBody>
              <a:bodyPr/>
              <a:lstStyle/>
              <a:p>
                <a:r>
                  <a:rPr lang="zh-CN" altLang="en-US">
                    <a:noFill/>
                  </a:rPr>
                  <a:t> </a:t>
                </a:r>
              </a:p>
            </p:txBody>
          </p:sp>
        </mc:Fallback>
      </mc:AlternateContent>
      <p:sp>
        <p:nvSpPr>
          <p:cNvPr id="115" name="矩形 114">
            <a:extLst>
              <a:ext uri="{FF2B5EF4-FFF2-40B4-BE49-F238E27FC236}">
                <a16:creationId xmlns:a16="http://schemas.microsoft.com/office/drawing/2014/main" id="{66436E08-8EC9-46E9-9705-66F6B37C23E1}"/>
              </a:ext>
            </a:extLst>
          </p:cNvPr>
          <p:cNvSpPr/>
          <p:nvPr/>
        </p:nvSpPr>
        <p:spPr>
          <a:xfrm>
            <a:off x="1045068" y="4228325"/>
            <a:ext cx="1002944" cy="9002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
        <p:nvSpPr>
          <p:cNvPr id="121" name="矩形 120">
            <a:extLst>
              <a:ext uri="{FF2B5EF4-FFF2-40B4-BE49-F238E27FC236}">
                <a16:creationId xmlns:a16="http://schemas.microsoft.com/office/drawing/2014/main" id="{1D582F8C-591F-4DA5-922A-2FFFBC2AD41B}"/>
              </a:ext>
            </a:extLst>
          </p:cNvPr>
          <p:cNvSpPr/>
          <p:nvPr/>
        </p:nvSpPr>
        <p:spPr>
          <a:xfrm>
            <a:off x="5260473" y="5498286"/>
            <a:ext cx="1002944" cy="90024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zh-CN" altLang="en-US" dirty="0"/>
          </a:p>
        </p:txBody>
      </p:sp>
    </p:spTree>
    <p:extLst>
      <p:ext uri="{BB962C8B-B14F-4D97-AF65-F5344CB8AC3E}">
        <p14:creationId xmlns:p14="http://schemas.microsoft.com/office/powerpoint/2010/main" val="5025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5" grpId="0" animBg="1"/>
      <p:bldP spid="1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432A546D-9BDA-46D5-9B0A-4FB63F60CCCC}"/>
                  </a:ext>
                </a:extLst>
              </p:cNvPr>
              <p:cNvSpPr>
                <a:spLocks noGrp="1"/>
              </p:cNvSpPr>
              <p:nvPr>
                <p:ph idx="14"/>
              </p:nvPr>
            </p:nvSpPr>
            <p:spPr>
              <a:xfrm>
                <a:off x="319090" y="1762188"/>
                <a:ext cx="8507917" cy="4687380"/>
              </a:xfrm>
            </p:spPr>
            <p:txBody>
              <a:bodyPr/>
              <a:lstStyle/>
              <a:p>
                <a:pPr marL="285750" indent="-285750">
                  <a:buFont typeface="Arial" panose="020B0604020202020204" pitchFamily="34" charset="0"/>
                  <a:buChar char="•"/>
                </a:pPr>
                <a:r>
                  <a:rPr lang="en-US" altLang="zh-CN" b="1" dirty="0"/>
                  <a:t>Discriminative Case </a:t>
                </a:r>
                <a:r>
                  <a:rPr lang="en-US" altLang="zh-CN" b="1" dirty="0">
                    <a:sym typeface="Wingdings" panose="05000000000000000000" pitchFamily="2" charset="2"/>
                  </a:rPr>
                  <a:t> 3D reconstruction task</a:t>
                </a:r>
                <a:endParaRPr lang="en-US" altLang="zh-CN" b="1" dirty="0"/>
              </a:p>
              <a:p>
                <a:pPr/>
                <a14:m>
                  <m:oMathPara xmlns:m="http://schemas.openxmlformats.org/officeDocument/2006/math">
                    <m:oMathParaPr>
                      <m:jc m:val="center"/>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ℒ</m:t>
                          </m:r>
                        </m:e>
                        <m:sub>
                          <m:r>
                            <a:rPr lang="en-US" altLang="zh-CN" b="0" i="1" smtClean="0">
                              <a:latin typeface="Cambria Math" panose="02040503050406030204" pitchFamily="18" charset="0"/>
                            </a:rPr>
                            <m:t>𝐵</m:t>
                          </m:r>
                        </m:sub>
                      </m:sSub>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den>
                      </m:f>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𝐵</m:t>
                              </m:r>
                            </m:e>
                          </m:d>
                        </m:sup>
                        <m:e>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𝑖</m:t>
                                  </m:r>
                                </m:sub>
                              </m:sSub>
                            </m:sup>
                            <m:e>
                              <m:r>
                                <a:rPr lang="en-US" altLang="zh-CN" i="1">
                                  <a:latin typeface="Cambria Math" panose="02040503050406030204" pitchFamily="18" charset="0"/>
                                </a:rPr>
                                <m:t>ℒ</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i="1">
                                          <a:latin typeface="Cambria Math" panose="02040503050406030204" pitchFamily="18" charset="0"/>
                                        </a:rPr>
                                        <m:t>𝑖</m:t>
                                      </m:r>
                                    </m:sub>
                                  </m:sSub>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𝑜</m:t>
                                  </m:r>
                                </m:e>
                                <m:sub>
                                  <m:r>
                                    <a:rPr lang="en-US" altLang="zh-CN" i="1">
                                      <a:latin typeface="Cambria Math" panose="02040503050406030204" pitchFamily="18" charset="0"/>
                                    </a:rPr>
                                    <m:t>𝑖𝑗</m:t>
                                  </m:r>
                                </m:sub>
                              </m:sSub>
                              <m:r>
                                <a:rPr lang="en-US" altLang="zh-CN" b="0" i="1" smtClean="0">
                                  <a:latin typeface="Cambria Math" panose="02040503050406030204" pitchFamily="18" charset="0"/>
                                </a:rPr>
                                <m:t>)</m:t>
                              </m:r>
                            </m:e>
                          </m:nary>
                        </m:e>
                      </m:nary>
                    </m:oMath>
                  </m:oMathPara>
                </a14:m>
                <a:endParaRPr lang="en-US" altLang="zh-CN" dirty="0"/>
              </a:p>
              <a:p>
                <a:endParaRPr lang="en-US" altLang="zh-CN" dirty="0"/>
              </a:p>
              <a:p>
                <a:pPr marL="285750" indent="-285750">
                  <a:buFontTx/>
                  <a:buChar char="-"/>
                </a:pPr>
                <a14:m>
                  <m:oMath xmlns:m="http://schemas.openxmlformats.org/officeDocument/2006/math">
                    <m:r>
                      <a:rPr lang="en-US" altLang="zh-CN" b="0" i="1" smtClean="0">
                        <a:latin typeface="Cambria Math" panose="02040503050406030204" pitchFamily="18" charset="0"/>
                      </a:rPr>
                      <m:t>𝐵</m:t>
                    </m:r>
                  </m:oMath>
                </a14:m>
                <a:r>
                  <a:rPr lang="zh-CN" altLang="en-US" dirty="0"/>
                  <a:t> </a:t>
                </a:r>
                <a:r>
                  <a:rPr lang="en-US" altLang="zh-CN" dirty="0"/>
                  <a:t>denotes the mini-batch size and </a:t>
                </a:r>
                <a14:m>
                  <m:oMath xmlns:m="http://schemas.openxmlformats.org/officeDocument/2006/math">
                    <m:r>
                      <m:rPr>
                        <m:brk m:alnAt="23"/>
                      </m:rPr>
                      <a:rPr lang="en-US" altLang="zh-CN" i="1">
                        <a:latin typeface="Cambria Math" panose="02040503050406030204" pitchFamily="18" charset="0"/>
                      </a:rPr>
                      <m:t>𝑖</m:t>
                    </m:r>
                  </m:oMath>
                </a14:m>
                <a:r>
                  <a:rPr lang="en-US" altLang="zh-CN" dirty="0"/>
                  <a:t> denotes training sample index;</a:t>
                </a:r>
              </a:p>
              <a:p>
                <a:pPr marL="285750" indent="-285750">
                  <a:buFontTx/>
                  <a:buChar char="-"/>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𝐾</m:t>
                        </m:r>
                      </m:e>
                      <m:sub>
                        <m:r>
                          <a:rPr lang="en-US" altLang="zh-CN" i="1">
                            <a:latin typeface="Cambria Math" panose="02040503050406030204" pitchFamily="18" charset="0"/>
                          </a:rPr>
                          <m:t>𝑖</m:t>
                        </m:r>
                      </m:sub>
                    </m:sSub>
                  </m:oMath>
                </a14:m>
                <a:r>
                  <a:rPr lang="en-US" altLang="zh-CN" dirty="0"/>
                  <a:t> denotes the total number of 3D points of </a:t>
                </a:r>
                <a14:m>
                  <m:oMath xmlns:m="http://schemas.openxmlformats.org/officeDocument/2006/math">
                    <m:r>
                      <m:rPr>
                        <m:brk m:alnAt="23"/>
                      </m:rPr>
                      <a:rPr lang="en-US" altLang="zh-CN" i="1">
                        <a:latin typeface="Cambria Math" panose="02040503050406030204" pitchFamily="18" charset="0"/>
                      </a:rPr>
                      <m:t>𝑖</m:t>
                    </m:r>
                  </m:oMath>
                </a14:m>
                <a:r>
                  <a:rPr lang="en-US" altLang="zh-CN" dirty="0"/>
                  <a:t>-th training sample and </a:t>
                </a:r>
                <a14:m>
                  <m:oMath xmlns:m="http://schemas.openxmlformats.org/officeDocument/2006/math">
                    <m:r>
                      <a:rPr lang="en-US" altLang="zh-CN" b="0" i="1" smtClean="0">
                        <a:latin typeface="Cambria Math" panose="02040503050406030204" pitchFamily="18" charset="0"/>
                      </a:rPr>
                      <m:t>𝑗</m:t>
                    </m:r>
                  </m:oMath>
                </a14:m>
                <a:r>
                  <a:rPr lang="en-US" altLang="zh-CN" dirty="0"/>
                  <a:t> denotes 3D point index;</a:t>
                </a:r>
              </a:p>
              <a:p>
                <a:pPr marL="285750" indent="-285750">
                  <a:buFontTx/>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𝑖𝑗</m:t>
                        </m:r>
                      </m:sub>
                    </m:sSub>
                  </m:oMath>
                </a14:m>
                <a:r>
                  <a:rPr lang="en-US" altLang="zh-CN" dirty="0"/>
                  <a:t> denotes the 3D point,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r>
                  <a:rPr lang="en-US" altLang="zh-CN" dirty="0"/>
                  <a:t> denotes the observation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𝑖𝑗</m:t>
                        </m:r>
                      </m:sub>
                    </m:sSub>
                  </m:oMath>
                </a14:m>
                <a:r>
                  <a:rPr lang="en-US" altLang="zh-CN" dirty="0"/>
                  <a:t> is the ground truth;</a:t>
                </a:r>
              </a:p>
              <a:p>
                <a:pPr marL="285750" indent="-285750">
                  <a:buFontTx/>
                  <a:buChar char="-"/>
                </a:pPr>
                <a14:m>
                  <m:oMath xmlns:m="http://schemas.openxmlformats.org/officeDocument/2006/math">
                    <m:r>
                      <a:rPr lang="en-US" altLang="zh-CN" i="1" smtClean="0">
                        <a:latin typeface="Cambria Math" panose="02040503050406030204" pitchFamily="18" charset="0"/>
                      </a:rPr>
                      <m:t>ℒ</m:t>
                    </m:r>
                  </m:oMath>
                </a14:m>
                <a:r>
                  <a:rPr lang="en-US" altLang="zh-CN" dirty="0"/>
                  <a:t> is a simple binary cross-entropy loss.</a:t>
                </a:r>
              </a:p>
              <a:p>
                <a:pPr marL="285750" indent="-285750">
                  <a:buFontTx/>
                  <a:buChar char="-"/>
                </a:pPr>
                <a:endParaRPr lang="en-US" altLang="zh-CN" dirty="0"/>
              </a:p>
              <a:p>
                <a:pPr marL="285750" indent="-285750">
                  <a:buFontTx/>
                  <a:buChar char="-"/>
                </a:pPr>
                <a:endParaRPr lang="zh-CN" altLang="en-US" dirty="0"/>
              </a:p>
            </p:txBody>
          </p:sp>
        </mc:Choice>
        <mc:Fallback xmlns="">
          <p:sp>
            <p:nvSpPr>
              <p:cNvPr id="2" name="内容占位符 1">
                <a:extLst>
                  <a:ext uri="{FF2B5EF4-FFF2-40B4-BE49-F238E27FC236}">
                    <a16:creationId xmlns:a16="http://schemas.microsoft.com/office/drawing/2014/main" id="{432A546D-9BDA-46D5-9B0A-4FB63F60CCCC}"/>
                  </a:ext>
                </a:extLst>
              </p:cNvPr>
              <p:cNvSpPr>
                <a:spLocks noGrp="1" noRot="1" noChangeAspect="1" noMove="1" noResize="1" noEditPoints="1" noAdjustHandles="1" noChangeArrowheads="1" noChangeShapeType="1" noTextEdit="1"/>
              </p:cNvSpPr>
              <p:nvPr>
                <p:ph idx="14"/>
              </p:nvPr>
            </p:nvSpPr>
            <p:spPr>
              <a:xfrm>
                <a:off x="319090" y="1762188"/>
                <a:ext cx="8507917" cy="4687380"/>
              </a:xfrm>
              <a:blipFill>
                <a:blip r:embed="rId3"/>
                <a:stretch>
                  <a:fillRect l="-1361" t="-104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48378A9E-ACF9-471E-9111-C4EEFE4A45AC}"/>
              </a:ext>
            </a:extLst>
          </p:cNvPr>
          <p:cNvSpPr>
            <a:spLocks noGrp="1"/>
          </p:cNvSpPr>
          <p:nvPr>
            <p:ph type="sldNum" sz="quarter" idx="16"/>
          </p:nvPr>
        </p:nvSpPr>
        <p:spPr/>
        <p:txBody>
          <a:bodyPr/>
          <a:lstStyle/>
          <a:p>
            <a:fld id="{CE58CB1E-F828-4F11-99E0-327109AF9DA4}" type="slidenum">
              <a:rPr lang="de-DE" smtClean="0"/>
              <a:pPr/>
              <a:t>9</a:t>
            </a:fld>
            <a:endParaRPr lang="de-DE" dirty="0"/>
          </a:p>
        </p:txBody>
      </p:sp>
      <p:sp>
        <p:nvSpPr>
          <p:cNvPr id="6" name="标题 5">
            <a:extLst>
              <a:ext uri="{FF2B5EF4-FFF2-40B4-BE49-F238E27FC236}">
                <a16:creationId xmlns:a16="http://schemas.microsoft.com/office/drawing/2014/main" id="{C7A1B148-5181-4EF1-93E3-E42362A3B526}"/>
              </a:ext>
            </a:extLst>
          </p:cNvPr>
          <p:cNvSpPr>
            <a:spLocks noGrp="1"/>
          </p:cNvSpPr>
          <p:nvPr>
            <p:ph type="title"/>
          </p:nvPr>
        </p:nvSpPr>
        <p:spPr/>
        <p:txBody>
          <a:bodyPr/>
          <a:lstStyle/>
          <a:p>
            <a:r>
              <a:rPr lang="en-US" altLang="zh-CN" dirty="0"/>
              <a:t>Training Phase</a:t>
            </a:r>
            <a:endParaRPr lang="zh-CN" altLang="en-US" dirty="0"/>
          </a:p>
        </p:txBody>
      </p:sp>
    </p:spTree>
    <p:extLst>
      <p:ext uri="{BB962C8B-B14F-4D97-AF65-F5344CB8AC3E}">
        <p14:creationId xmlns:p14="http://schemas.microsoft.com/office/powerpoint/2010/main" val="1683839896"/>
      </p:ext>
    </p:extLst>
  </p:cSld>
  <p:clrMapOvr>
    <a:masterClrMapping/>
  </p:clrMapOvr>
</p:sld>
</file>

<file path=ppt/theme/theme1.xml><?xml version="1.0" encoding="utf-8"?>
<a:theme xmlns:a="http://schemas.openxmlformats.org/drawingml/2006/main" name="160104_TUM_Praesentation_p_v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4" id="{B1B10406-6147-4A47-95F4-F5DBD10A3872}" vid="{D4FD95B4-ED9B-E343-B70F-8C404733D84C}"/>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4" id="{B1B10406-6147-4A47-95F4-F5DBD10A3872}" vid="{E7490A93-BEAC-FC49-93F3-0CC1118C542C}"/>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4" id="{B1B10406-6147-4A47-95F4-F5DBD10A3872}" vid="{4DDB14AD-D1C4-854B-AC86-049FDE8761EC}"/>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4" id="{B1B10406-6147-4A47-95F4-F5DBD10A3872}" vid="{4F4851FE-32D1-2D41-BECA-D90EB3BB8DB1}"/>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4" id="{B1B10406-6147-4A47-95F4-F5DBD10A3872}" vid="{13591B48-8E13-6247-8040-92522EC77656}"/>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4" id="{B1B10406-6147-4A47-95F4-F5DBD10A3872}" vid="{BAD62DF3-579B-3B4C-BB35-887AD0E01A2D}"/>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TUM_Praesentation_p_v1</Template>
  <TotalTime>4649</TotalTime>
  <Words>2066</Words>
  <Application>Microsoft Office PowerPoint</Application>
  <PresentationFormat>全屏显示(4:3)</PresentationFormat>
  <Paragraphs>369</Paragraphs>
  <Slides>21</Slides>
  <Notes>16</Notes>
  <HiddenSlides>0</HiddenSlides>
  <MMClips>0</MMClips>
  <ScaleCrop>false</ScaleCrop>
  <HeadingPairs>
    <vt:vector size="6" baseType="variant">
      <vt:variant>
        <vt:lpstr>已用的字体</vt:lpstr>
      </vt:variant>
      <vt:variant>
        <vt:i4>9</vt:i4>
      </vt:variant>
      <vt:variant>
        <vt:lpstr>主题</vt:lpstr>
      </vt:variant>
      <vt:variant>
        <vt:i4>6</vt:i4>
      </vt:variant>
      <vt:variant>
        <vt:lpstr>幻灯片标题</vt:lpstr>
      </vt:variant>
      <vt:variant>
        <vt:i4>21</vt:i4>
      </vt:variant>
    </vt:vector>
  </HeadingPairs>
  <TitlesOfParts>
    <vt:vector size="36" baseType="lpstr">
      <vt:lpstr>NimbusRomNo9L-Regu</vt:lpstr>
      <vt:lpstr>等线</vt:lpstr>
      <vt:lpstr>Arial</vt:lpstr>
      <vt:lpstr>Calibri</vt:lpstr>
      <vt:lpstr>Cambria Math</vt:lpstr>
      <vt:lpstr>Courier New</vt:lpstr>
      <vt:lpstr>Symbol</vt:lpstr>
      <vt:lpstr>Times New Roman</vt:lpstr>
      <vt:lpstr>Wingdings</vt:lpstr>
      <vt:lpstr>160104_TUM_Praesentation_p_v1</vt:lpstr>
      <vt:lpstr>Titel 2</vt:lpstr>
      <vt:lpstr>Titel 3</vt:lpstr>
      <vt:lpstr>Inhalt</vt:lpstr>
      <vt:lpstr>Kapiteltrenner blau</vt:lpstr>
      <vt:lpstr>Kapiteltrenner schwarz</vt:lpstr>
      <vt:lpstr>Occupancy Networks:  Learning 3D Reconstruction in Function Space</vt:lpstr>
      <vt:lpstr>Outline</vt:lpstr>
      <vt:lpstr>1. Introduction</vt:lpstr>
      <vt:lpstr>Overview of 3D Representation Methods</vt:lpstr>
      <vt:lpstr>Challenges</vt:lpstr>
      <vt:lpstr>2. Method Description</vt:lpstr>
      <vt:lpstr>Occupancy Net</vt:lpstr>
      <vt:lpstr>Occupancy Net</vt:lpstr>
      <vt:lpstr>Training Phase</vt:lpstr>
      <vt:lpstr>Inference Phase</vt:lpstr>
      <vt:lpstr>3. Experimental Results</vt:lpstr>
      <vt:lpstr>Metrics for Evaluation</vt:lpstr>
      <vt:lpstr>Representation Power </vt:lpstr>
      <vt:lpstr>Single-view Image Reconstruction</vt:lpstr>
      <vt:lpstr>Single-view Image Reconstruction</vt:lpstr>
      <vt:lpstr>Point Cloud Completion</vt:lpstr>
      <vt:lpstr>Voxel Super-resolution</vt:lpstr>
      <vt:lpstr>Ablation Study</vt:lpstr>
      <vt:lpstr>4. Limitations &amp; Future Work</vt:lpstr>
      <vt:lpstr>5. Summary</vt:lpstr>
      <vt:lpstr>Reference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 Hanzhi</dc:creator>
  <cp:lastModifiedBy>Chen Hanzhi</cp:lastModifiedBy>
  <cp:revision>112</cp:revision>
  <cp:lastPrinted>2015-07-30T14:04:45Z</cp:lastPrinted>
  <dcterms:created xsi:type="dcterms:W3CDTF">2021-01-12T18:45:04Z</dcterms:created>
  <dcterms:modified xsi:type="dcterms:W3CDTF">2021-01-26T19:17:53Z</dcterms:modified>
</cp:coreProperties>
</file>