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 id="214748365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6858000" cx="9144000"/>
  <p:notesSz cx="9925050" cy="66659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100">
          <p15:clr>
            <a:srgbClr val="A4A3A4"/>
          </p15:clr>
        </p15:guide>
        <p15:guide id="2" pos="3126">
          <p15:clr>
            <a:srgbClr val="A4A3A4"/>
          </p15:clr>
        </p15:guide>
      </p15:notesGuideLst>
    </p:ext>
    <p:ext uri="http://customooxmlschemas.google.com/">
      <go:slidesCustomData xmlns:go="http://customooxmlschemas.google.com/" r:id="rId49" roundtripDataSignature="AMtx7mgdTXKeV6O+iR+zQ3t0QCizooQa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286A6E-B330-4A9F-A610-411F5B666E5E}">
  <a:tblStyle styleId="{21286A6E-B330-4A9F-A610-411F5B666E5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100" orient="horz"/>
        <p:guide pos="3126"/>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4300855" cy="333296"/>
          </a:xfrm>
          <a:prstGeom prst="rect">
            <a:avLst/>
          </a:prstGeom>
          <a:noFill/>
          <a:ln>
            <a:noFill/>
          </a:ln>
        </p:spPr>
        <p:txBody>
          <a:bodyPr anchorCtr="0" anchor="t" bIns="45350" lIns="90700" spcFirstLastPara="1" rIns="90700" wrap="square" tIns="453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5621901" y="0"/>
            <a:ext cx="4300855" cy="333296"/>
          </a:xfrm>
          <a:prstGeom prst="rect">
            <a:avLst/>
          </a:prstGeom>
          <a:noFill/>
          <a:ln>
            <a:noFill/>
          </a:ln>
        </p:spPr>
        <p:txBody>
          <a:bodyPr anchorCtr="0" anchor="t" bIns="45350" lIns="90700" spcFirstLastPara="1" rIns="90700" wrap="square" tIns="453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92506" y="3166309"/>
            <a:ext cx="7940040" cy="2999661"/>
          </a:xfrm>
          <a:prstGeom prst="rect">
            <a:avLst/>
          </a:prstGeom>
          <a:noFill/>
          <a:ln>
            <a:noFill/>
          </a:ln>
        </p:spPr>
        <p:txBody>
          <a:bodyPr anchorCtr="0" anchor="t" bIns="45350" lIns="90700" spcFirstLastPara="1" rIns="90700" wrap="square" tIns="45350">
            <a:norm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304800" lvl="1" marL="914400" marR="0" rtl="0" algn="l">
              <a:spcBef>
                <a:spcPts val="36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360"/>
              </a:spcBef>
              <a:spcAft>
                <a:spcPts val="0"/>
              </a:spcAft>
              <a:buClr>
                <a:schemeClr val="dk1"/>
              </a:buClr>
              <a:buSzPts val="1200"/>
              <a:buFont typeface="Noto Sans Symbols"/>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360"/>
              </a:spcBef>
              <a:spcAft>
                <a:spcPts val="0"/>
              </a:spcAft>
              <a:buClr>
                <a:schemeClr val="dk1"/>
              </a:buClr>
              <a:buSzPts val="1200"/>
              <a:buFont typeface="Courier New"/>
              <a:buChar char="o"/>
              <a:defRPr b="0" i="0" sz="1200" u="none" cap="none" strike="noStrike">
                <a:solidFill>
                  <a:schemeClr val="dk1"/>
                </a:solidFill>
                <a:latin typeface="Calibri"/>
                <a:ea typeface="Calibri"/>
                <a:cs typeface="Calibri"/>
                <a:sym typeface="Calibri"/>
              </a:defRPr>
            </a:lvl4pPr>
            <a:lvl5pPr indent="-304800" lvl="4" marL="2286000" marR="0" rtl="0" algn="l">
              <a:spcBef>
                <a:spcPts val="360"/>
              </a:spcBef>
              <a:spcAft>
                <a:spcPts val="0"/>
              </a:spcAft>
              <a:buClr>
                <a:schemeClr val="dk1"/>
              </a:buClr>
              <a:buSzPts val="1200"/>
              <a:buFont typeface="Noto Sans Symbols"/>
              <a:buChar char="▪"/>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6331460"/>
            <a:ext cx="4300855" cy="333296"/>
          </a:xfrm>
          <a:prstGeom prst="rect">
            <a:avLst/>
          </a:prstGeom>
          <a:noFill/>
          <a:ln>
            <a:noFill/>
          </a:ln>
        </p:spPr>
        <p:txBody>
          <a:bodyPr anchorCtr="0" anchor="b" bIns="45350" lIns="90700" spcFirstLastPara="1" rIns="90700" wrap="square" tIns="4535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5621901" y="6331460"/>
            <a:ext cx="4300855" cy="333296"/>
          </a:xfrm>
          <a:prstGeom prst="rect">
            <a:avLst/>
          </a:prstGeom>
          <a:noFill/>
          <a:ln>
            <a:noFill/>
          </a:ln>
        </p:spPr>
        <p:txBody>
          <a:bodyPr anchorCtr="0" anchor="b" bIns="45350" lIns="90700" spcFirstLastPara="1" rIns="90700" wrap="square" tIns="45350">
            <a:noAutofit/>
          </a:bodyPr>
          <a:lstStyle/>
          <a:p>
            <a:pPr indent="0" lvl="0" marL="0" marR="0" rtl="0" algn="r">
              <a:spcBef>
                <a:spcPts val="0"/>
              </a:spcBef>
              <a:spcAft>
                <a:spcPts val="0"/>
              </a:spcAft>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p1:notes"/>
          <p:cNvSpPr txBox="1"/>
          <p:nvPr>
            <p:ph idx="1" type="body"/>
          </p:nvPr>
        </p:nvSpPr>
        <p:spPr>
          <a:xfrm>
            <a:off x="992506" y="3166309"/>
            <a:ext cx="7940040" cy="2999661"/>
          </a:xfrm>
          <a:prstGeom prst="rect">
            <a:avLst/>
          </a:prstGeom>
          <a:noFill/>
          <a:ln>
            <a:noFill/>
          </a:ln>
        </p:spPr>
        <p:txBody>
          <a:bodyPr anchorCtr="0" anchor="t" bIns="45350" lIns="90700" spcFirstLastPara="1" rIns="90700" wrap="square" tIns="45350">
            <a:normAutofit/>
          </a:bodyPr>
          <a:lstStyle/>
          <a:p>
            <a:pPr indent="0" lvl="0" marL="0" rtl="0" algn="l">
              <a:spcBef>
                <a:spcPts val="0"/>
              </a:spcBef>
              <a:spcAft>
                <a:spcPts val="0"/>
              </a:spcAft>
              <a:buNone/>
            </a:pPr>
            <a:r>
              <a:t/>
            </a:r>
            <a:endParaRPr/>
          </a:p>
        </p:txBody>
      </p:sp>
      <p:sp>
        <p:nvSpPr>
          <p:cNvPr id="75" name="Google Shape;75;p1:notes"/>
          <p:cNvSpPr txBox="1"/>
          <p:nvPr>
            <p:ph idx="12" type="sldNum"/>
          </p:nvPr>
        </p:nvSpPr>
        <p:spPr>
          <a:xfrm>
            <a:off x="5621901" y="6331460"/>
            <a:ext cx="4300855" cy="333296"/>
          </a:xfrm>
          <a:prstGeom prst="rect">
            <a:avLst/>
          </a:prstGeom>
          <a:noFill/>
          <a:ln>
            <a:noFill/>
          </a:ln>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9cc2c5763a_2_5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9cc2c5763a_2_5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53" name="Google Shape;153;g9cc2c5763a_2_5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992506" y="3166309"/>
            <a:ext cx="7940040" cy="2999661"/>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61" name="Google Shape;161;p13: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9ccd18bd86_0_9: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9ccd18bd86_0_9: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72" name="Google Shape;172;g9ccd18bd86_0_9: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ccd18bd86_0_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9ccd18bd86_0_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85" name="Google Shape;185;g9ccd18bd86_0_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9ccd18bd86_0_21: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9ccd18bd86_0_2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95" name="Google Shape;195;g9ccd18bd86_0_2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ccd18bd86_0_28: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ccd18bd86_0_2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04" name="Google Shape;204;g9ccd18bd86_0_28: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ccd18bd86_0_47: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ccd18bd86_0_47: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12" name="Google Shape;212;g9ccd18bd86_0_47: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e050fc36d_0_87: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e050fc36d_0_87: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21" name="Google Shape;221;g9e050fc36d_0_87: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9ccd18bd86_0_55: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9ccd18bd86_0_55: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30" name="Google Shape;230;g9ccd18bd86_0_55: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9ccd18bd86_0_71: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9ccd18bd86_0_7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38" name="Google Shape;238;g9ccd18bd86_0_7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txBox="1"/>
          <p:nvPr>
            <p:ph idx="1" type="body"/>
          </p:nvPr>
        </p:nvSpPr>
        <p:spPr>
          <a:xfrm>
            <a:off x="992506" y="3166309"/>
            <a:ext cx="7940040" cy="2999661"/>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82" name="Google Shape;82;p4: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ccd18bd86_0_121: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9ccd18bd86_0_12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48" name="Google Shape;248;g9ccd18bd86_0_12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9ccd18bd86_0_10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9ccd18bd86_0_10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57" name="Google Shape;257;g9ccd18bd86_0_10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9ccd18bd86_0_62: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9ccd18bd86_0_6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67" name="Google Shape;267;g9ccd18bd86_0_6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9ccd18bd86_0_86: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9ccd18bd86_0_86: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77" name="Google Shape;277;g9ccd18bd86_0_86: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None/>
            </a:pPr>
            <a:fld id="{00000000-1234-1234-1234-123412341234}" type="slidenum">
              <a:rPr lang="de-D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9ccd18bd86_0_114: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9ccd18bd86_0_114: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88" name="Google Shape;288;g9ccd18bd86_0_114: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9ccd18bd86_0_13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9ccd18bd86_0_13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297" name="Google Shape;297;g9ccd18bd86_0_13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9ccd18bd86_1_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9ccd18bd86_1_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05" name="Google Shape;305;g9ccd18bd86_1_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9ccd18bd86_1_12: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9ccd18bd86_1_1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16" name="Google Shape;316;g9ccd18bd86_1_1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9ccd18bd86_1_22: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9ccd18bd86_1_2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24" name="Google Shape;324;g9ccd18bd86_1_2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9ccd18bd86_2_1: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9ccd18bd86_2_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33" name="Google Shape;333;g9ccd18bd86_2_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992506" y="3166309"/>
            <a:ext cx="7940040" cy="2999661"/>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89" name="Google Shape;89;p5: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9ccd18bd86_2_1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9ccd18bd86_2_1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41" name="Google Shape;341;g9ccd18bd86_2_1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9ccd18bd86_2_2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9ccd18bd86_2_2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50" name="Google Shape;350;g9ccd18bd86_2_2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9ccd18bd86_2_4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9ccd18bd86_2_4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60" name="Google Shape;360;g9ccd18bd86_2_4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9ccd18bd86_2_48: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9ccd18bd86_2_48: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68" name="Google Shape;368;g9ccd18bd86_2_48: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9ccd18bd86_2_56: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9ccd18bd86_2_56: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78" name="Google Shape;378;g9ccd18bd86_2_56: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9ccd18bd86_2_7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9ccd18bd86_2_7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88" name="Google Shape;388;g9ccd18bd86_2_7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9ccd18bd86_2_89: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9ccd18bd86_2_89: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398" name="Google Shape;398;g9ccd18bd86_2_89: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9ccd18bd86_2_8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9ccd18bd86_2_8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08" name="Google Shape;408;g9ccd18bd86_2_8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9ccd18bd86_2_102: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9ccd18bd86_2_10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18" name="Google Shape;418;g9ccd18bd86_2_10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9ccd18bd86_2_112: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9ccd18bd86_2_11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26" name="Google Shape;426;g9ccd18bd86_2_11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4:notes"/>
          <p:cNvSpPr txBox="1"/>
          <p:nvPr>
            <p:ph idx="1" type="body"/>
          </p:nvPr>
        </p:nvSpPr>
        <p:spPr>
          <a:xfrm>
            <a:off x="992506" y="3166309"/>
            <a:ext cx="7940040" cy="2999661"/>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98" name="Google Shape;98;p14: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9e050fc36d_0_113: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9e050fc36d_0_113: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36" name="Google Shape;436;g9e050fc36d_0_113: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9e050fc36d_0_147: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9e050fc36d_0_147: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444" name="Google Shape;444;g9e050fc36d_0_147: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txBox="1"/>
          <p:nvPr>
            <p:ph idx="1" type="body"/>
          </p:nvPr>
        </p:nvSpPr>
        <p:spPr>
          <a:xfrm>
            <a:off x="992506" y="3166309"/>
            <a:ext cx="7940040" cy="2999661"/>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06" name="Google Shape;106;p6: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txBox="1"/>
          <p:nvPr>
            <p:ph idx="1" type="body"/>
          </p:nvPr>
        </p:nvSpPr>
        <p:spPr>
          <a:xfrm>
            <a:off x="992506" y="3166309"/>
            <a:ext cx="7940040" cy="2999661"/>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15" name="Google Shape;115;p7:notes"/>
          <p:cNvSpPr/>
          <p:nvPr>
            <p:ph idx="2" type="sldImg"/>
          </p:nvPr>
        </p:nvSpPr>
        <p:spPr>
          <a:xfrm>
            <a:off x="3295650" y="500063"/>
            <a:ext cx="3333750" cy="25003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9cc2c5763a_2_21: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9cc2c5763a_2_21: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25" name="Google Shape;125;g9cc2c5763a_2_21: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9cc2c5763a_2_32: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9cc2c5763a_2_32: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34" name="Google Shape;134;g9cc2c5763a_2_32: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cc2c5763a_2_40:notes"/>
          <p:cNvSpPr/>
          <p:nvPr>
            <p:ph idx="2" type="sldImg"/>
          </p:nvPr>
        </p:nvSpPr>
        <p:spPr>
          <a:xfrm>
            <a:off x="3295650" y="500063"/>
            <a:ext cx="3333900" cy="25002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cc2c5763a_2_40:notes"/>
          <p:cNvSpPr txBox="1"/>
          <p:nvPr>
            <p:ph idx="1" type="body"/>
          </p:nvPr>
        </p:nvSpPr>
        <p:spPr>
          <a:xfrm>
            <a:off x="992506" y="3166309"/>
            <a:ext cx="7940100" cy="2999700"/>
          </a:xfrm>
          <a:prstGeom prst="rect">
            <a:avLst/>
          </a:prstGeom>
        </p:spPr>
        <p:txBody>
          <a:bodyPr anchorCtr="0" anchor="t" bIns="45350" lIns="90700" spcFirstLastPara="1" rIns="90700" wrap="square" tIns="45350">
            <a:noAutofit/>
          </a:bodyPr>
          <a:lstStyle/>
          <a:p>
            <a:pPr indent="0" lvl="0" marL="0" rtl="0" algn="l">
              <a:spcBef>
                <a:spcPts val="360"/>
              </a:spcBef>
              <a:spcAft>
                <a:spcPts val="0"/>
              </a:spcAft>
              <a:buNone/>
            </a:pPr>
            <a:r>
              <a:t/>
            </a:r>
            <a:endParaRPr/>
          </a:p>
        </p:txBody>
      </p:sp>
      <p:sp>
        <p:nvSpPr>
          <p:cNvPr id="144" name="Google Shape;144;g9cc2c5763a_2_40:notes"/>
          <p:cNvSpPr txBox="1"/>
          <p:nvPr>
            <p:ph idx="12" type="sldNum"/>
          </p:nvPr>
        </p:nvSpPr>
        <p:spPr>
          <a:xfrm>
            <a:off x="5621901" y="6331460"/>
            <a:ext cx="4300800" cy="333300"/>
          </a:xfrm>
          <a:prstGeom prst="rect">
            <a:avLst/>
          </a:prstGeom>
        </p:spPr>
        <p:txBody>
          <a:bodyPr anchorCtr="0" anchor="b" bIns="45350" lIns="90700" spcFirstLastPara="1" rIns="90700" wrap="square" tIns="4535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p:cSld name="Start">
    <p:spTree>
      <p:nvGrpSpPr>
        <p:cNvPr id="13" name="Shape 13"/>
        <p:cNvGrpSpPr/>
        <p:nvPr/>
      </p:nvGrpSpPr>
      <p:grpSpPr>
        <a:xfrm>
          <a:off x="0" y="0"/>
          <a:ext cx="0" cy="0"/>
          <a:chOff x="0" y="0"/>
          <a:chExt cx="0" cy="0"/>
        </a:xfrm>
      </p:grpSpPr>
      <p:sp>
        <p:nvSpPr>
          <p:cNvPr id="14" name="Google Shape;14;p24"/>
          <p:cNvSpPr txBox="1"/>
          <p:nvPr>
            <p:ph idx="1" type="body"/>
          </p:nvPr>
        </p:nvSpPr>
        <p:spPr>
          <a:xfrm>
            <a:off x="319088" y="1978720"/>
            <a:ext cx="8508999" cy="1274125"/>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 name="Google Shape;15;p24"/>
          <p:cNvSpPr/>
          <p:nvPr/>
        </p:nvSpPr>
        <p:spPr>
          <a:xfrm>
            <a:off x="8347635" y="6408271"/>
            <a:ext cx="575236" cy="35858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16" name="Google Shape;16;p24"/>
          <p:cNvSpPr txBox="1"/>
          <p:nvPr>
            <p:ph idx="12" type="sldNum"/>
          </p:nvPr>
        </p:nvSpPr>
        <p:spPr>
          <a:xfrm>
            <a:off x="6774934" y="6473313"/>
            <a:ext cx="2052000"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17" name="Google Shape;17;p24"/>
          <p:cNvSpPr txBox="1"/>
          <p:nvPr>
            <p:ph idx="11" type="ftr"/>
          </p:nvPr>
        </p:nvSpPr>
        <p:spPr>
          <a:xfrm>
            <a:off x="311162" y="6473313"/>
            <a:ext cx="7829538" cy="384687"/>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4"/>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p:cSld name="Start">
    <p:spTree>
      <p:nvGrpSpPr>
        <p:cNvPr id="23" name="Shape 23"/>
        <p:cNvGrpSpPr/>
        <p:nvPr/>
      </p:nvGrpSpPr>
      <p:grpSpPr>
        <a:xfrm>
          <a:off x="0" y="0"/>
          <a:ext cx="0" cy="0"/>
          <a:chOff x="0" y="0"/>
          <a:chExt cx="0" cy="0"/>
        </a:xfrm>
      </p:grpSpPr>
      <p:sp>
        <p:nvSpPr>
          <p:cNvPr id="24" name="Google Shape;24;p26"/>
          <p:cNvSpPr txBox="1"/>
          <p:nvPr>
            <p:ph idx="1" type="body"/>
          </p:nvPr>
        </p:nvSpPr>
        <p:spPr>
          <a:xfrm>
            <a:off x="319088" y="1978720"/>
            <a:ext cx="8508999" cy="1274125"/>
          </a:xfrm>
          <a:prstGeom prst="rect">
            <a:avLst/>
          </a:prstGeom>
          <a:noFill/>
          <a:ln>
            <a:noFill/>
          </a:ln>
        </p:spPr>
        <p:txBody>
          <a:bodyPr anchorCtr="0" anchor="t" bIns="0" lIns="0" spcFirstLastPara="1" rIns="0" wrap="square" tIns="0">
            <a:noAutofit/>
          </a:bodyPr>
          <a:lstStyle>
            <a:lvl1pPr indent="-228600" lvl="0" marL="457200" marR="0" rtl="0" algn="l">
              <a:lnSpc>
                <a:spcPct val="150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 name="Google Shape;25;p26"/>
          <p:cNvSpPr/>
          <p:nvPr/>
        </p:nvSpPr>
        <p:spPr>
          <a:xfrm>
            <a:off x="8347635" y="6408271"/>
            <a:ext cx="575236" cy="35858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26" name="Google Shape;26;p26"/>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27" name="Google Shape;27;p26"/>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6"/>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p:cSld name="Inhalt">
    <p:spTree>
      <p:nvGrpSpPr>
        <p:cNvPr id="29" name="Shape 29"/>
        <p:cNvGrpSpPr/>
        <p:nvPr/>
      </p:nvGrpSpPr>
      <p:grpSpPr>
        <a:xfrm>
          <a:off x="0" y="0"/>
          <a:ext cx="0" cy="0"/>
          <a:chOff x="0" y="0"/>
          <a:chExt cx="0" cy="0"/>
        </a:xfrm>
      </p:grpSpPr>
      <p:sp>
        <p:nvSpPr>
          <p:cNvPr id="30" name="Google Shape;30;p29"/>
          <p:cNvSpPr txBox="1"/>
          <p:nvPr>
            <p:ph idx="1" type="body"/>
          </p:nvPr>
        </p:nvSpPr>
        <p:spPr>
          <a:xfrm>
            <a:off x="319090" y="1762188"/>
            <a:ext cx="8508999" cy="4699572"/>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14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25000"/>
              </a:lnSpc>
              <a:spcBef>
                <a:spcPts val="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1" name="Google Shape;31;p29"/>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32" name="Google Shape;32;p29"/>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9"/>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 Text">
  <p:cSld name="Zwei Inhalte + Text">
    <p:spTree>
      <p:nvGrpSpPr>
        <p:cNvPr id="34" name="Shape 34"/>
        <p:cNvGrpSpPr/>
        <p:nvPr/>
      </p:nvGrpSpPr>
      <p:grpSpPr>
        <a:xfrm>
          <a:off x="0" y="0"/>
          <a:ext cx="0" cy="0"/>
          <a:chOff x="0" y="0"/>
          <a:chExt cx="0" cy="0"/>
        </a:xfrm>
      </p:grpSpPr>
      <p:sp>
        <p:nvSpPr>
          <p:cNvPr id="35" name="Google Shape;35;p30"/>
          <p:cNvSpPr txBox="1"/>
          <p:nvPr>
            <p:ph idx="1" type="body"/>
          </p:nvPr>
        </p:nvSpPr>
        <p:spPr>
          <a:xfrm>
            <a:off x="319089" y="1762188"/>
            <a:ext cx="8508999" cy="714951"/>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 name="Google Shape;36;p30"/>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37" name="Google Shape;37;p30"/>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2" type="body"/>
          </p:nvPr>
        </p:nvSpPr>
        <p:spPr>
          <a:xfrm>
            <a:off x="316992" y="2484000"/>
            <a:ext cx="4242816" cy="3974655"/>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25000"/>
              </a:lnSpc>
              <a:spcBef>
                <a:spcPts val="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30"/>
          <p:cNvSpPr/>
          <p:nvPr>
            <p:ph idx="3" type="pic"/>
          </p:nvPr>
        </p:nvSpPr>
        <p:spPr>
          <a:xfrm>
            <a:off x="4584192" y="2484120"/>
            <a:ext cx="4244400" cy="3974400"/>
          </a:xfrm>
          <a:prstGeom prst="rect">
            <a:avLst/>
          </a:prstGeom>
          <a:noFill/>
          <a:ln>
            <a:noFill/>
          </a:ln>
        </p:spPr>
        <p:txBody>
          <a:bodyPr anchorCtr="0" anchor="t" bIns="45700" lIns="91425" spcFirstLastPara="1" rIns="91425" wrap="square" tIns="45700">
            <a:noAutofit/>
          </a:bodyPr>
          <a:lstStyle>
            <a:lvl1pPr lvl="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lvl="4"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p30"/>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p:cSld name="zwei Inhalte">
    <p:spTree>
      <p:nvGrpSpPr>
        <p:cNvPr id="41" name="Shape 41"/>
        <p:cNvGrpSpPr/>
        <p:nvPr/>
      </p:nvGrpSpPr>
      <p:grpSpPr>
        <a:xfrm>
          <a:off x="0" y="0"/>
          <a:ext cx="0" cy="0"/>
          <a:chOff x="0" y="0"/>
          <a:chExt cx="0" cy="0"/>
        </a:xfrm>
      </p:grpSpPr>
      <p:sp>
        <p:nvSpPr>
          <p:cNvPr id="42" name="Google Shape;42;p31"/>
          <p:cNvSpPr txBox="1"/>
          <p:nvPr>
            <p:ph idx="1" type="body"/>
          </p:nvPr>
        </p:nvSpPr>
        <p:spPr>
          <a:xfrm>
            <a:off x="319091" y="1762188"/>
            <a:ext cx="4180910" cy="468738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14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25000"/>
              </a:lnSpc>
              <a:spcBef>
                <a:spcPts val="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31"/>
          <p:cNvSpPr txBox="1"/>
          <p:nvPr>
            <p:ph idx="2" type="body"/>
          </p:nvPr>
        </p:nvSpPr>
        <p:spPr>
          <a:xfrm>
            <a:off x="4647179" y="1762188"/>
            <a:ext cx="4180910" cy="468738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14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25000"/>
              </a:lnSpc>
              <a:spcBef>
                <a:spcPts val="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4" name="Google Shape;44;p31"/>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45" name="Google Shape;45;p31"/>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1"/>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alt + Text">
  <p:cSld name="Inhalt + Text">
    <p:spTree>
      <p:nvGrpSpPr>
        <p:cNvPr id="47" name="Shape 47"/>
        <p:cNvGrpSpPr/>
        <p:nvPr/>
      </p:nvGrpSpPr>
      <p:grpSpPr>
        <a:xfrm>
          <a:off x="0" y="0"/>
          <a:ext cx="0" cy="0"/>
          <a:chOff x="0" y="0"/>
          <a:chExt cx="0" cy="0"/>
        </a:xfrm>
      </p:grpSpPr>
      <p:sp>
        <p:nvSpPr>
          <p:cNvPr id="48" name="Google Shape;48;p32"/>
          <p:cNvSpPr txBox="1"/>
          <p:nvPr>
            <p:ph idx="1" type="body"/>
          </p:nvPr>
        </p:nvSpPr>
        <p:spPr>
          <a:xfrm>
            <a:off x="319090" y="2499360"/>
            <a:ext cx="8508999" cy="3962400"/>
          </a:xfrm>
          <a:prstGeom prst="rect">
            <a:avLst/>
          </a:prstGeom>
          <a:solidFill>
            <a:schemeClr val="lt1"/>
          </a:solid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14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25000"/>
              </a:lnSpc>
              <a:spcBef>
                <a:spcPts val="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9" name="Google Shape;49;p32"/>
          <p:cNvSpPr txBox="1"/>
          <p:nvPr>
            <p:ph idx="12" type="sldNum"/>
          </p:nvPr>
        </p:nvSpPr>
        <p:spPr>
          <a:xfrm>
            <a:off x="6774934" y="6473313"/>
            <a:ext cx="2052074" cy="365125"/>
          </a:xfrm>
          <a:prstGeom prst="rect">
            <a:avLst/>
          </a:prstGeom>
          <a:solidFill>
            <a:schemeClr val="lt1"/>
          </a:solid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50" name="Google Shape;50;p32"/>
          <p:cNvSpPr txBox="1"/>
          <p:nvPr>
            <p:ph idx="11" type="ftr"/>
          </p:nvPr>
        </p:nvSpPr>
        <p:spPr>
          <a:xfrm>
            <a:off x="311162" y="6473313"/>
            <a:ext cx="6464280" cy="365125"/>
          </a:xfrm>
          <a:prstGeom prst="rect">
            <a:avLst/>
          </a:prstGeom>
          <a:solidFill>
            <a:schemeClr val="lt1"/>
          </a:solid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2"/>
          <p:cNvSpPr txBox="1"/>
          <p:nvPr>
            <p:ph idx="2" type="body"/>
          </p:nvPr>
        </p:nvSpPr>
        <p:spPr>
          <a:xfrm>
            <a:off x="319089" y="1762188"/>
            <a:ext cx="8508999" cy="714951"/>
          </a:xfrm>
          <a:prstGeom prst="rect">
            <a:avLst/>
          </a:prstGeom>
          <a:solidFill>
            <a:schemeClr val="lt1"/>
          </a:solid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Google Shape;52;p32"/>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ße Bilder">
  <p:cSld name="große Bilder">
    <p:spTree>
      <p:nvGrpSpPr>
        <p:cNvPr id="53" name="Shape 53"/>
        <p:cNvGrpSpPr/>
        <p:nvPr/>
      </p:nvGrpSpPr>
      <p:grpSpPr>
        <a:xfrm>
          <a:off x="0" y="0"/>
          <a:ext cx="0" cy="0"/>
          <a:chOff x="0" y="0"/>
          <a:chExt cx="0" cy="0"/>
        </a:xfrm>
      </p:grpSpPr>
      <p:sp>
        <p:nvSpPr>
          <p:cNvPr id="54" name="Google Shape;54;p33"/>
          <p:cNvSpPr txBox="1"/>
          <p:nvPr>
            <p:ph idx="1" type="body"/>
          </p:nvPr>
        </p:nvSpPr>
        <p:spPr>
          <a:xfrm>
            <a:off x="319089" y="1762188"/>
            <a:ext cx="8508999" cy="714951"/>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33"/>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56" name="Google Shape;56;p33"/>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3"/>
          <p:cNvSpPr/>
          <p:nvPr>
            <p:ph idx="2" type="pic"/>
          </p:nvPr>
        </p:nvSpPr>
        <p:spPr>
          <a:xfrm>
            <a:off x="0" y="2476500"/>
            <a:ext cx="9144000" cy="4381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lvl="4"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33"/>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r formatfüllend">
  <p:cSld name="Bilder formatfüllend">
    <p:spTree>
      <p:nvGrpSpPr>
        <p:cNvPr id="59" name="Shape 59"/>
        <p:cNvGrpSpPr/>
        <p:nvPr/>
      </p:nvGrpSpPr>
      <p:grpSpPr>
        <a:xfrm>
          <a:off x="0" y="0"/>
          <a:ext cx="0" cy="0"/>
          <a:chOff x="0" y="0"/>
          <a:chExt cx="0" cy="0"/>
        </a:xfrm>
      </p:grpSpPr>
      <p:sp>
        <p:nvSpPr>
          <p:cNvPr id="60" name="Google Shape;60;p34"/>
          <p:cNvSpPr/>
          <p:nvPr>
            <p:ph idx="2" type="pic"/>
          </p:nvPr>
        </p:nvSpPr>
        <p:spPr>
          <a:xfrm>
            <a:off x="0" y="1691640"/>
            <a:ext cx="9144000" cy="5166360"/>
          </a:xfrm>
          <a:prstGeom prst="rect">
            <a:avLst/>
          </a:prstGeom>
          <a:noFill/>
          <a:ln>
            <a:noFill/>
          </a:ln>
        </p:spPr>
        <p:txBody>
          <a:bodyPr anchorCtr="0" anchor="t" bIns="45700" lIns="91425" spcFirstLastPara="1" rIns="91425" wrap="square" tIns="45700">
            <a:noAutofit/>
          </a:bodyPr>
          <a:lstStyle>
            <a:lvl1pPr lvl="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lvl="4"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1" name="Google Shape;61;p34"/>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62" name="Google Shape;62;p34"/>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4"/>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wei Inhalte + Text (Hintergrund)">
  <p:cSld name="Zwei Inhalte + Text (Hintergrund)">
    <p:spTree>
      <p:nvGrpSpPr>
        <p:cNvPr id="64" name="Shape 64"/>
        <p:cNvGrpSpPr/>
        <p:nvPr/>
      </p:nvGrpSpPr>
      <p:grpSpPr>
        <a:xfrm>
          <a:off x="0" y="0"/>
          <a:ext cx="0" cy="0"/>
          <a:chOff x="0" y="0"/>
          <a:chExt cx="0" cy="0"/>
        </a:xfrm>
      </p:grpSpPr>
      <p:sp>
        <p:nvSpPr>
          <p:cNvPr id="65" name="Google Shape;65;p35"/>
          <p:cNvSpPr/>
          <p:nvPr/>
        </p:nvSpPr>
        <p:spPr>
          <a:xfrm>
            <a:off x="0" y="2477139"/>
            <a:ext cx="9144000" cy="4380861"/>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r">
              <a:spcBef>
                <a:spcPts val="0"/>
              </a:spcBef>
              <a:spcAft>
                <a:spcPts val="0"/>
              </a:spcAft>
              <a:buNone/>
            </a:pPr>
            <a:r>
              <a:t/>
            </a:r>
            <a:endParaRPr b="0" i="0" sz="1000" u="none" cap="none" strike="noStrike">
              <a:solidFill>
                <a:schemeClr val="dk1"/>
              </a:solidFill>
              <a:latin typeface="Arial"/>
              <a:ea typeface="Arial"/>
              <a:cs typeface="Arial"/>
              <a:sym typeface="Arial"/>
            </a:endParaRPr>
          </a:p>
        </p:txBody>
      </p:sp>
      <p:sp>
        <p:nvSpPr>
          <p:cNvPr id="66" name="Google Shape;66;p35"/>
          <p:cNvSpPr txBox="1"/>
          <p:nvPr>
            <p:ph idx="1" type="body"/>
          </p:nvPr>
        </p:nvSpPr>
        <p:spPr>
          <a:xfrm>
            <a:off x="319089" y="1762188"/>
            <a:ext cx="8508999" cy="714951"/>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7" name="Google Shape;67;p35"/>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de-DE"/>
              <a:t>‹#›</a:t>
            </a:fld>
            <a:endParaRPr/>
          </a:p>
        </p:txBody>
      </p:sp>
      <p:sp>
        <p:nvSpPr>
          <p:cNvPr id="68" name="Google Shape;68;p35"/>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p:nvPr>
            <p:ph idx="2" type="body"/>
          </p:nvPr>
        </p:nvSpPr>
        <p:spPr>
          <a:xfrm>
            <a:off x="316992" y="2484000"/>
            <a:ext cx="4242816" cy="3974655"/>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25000"/>
              </a:lnSpc>
              <a:spcBef>
                <a:spcPts val="0"/>
              </a:spcBef>
              <a:spcAft>
                <a:spcPts val="0"/>
              </a:spcAft>
              <a:buClr>
                <a:schemeClr val="dk1"/>
              </a:buClr>
              <a:buSzPts val="1600"/>
              <a:buFont typeface="Noto Sans Symbols"/>
              <a:buChar char="−"/>
              <a:defRPr b="0" i="0" sz="1600" u="none" cap="none" strike="noStrike">
                <a:solidFill>
                  <a:schemeClr val="dk1"/>
                </a:solidFill>
                <a:latin typeface="Arial"/>
                <a:ea typeface="Arial"/>
                <a:cs typeface="Arial"/>
                <a:sym typeface="Arial"/>
              </a:defRPr>
            </a:lvl3pPr>
            <a:lvl4pPr indent="-317500" lvl="3" marL="18288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indent="-317500" lvl="4" marL="2286000"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35"/>
          <p:cNvSpPr/>
          <p:nvPr>
            <p:ph idx="3" type="pic"/>
          </p:nvPr>
        </p:nvSpPr>
        <p:spPr>
          <a:xfrm>
            <a:off x="4584192" y="2484120"/>
            <a:ext cx="4244400" cy="3974400"/>
          </a:xfrm>
          <a:prstGeom prst="rect">
            <a:avLst/>
          </a:prstGeom>
          <a:noFill/>
          <a:ln>
            <a:noFill/>
          </a:ln>
        </p:spPr>
        <p:txBody>
          <a:bodyPr anchorCtr="0" anchor="t" bIns="45700" lIns="91425" spcFirstLastPara="1" rIns="91425" wrap="square" tIns="45700">
            <a:noAutofit/>
          </a:bodyPr>
          <a:lstStyle>
            <a:lvl1pPr lvl="0" marR="0" rtl="0" algn="l">
              <a:lnSpc>
                <a:spcPct val="114000"/>
              </a:lnSpc>
              <a:spcBef>
                <a:spcPts val="0"/>
              </a:spcBef>
              <a:spcAft>
                <a:spcPts val="0"/>
              </a:spcAft>
              <a:buSzPts val="1400"/>
              <a:buNone/>
              <a:defRPr b="0" i="0" sz="1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lvl="2"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3pPr>
            <a:lvl4pPr lvl="3"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4pPr>
            <a:lvl5pPr lvl="4" marR="0" rtl="0" algn="l">
              <a:lnSpc>
                <a:spcPct val="125000"/>
              </a:lnSpc>
              <a:spcBef>
                <a:spcPts val="0"/>
              </a:spcBef>
              <a:spcAft>
                <a:spcPts val="0"/>
              </a:spcAft>
              <a:buClr>
                <a:schemeClr val="dk1"/>
              </a:buClr>
              <a:buSzPts val="1400"/>
              <a:buFont typeface="Noto Sans Symbols"/>
              <a:buChar char="−"/>
              <a:defRPr b="0" i="0" sz="14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1" name="Google Shape;71;p35"/>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lvl1pPr lvl="0" marR="0" rtl="0" algn="l">
              <a:lnSpc>
                <a:spcPct val="106666"/>
              </a:lnSpc>
              <a:spcBef>
                <a:spcPts val="0"/>
              </a:spcBef>
              <a:spcAft>
                <a:spcPts val="0"/>
              </a:spcAft>
              <a:buSzPts val="1400"/>
              <a:buNone/>
              <a:defRPr b="0" i="0" sz="3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0" sz="2000" u="none" cap="none" strike="noStrike">
                <a:solidFill>
                  <a:schemeClr val="dk2"/>
                </a:solidFill>
                <a:latin typeface="Arial"/>
                <a:ea typeface="Arial"/>
                <a:cs typeface="Arial"/>
                <a:sym typeface="Arial"/>
              </a:defRPr>
            </a:lvl2pPr>
            <a:lvl3pPr lvl="2" marR="0" rtl="0" algn="l">
              <a:spcBef>
                <a:spcPts val="0"/>
              </a:spcBef>
              <a:spcAft>
                <a:spcPts val="0"/>
              </a:spcAft>
              <a:buSzPts val="1400"/>
              <a:buNone/>
              <a:defRPr b="1" i="0" sz="2000" u="none" cap="none" strike="noStrike">
                <a:solidFill>
                  <a:schemeClr val="dk2"/>
                </a:solidFill>
                <a:latin typeface="Arial"/>
                <a:ea typeface="Arial"/>
                <a:cs typeface="Arial"/>
                <a:sym typeface="Arial"/>
              </a:defRPr>
            </a:lvl3pPr>
            <a:lvl4pPr lvl="3" marR="0" rtl="0" algn="l">
              <a:spcBef>
                <a:spcPts val="0"/>
              </a:spcBef>
              <a:spcAft>
                <a:spcPts val="0"/>
              </a:spcAft>
              <a:buSzPts val="1400"/>
              <a:buNone/>
              <a:defRPr b="1" i="0" sz="2000" u="none" cap="none" strike="noStrike">
                <a:solidFill>
                  <a:schemeClr val="dk2"/>
                </a:solidFill>
                <a:latin typeface="Arial"/>
                <a:ea typeface="Arial"/>
                <a:cs typeface="Arial"/>
                <a:sym typeface="Arial"/>
              </a:defRPr>
            </a:lvl4pPr>
            <a:lvl5pPr lvl="4" marR="0" rtl="0" algn="l">
              <a:spcBef>
                <a:spcPts val="0"/>
              </a:spcBef>
              <a:spcAft>
                <a:spcPts val="0"/>
              </a:spcAft>
              <a:buSzPts val="1400"/>
              <a:buNone/>
              <a:defRPr b="1" i="0" sz="2000" u="none" cap="none" strike="noStrike">
                <a:solidFill>
                  <a:schemeClr val="dk2"/>
                </a:solidFill>
                <a:latin typeface="Arial"/>
                <a:ea typeface="Arial"/>
                <a:cs typeface="Arial"/>
                <a:sym typeface="Arial"/>
              </a:defRPr>
            </a:lvl5pPr>
            <a:lvl6pPr lvl="5" marR="0" rtl="0" algn="l">
              <a:spcBef>
                <a:spcPts val="0"/>
              </a:spcBef>
              <a:spcAft>
                <a:spcPts val="0"/>
              </a:spcAft>
              <a:buSzPts val="1400"/>
              <a:buNone/>
              <a:defRPr b="1" i="0" sz="20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1" i="0" sz="20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1" i="0" sz="20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1" i="0" sz="2000" u="none" cap="none" strike="noStrike">
                <a:solidFill>
                  <a:schemeClr val="dk2"/>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20150416 tum logo blau png final.png" id="10" name="Google Shape;10;p23"/>
          <p:cNvPicPr preferRelativeResize="0"/>
          <p:nvPr/>
        </p:nvPicPr>
        <p:blipFill rotWithShape="1">
          <a:blip r:embed="rId1">
            <a:alphaModFix/>
          </a:blip>
          <a:srcRect b="0" l="0" r="0" t="0"/>
          <a:stretch/>
        </p:blipFill>
        <p:spPr>
          <a:xfrm>
            <a:off x="8218411" y="324685"/>
            <a:ext cx="608352" cy="320400"/>
          </a:xfrm>
          <a:prstGeom prst="rect">
            <a:avLst/>
          </a:prstGeom>
          <a:noFill/>
          <a:ln>
            <a:noFill/>
          </a:ln>
        </p:spPr>
      </p:pic>
      <p:sp>
        <p:nvSpPr>
          <p:cNvPr id="11" name="Google Shape;11;p23"/>
          <p:cNvSpPr txBox="1"/>
          <p:nvPr>
            <p:ph idx="11" type="ftr"/>
          </p:nvPr>
        </p:nvSpPr>
        <p:spPr>
          <a:xfrm>
            <a:off x="311162" y="6473313"/>
            <a:ext cx="7829538" cy="384687"/>
          </a:xfrm>
          <a:prstGeom prst="rect">
            <a:avLst/>
          </a:prstGeom>
          <a:noFill/>
          <a:ln>
            <a:noFill/>
          </a:ln>
        </p:spPr>
        <p:txBody>
          <a:bodyPr anchorCtr="0" anchor="ctr" bIns="45700" lIns="0" spcFirstLastPara="1" rIns="0"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 name="Google Shape;12;p23"/>
          <p:cNvSpPr txBox="1"/>
          <p:nvPr>
            <p:ph idx="12" type="sldNum"/>
          </p:nvPr>
        </p:nvSpPr>
        <p:spPr>
          <a:xfrm>
            <a:off x="6774934" y="6473313"/>
            <a:ext cx="2052000" cy="365125"/>
          </a:xfrm>
          <a:prstGeom prst="rect">
            <a:avLst/>
          </a:prstGeom>
          <a:noFill/>
          <a:ln>
            <a:noFill/>
          </a:ln>
        </p:spPr>
        <p:txBody>
          <a:bodyPr anchorCtr="0" anchor="ctr" bIns="45700" lIns="0" spcFirstLastPara="1" rIns="0" wrap="square" tIns="45700">
            <a:noAutofit/>
          </a:bodyPr>
          <a:lstStyle>
            <a:lvl1pPr indent="0" lvl="0" marL="0" marR="0" rtl="0" algn="r">
              <a:spcBef>
                <a:spcPts val="0"/>
              </a:spcBef>
              <a:spcAft>
                <a:spcPts val="0"/>
              </a:spcAft>
              <a:buNone/>
              <a:defRPr b="0" i="0" sz="12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2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2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2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2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2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2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2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 name="Shape 19"/>
        <p:cNvGrpSpPr/>
        <p:nvPr/>
      </p:nvGrpSpPr>
      <p:grpSpPr>
        <a:xfrm>
          <a:off x="0" y="0"/>
          <a:ext cx="0" cy="0"/>
          <a:chOff x="0" y="0"/>
          <a:chExt cx="0" cy="0"/>
        </a:xfrm>
      </p:grpSpPr>
      <p:pic>
        <p:nvPicPr>
          <p:cNvPr descr="20150416 tum logo blau png final.png" id="20" name="Google Shape;20;p25"/>
          <p:cNvPicPr preferRelativeResize="0"/>
          <p:nvPr/>
        </p:nvPicPr>
        <p:blipFill rotWithShape="1">
          <a:blip r:embed="rId1">
            <a:alphaModFix/>
          </a:blip>
          <a:srcRect b="0" l="0" r="0" t="0"/>
          <a:stretch/>
        </p:blipFill>
        <p:spPr>
          <a:xfrm>
            <a:off x="8218411" y="324685"/>
            <a:ext cx="608352" cy="320400"/>
          </a:xfrm>
          <a:prstGeom prst="rect">
            <a:avLst/>
          </a:prstGeom>
          <a:noFill/>
          <a:ln>
            <a:noFill/>
          </a:ln>
        </p:spPr>
      </p:pic>
      <p:sp>
        <p:nvSpPr>
          <p:cNvPr id="21" name="Google Shape;21;p25"/>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lvl1pPr indent="0" lvl="0" marL="0" marR="0" rtl="0" algn="r">
              <a:spcBef>
                <a:spcPts val="0"/>
              </a:spcBef>
              <a:spcAft>
                <a:spcPts val="0"/>
              </a:spcAft>
              <a:buNone/>
              <a:defRPr b="0" i="0" sz="1200" u="none" cap="none" strike="noStrike">
                <a:solidFill>
                  <a:schemeClr val="dk1"/>
                </a:solidFill>
                <a:latin typeface="Arial"/>
                <a:ea typeface="Arial"/>
                <a:cs typeface="Arial"/>
                <a:sym typeface="Arial"/>
              </a:defRPr>
            </a:lvl1pPr>
            <a:lvl2pPr indent="0" lvl="1" marL="0" marR="0" rtl="0" algn="r">
              <a:spcBef>
                <a:spcPts val="0"/>
              </a:spcBef>
              <a:spcAft>
                <a:spcPts val="0"/>
              </a:spcAft>
              <a:buNone/>
              <a:defRPr b="0" i="0" sz="1200" u="none" cap="none" strike="noStrike">
                <a:solidFill>
                  <a:schemeClr val="dk1"/>
                </a:solidFill>
                <a:latin typeface="Arial"/>
                <a:ea typeface="Arial"/>
                <a:cs typeface="Arial"/>
                <a:sym typeface="Arial"/>
              </a:defRPr>
            </a:lvl2pPr>
            <a:lvl3pPr indent="0" lvl="2" marL="0" marR="0" rtl="0" algn="r">
              <a:spcBef>
                <a:spcPts val="0"/>
              </a:spcBef>
              <a:spcAft>
                <a:spcPts val="0"/>
              </a:spcAft>
              <a:buNone/>
              <a:defRPr b="0" i="0" sz="1200" u="none" cap="none" strike="noStrike">
                <a:solidFill>
                  <a:schemeClr val="dk1"/>
                </a:solidFill>
                <a:latin typeface="Arial"/>
                <a:ea typeface="Arial"/>
                <a:cs typeface="Arial"/>
                <a:sym typeface="Arial"/>
              </a:defRPr>
            </a:lvl3pPr>
            <a:lvl4pPr indent="0" lvl="3" marL="0" marR="0" rtl="0" algn="r">
              <a:spcBef>
                <a:spcPts val="0"/>
              </a:spcBef>
              <a:spcAft>
                <a:spcPts val="0"/>
              </a:spcAft>
              <a:buNone/>
              <a:defRPr b="0" i="0" sz="1200" u="none" cap="none" strike="noStrike">
                <a:solidFill>
                  <a:schemeClr val="dk1"/>
                </a:solidFill>
                <a:latin typeface="Arial"/>
                <a:ea typeface="Arial"/>
                <a:cs typeface="Arial"/>
                <a:sym typeface="Arial"/>
              </a:defRPr>
            </a:lvl4pPr>
            <a:lvl5pPr indent="0" lvl="4" marL="0" marR="0" rtl="0" algn="r">
              <a:spcBef>
                <a:spcPts val="0"/>
              </a:spcBef>
              <a:spcAft>
                <a:spcPts val="0"/>
              </a:spcAft>
              <a:buNone/>
              <a:defRPr b="0" i="0" sz="1200" u="none" cap="none" strike="noStrike">
                <a:solidFill>
                  <a:schemeClr val="dk1"/>
                </a:solidFill>
                <a:latin typeface="Arial"/>
                <a:ea typeface="Arial"/>
                <a:cs typeface="Arial"/>
                <a:sym typeface="Arial"/>
              </a:defRPr>
            </a:lvl5pPr>
            <a:lvl6pPr indent="0" lvl="5" marL="0" marR="0" rtl="0" algn="r">
              <a:spcBef>
                <a:spcPts val="0"/>
              </a:spcBef>
              <a:spcAft>
                <a:spcPts val="0"/>
              </a:spcAft>
              <a:buNone/>
              <a:defRPr b="0" i="0" sz="1200" u="none" cap="none" strike="noStrike">
                <a:solidFill>
                  <a:schemeClr val="dk1"/>
                </a:solidFill>
                <a:latin typeface="Arial"/>
                <a:ea typeface="Arial"/>
                <a:cs typeface="Arial"/>
                <a:sym typeface="Arial"/>
              </a:defRPr>
            </a:lvl6pPr>
            <a:lvl7pPr indent="0" lvl="6" marL="0" marR="0" rtl="0" algn="r">
              <a:spcBef>
                <a:spcPts val="0"/>
              </a:spcBef>
              <a:spcAft>
                <a:spcPts val="0"/>
              </a:spcAft>
              <a:buNone/>
              <a:defRPr b="0" i="0" sz="1200" u="none" cap="none" strike="noStrike">
                <a:solidFill>
                  <a:schemeClr val="dk1"/>
                </a:solidFill>
                <a:latin typeface="Arial"/>
                <a:ea typeface="Arial"/>
                <a:cs typeface="Arial"/>
                <a:sym typeface="Arial"/>
              </a:defRPr>
            </a:lvl7pPr>
            <a:lvl8pPr indent="0" lvl="7" marL="0" marR="0" rtl="0" algn="r">
              <a:spcBef>
                <a:spcPts val="0"/>
              </a:spcBef>
              <a:spcAft>
                <a:spcPts val="0"/>
              </a:spcAft>
              <a:buNone/>
              <a:defRPr b="0" i="0" sz="1200" u="none" cap="none" strike="noStrike">
                <a:solidFill>
                  <a:schemeClr val="dk1"/>
                </a:solidFill>
                <a:latin typeface="Arial"/>
                <a:ea typeface="Arial"/>
                <a:cs typeface="Arial"/>
                <a:sym typeface="Arial"/>
              </a:defRPr>
            </a:lvl8pPr>
            <a:lvl9pPr indent="0" lvl="8" marL="0" marR="0" rtl="0" algn="r">
              <a:spcBef>
                <a:spcPts val="0"/>
              </a:spcBef>
              <a:spcAft>
                <a:spcPts val="0"/>
              </a:spcAft>
              <a:buNone/>
              <a:defRPr b="0" i="0" sz="12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
        <p:nvSpPr>
          <p:cNvPr id="22" name="Google Shape;22;p25"/>
          <p:cNvSpPr txBox="1"/>
          <p:nvPr>
            <p:ph idx="11" type="ftr"/>
          </p:nvPr>
        </p:nvSpPr>
        <p:spPr>
          <a:xfrm>
            <a:off x="311162" y="6473313"/>
            <a:ext cx="6464280" cy="365125"/>
          </a:xfrm>
          <a:prstGeom prst="rect">
            <a:avLst/>
          </a:prstGeom>
          <a:noFill/>
          <a:ln>
            <a:noFill/>
          </a:ln>
        </p:spPr>
        <p:txBody>
          <a:bodyPr anchorCtr="0" anchor="ctr" bIns="45700" lIns="0" spcFirstLastPara="1" rIns="0"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3.png"/><Relationship Id="rId6"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doi.org/10.1145/357290.35729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
          <p:cNvSpPr txBox="1"/>
          <p:nvPr>
            <p:ph idx="1" type="body"/>
          </p:nvPr>
        </p:nvSpPr>
        <p:spPr>
          <a:xfrm>
            <a:off x="317550" y="3428997"/>
            <a:ext cx="8508900" cy="5130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lang="de-DE"/>
              <a:t>Recent Advances in 3D Computer Vision</a:t>
            </a:r>
            <a:endParaRPr/>
          </a:p>
          <a:p>
            <a:pPr indent="0" lvl="0" marL="0" rtl="0" algn="l">
              <a:lnSpc>
                <a:spcPct val="150000"/>
              </a:lnSpc>
              <a:spcBef>
                <a:spcPts val="0"/>
              </a:spcBef>
              <a:spcAft>
                <a:spcPts val="0"/>
              </a:spcAft>
              <a:buNone/>
            </a:pPr>
            <a:r>
              <a:rPr lang="de-DE"/>
              <a:t>Muhammed Alperen Özkan</a:t>
            </a:r>
            <a:endParaRPr/>
          </a:p>
          <a:p>
            <a:pPr indent="0" lvl="0" marL="0" rtl="0" algn="l">
              <a:lnSpc>
                <a:spcPct val="150000"/>
              </a:lnSpc>
              <a:spcBef>
                <a:spcPts val="0"/>
              </a:spcBef>
              <a:spcAft>
                <a:spcPts val="0"/>
              </a:spcAft>
              <a:buNone/>
            </a:pPr>
            <a:r>
              <a:rPr lang="de-DE"/>
              <a:t>06.10.2020</a:t>
            </a:r>
            <a:endParaRPr/>
          </a:p>
        </p:txBody>
      </p:sp>
      <p:sp>
        <p:nvSpPr>
          <p:cNvPr id="78" name="Google Shape;78;p1"/>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p>
            <a:pPr indent="0" lvl="0" marL="0" rtl="0" algn="ctr">
              <a:lnSpc>
                <a:spcPct val="106666"/>
              </a:lnSpc>
              <a:spcBef>
                <a:spcPts val="0"/>
              </a:spcBef>
              <a:spcAft>
                <a:spcPts val="0"/>
              </a:spcAft>
              <a:buClr>
                <a:schemeClr val="dk1"/>
              </a:buClr>
              <a:buSzPts val="1100"/>
              <a:buFont typeface="Arial"/>
              <a:buNone/>
            </a:pPr>
            <a:r>
              <a:rPr b="1" lang="de-DE"/>
              <a:t>Practical SVBRDF Acquisition of 3D Objects with Unstructured Flash Photography</a:t>
            </a:r>
            <a:endParaRPr b="1"/>
          </a:p>
          <a:p>
            <a:pPr indent="0" lvl="0" marL="0" rtl="0" algn="ctr">
              <a:lnSpc>
                <a:spcPct val="106666"/>
              </a:lnSpc>
              <a:spcBef>
                <a:spcPts val="0"/>
              </a:spcBef>
              <a:spcAft>
                <a:spcPts val="0"/>
              </a:spcAft>
              <a:buNone/>
            </a:pPr>
            <a:r>
              <a:t/>
            </a:r>
            <a:endParaRPr b="1"/>
          </a:p>
        </p:txBody>
      </p:sp>
      <p:pic>
        <p:nvPicPr>
          <p:cNvPr descr="TUM_Glockenturm.tif" id="79" name="Google Shape;79;p1"/>
          <p:cNvPicPr preferRelativeResize="0"/>
          <p:nvPr/>
        </p:nvPicPr>
        <p:blipFill rotWithShape="1">
          <a:blip r:embed="rId3">
            <a:alphaModFix/>
          </a:blip>
          <a:srcRect b="0" l="0" r="0" t="0"/>
          <a:stretch/>
        </p:blipFill>
        <p:spPr>
          <a:xfrm>
            <a:off x="4927101" y="3051360"/>
            <a:ext cx="3892489" cy="33974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9cc2c5763a_2_50"/>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Real-world objects generally exhibit more complex behaviors, such as a BRDF that changes from point to point on the surface.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6" name="Google Shape;156;g9cc2c5763a_2_5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157" name="Google Shape;157;g9cc2c5763a_2_50"/>
          <p:cNvSpPr txBox="1"/>
          <p:nvPr>
            <p:ph type="title"/>
          </p:nvPr>
        </p:nvSpPr>
        <p:spPr>
          <a:xfrm>
            <a:off x="319100" y="994325"/>
            <a:ext cx="8596200" cy="4104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de-DE" sz="2200"/>
              <a:t>Spatially Varying </a:t>
            </a:r>
            <a:r>
              <a:rPr b="1" lang="de-DE" sz="2200"/>
              <a:t>Bidirectional Reflectance Distribution Function</a:t>
            </a:r>
            <a:endParaRPr sz="2200"/>
          </a:p>
        </p:txBody>
      </p:sp>
      <p:pic>
        <p:nvPicPr>
          <p:cNvPr id="158" name="Google Shape;158;g9cc2c5763a_2_50"/>
          <p:cNvPicPr preferRelativeResize="0"/>
          <p:nvPr/>
        </p:nvPicPr>
        <p:blipFill rotWithShape="1">
          <a:blip r:embed="rId3">
            <a:alphaModFix/>
          </a:blip>
          <a:srcRect b="0" l="0" r="26825" t="0"/>
          <a:stretch/>
        </p:blipFill>
        <p:spPr>
          <a:xfrm>
            <a:off x="1949491" y="2968237"/>
            <a:ext cx="5248124" cy="921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ph idx="1" type="body"/>
          </p:nvPr>
        </p:nvSpPr>
        <p:spPr>
          <a:xfrm>
            <a:off x="319091" y="1762188"/>
            <a:ext cx="4180910" cy="468738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de-DE"/>
              <a:t>A compact, practical method for 3D geometry and reflectance acquisition by using multiple unstructured flash photographs taken with off-the-shelf cameras as input.</a:t>
            </a:r>
            <a:endParaRPr/>
          </a:p>
          <a:p>
            <a:pPr indent="0" lvl="0" marL="0" rtl="0" algn="l">
              <a:lnSpc>
                <a:spcPct val="114000"/>
              </a:lnSpc>
              <a:spcBef>
                <a:spcPts val="0"/>
              </a:spcBef>
              <a:spcAft>
                <a:spcPts val="0"/>
              </a:spcAft>
              <a:buNone/>
            </a:pPr>
            <a:r>
              <a:t/>
            </a:r>
            <a:endParaRPr/>
          </a:p>
          <a:p>
            <a:pPr indent="0" lvl="0" marL="0" rtl="0" algn="l">
              <a:lnSpc>
                <a:spcPct val="114000"/>
              </a:lnSpc>
              <a:spcBef>
                <a:spcPts val="0"/>
              </a:spcBef>
              <a:spcAft>
                <a:spcPts val="0"/>
              </a:spcAft>
              <a:buNone/>
            </a:pPr>
            <a:r>
              <a:t/>
            </a:r>
            <a:endParaRPr/>
          </a:p>
        </p:txBody>
      </p:sp>
      <p:sp>
        <p:nvSpPr>
          <p:cNvPr id="164" name="Google Shape;164;p13"/>
          <p:cNvSpPr txBox="1"/>
          <p:nvPr>
            <p:ph idx="2" type="body"/>
          </p:nvPr>
        </p:nvSpPr>
        <p:spPr>
          <a:xfrm>
            <a:off x="4647179" y="1762188"/>
            <a:ext cx="4180910" cy="468738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None/>
            </a:pPr>
            <a:r>
              <a:t/>
            </a:r>
            <a:endParaRPr/>
          </a:p>
        </p:txBody>
      </p:sp>
      <p:sp>
        <p:nvSpPr>
          <p:cNvPr id="165" name="Google Shape;165;p13"/>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66" name="Google Shape;166;p13"/>
          <p:cNvSpPr txBox="1"/>
          <p:nvPr>
            <p:ph idx="11" type="ftr"/>
          </p:nvPr>
        </p:nvSpPr>
        <p:spPr>
          <a:xfrm>
            <a:off x="4647200" y="5557650"/>
            <a:ext cx="41808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7. </a:t>
            </a:r>
            <a:r>
              <a:rPr lang="de-DE" sz="700"/>
              <a:t>Acquisition setup, Adapted from </a:t>
            </a:r>
            <a:r>
              <a:rPr i="1" lang="de-DE" sz="700"/>
              <a:t>Practical SVBRDF Acquisition of 3D Objects with Unstructured Flash Photography, </a:t>
            </a:r>
            <a:r>
              <a:rPr lang="de-DE" sz="700"/>
              <a:t>by Nam et al., 2018, retrieved from https://dl.acm.org/doi/10.1145/3272127.3275017</a:t>
            </a:r>
            <a:endParaRPr sz="700"/>
          </a:p>
          <a:p>
            <a:pPr indent="0" lvl="0" marL="0" rtl="0" algn="ctr">
              <a:spcBef>
                <a:spcPts val="0"/>
              </a:spcBef>
              <a:spcAft>
                <a:spcPts val="0"/>
              </a:spcAft>
              <a:buNone/>
            </a:pPr>
            <a:r>
              <a:t/>
            </a:r>
            <a:endParaRPr sz="700"/>
          </a:p>
        </p:txBody>
      </p:sp>
      <p:sp>
        <p:nvSpPr>
          <p:cNvPr id="167" name="Google Shape;167;p13"/>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de-DE"/>
              <a:t>2. Introduction</a:t>
            </a:r>
            <a:endParaRPr/>
          </a:p>
        </p:txBody>
      </p:sp>
      <p:pic>
        <p:nvPicPr>
          <p:cNvPr id="168" name="Google Shape;168;p13"/>
          <p:cNvPicPr preferRelativeResize="0"/>
          <p:nvPr/>
        </p:nvPicPr>
        <p:blipFill>
          <a:blip r:embed="rId3">
            <a:alphaModFix/>
          </a:blip>
          <a:stretch>
            <a:fillRect/>
          </a:stretch>
        </p:blipFill>
        <p:spPr>
          <a:xfrm>
            <a:off x="5056365" y="1762198"/>
            <a:ext cx="3362550" cy="3722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9ccd18bd86_0_9"/>
          <p:cNvSpPr txBox="1"/>
          <p:nvPr>
            <p:ph idx="1" type="body"/>
          </p:nvPr>
        </p:nvSpPr>
        <p:spPr>
          <a:xfrm>
            <a:off x="319091" y="1762188"/>
            <a:ext cx="4180800" cy="468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t/>
            </a:r>
            <a:endParaRPr sz="2200"/>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sz="2200"/>
          </a:p>
          <a:p>
            <a:pPr indent="0" lvl="0" marL="0" rtl="0" algn="l">
              <a:lnSpc>
                <a:spcPct val="115000"/>
              </a:lnSpc>
              <a:spcBef>
                <a:spcPts val="0"/>
              </a:spcBef>
              <a:spcAft>
                <a:spcPts val="0"/>
              </a:spcAft>
              <a:buClr>
                <a:schemeClr val="dk1"/>
              </a:buClr>
              <a:buSzPts val="1100"/>
              <a:buFont typeface="Arial"/>
              <a:buNone/>
            </a:pPr>
            <a:r>
              <a:rPr lang="de-DE"/>
              <a:t>In order to measure such a BRDF, l</a:t>
            </a:r>
            <a:r>
              <a:rPr lang="de-DE"/>
              <a:t>ocally flat surfaces should be</a:t>
            </a:r>
            <a:r>
              <a:rPr lang="de-DE"/>
              <a:t> illuminated with directed solid angle ωᵢ and sensors should be placed</a:t>
            </a:r>
            <a:endParaRPr/>
          </a:p>
          <a:p>
            <a:pPr indent="0" lvl="0" marL="0" rtl="0" algn="l">
              <a:lnSpc>
                <a:spcPct val="115000"/>
              </a:lnSpc>
              <a:spcBef>
                <a:spcPts val="0"/>
              </a:spcBef>
              <a:spcAft>
                <a:spcPts val="0"/>
              </a:spcAft>
              <a:buClr>
                <a:schemeClr val="dk1"/>
              </a:buClr>
              <a:buSzPts val="1100"/>
              <a:buFont typeface="Arial"/>
              <a:buNone/>
            </a:pPr>
            <a:r>
              <a:rPr lang="de-DE"/>
              <a:t>t</a:t>
            </a:r>
            <a:r>
              <a:rPr lang="de-DE"/>
              <a:t>o subtend an output directed solid angle ωₒ</a:t>
            </a:r>
            <a:r>
              <a:rPr lang="de-DE" sz="2200"/>
              <a:t>.</a:t>
            </a:r>
            <a:endParaRPr sz="2200"/>
          </a:p>
        </p:txBody>
      </p:sp>
      <p:sp>
        <p:nvSpPr>
          <p:cNvPr id="175" name="Google Shape;175;g9ccd18bd86_0_9"/>
          <p:cNvSpPr txBox="1"/>
          <p:nvPr>
            <p:ph idx="2" type="body"/>
          </p:nvPr>
        </p:nvSpPr>
        <p:spPr>
          <a:xfrm>
            <a:off x="4647179" y="1762188"/>
            <a:ext cx="4180800" cy="468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6" name="Google Shape;176;g9ccd18bd86_0_9"/>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177" name="Google Shape;177;g9ccd18bd86_0_9"/>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sz="2200"/>
              <a:t>Prior Work</a:t>
            </a:r>
            <a:endParaRPr b="1" sz="2200"/>
          </a:p>
          <a:p>
            <a:pPr indent="0" lvl="0" marL="0" rtl="0" algn="l">
              <a:spcBef>
                <a:spcPts val="0"/>
              </a:spcBef>
              <a:spcAft>
                <a:spcPts val="0"/>
              </a:spcAft>
              <a:buNone/>
            </a:pPr>
            <a:r>
              <a:t/>
            </a:r>
            <a:endParaRPr b="1"/>
          </a:p>
        </p:txBody>
      </p:sp>
      <p:pic>
        <p:nvPicPr>
          <p:cNvPr id="178" name="Google Shape;178;g9ccd18bd86_0_9"/>
          <p:cNvPicPr preferRelativeResize="0"/>
          <p:nvPr/>
        </p:nvPicPr>
        <p:blipFill>
          <a:blip r:embed="rId3">
            <a:alphaModFix/>
          </a:blip>
          <a:stretch>
            <a:fillRect/>
          </a:stretch>
        </p:blipFill>
        <p:spPr>
          <a:xfrm>
            <a:off x="4647175" y="1819790"/>
            <a:ext cx="4180800" cy="3218410"/>
          </a:xfrm>
          <a:prstGeom prst="rect">
            <a:avLst/>
          </a:prstGeom>
          <a:noFill/>
          <a:ln>
            <a:noFill/>
          </a:ln>
        </p:spPr>
      </p:pic>
      <p:sp>
        <p:nvSpPr>
          <p:cNvPr id="179" name="Google Shape;179;g9ccd18bd86_0_9"/>
          <p:cNvSpPr txBox="1"/>
          <p:nvPr/>
        </p:nvSpPr>
        <p:spPr>
          <a:xfrm>
            <a:off x="4257900" y="5636475"/>
            <a:ext cx="7343100" cy="8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g9ccd18bd86_0_9"/>
          <p:cNvPicPr preferRelativeResize="0"/>
          <p:nvPr/>
        </p:nvPicPr>
        <p:blipFill>
          <a:blip r:embed="rId4">
            <a:alphaModFix/>
          </a:blip>
          <a:stretch>
            <a:fillRect/>
          </a:stretch>
        </p:blipFill>
        <p:spPr>
          <a:xfrm>
            <a:off x="319100" y="1762200"/>
            <a:ext cx="4252900" cy="689525"/>
          </a:xfrm>
          <a:prstGeom prst="rect">
            <a:avLst/>
          </a:prstGeom>
          <a:noFill/>
          <a:ln>
            <a:noFill/>
          </a:ln>
        </p:spPr>
      </p:pic>
      <p:sp>
        <p:nvSpPr>
          <p:cNvPr id="181" name="Google Shape;181;g9ccd18bd86_0_9"/>
          <p:cNvSpPr txBox="1"/>
          <p:nvPr>
            <p:ph idx="11" type="ftr"/>
          </p:nvPr>
        </p:nvSpPr>
        <p:spPr>
          <a:xfrm>
            <a:off x="4647175" y="5132138"/>
            <a:ext cx="41808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8. </a:t>
            </a:r>
            <a:r>
              <a:rPr lang="de-DE" sz="700"/>
              <a:t>BRDF parameterization</a:t>
            </a:r>
            <a:r>
              <a:rPr i="1" lang="de-DE" sz="700"/>
              <a:t>,</a:t>
            </a:r>
            <a:r>
              <a:rPr lang="de-DE" sz="700"/>
              <a:t> Adapted from </a:t>
            </a:r>
            <a:r>
              <a:rPr i="1" lang="de-DE" sz="700"/>
              <a:t>Principles of Appearance Acquisition and Representation, by Weyrich et al., 2009, retrieved from https://dl.acm.org/doi/10.1561/0600000022</a:t>
            </a:r>
            <a:endParaRPr i="1"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9ccd18bd86_0_0"/>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de-DE"/>
              <a:t> These specialized devices are not practical and cheap.</a:t>
            </a:r>
            <a:endParaRPr/>
          </a:p>
          <a:p>
            <a:pPr indent="0" lvl="0" marL="0" rtl="0" algn="l">
              <a:spcBef>
                <a:spcPts val="0"/>
              </a:spcBef>
              <a:spcAft>
                <a:spcPts val="0"/>
              </a:spcAft>
              <a:buNone/>
            </a:pPr>
            <a:r>
              <a:t/>
            </a:r>
            <a:endParaRPr/>
          </a:p>
        </p:txBody>
      </p:sp>
      <p:sp>
        <p:nvSpPr>
          <p:cNvPr id="188" name="Google Shape;188;g9ccd18bd86_0_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189" name="Google Shape;189;g9ccd18bd86_0_0"/>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de-DE" sz="2200"/>
              <a:t>Gonioreflectometers</a:t>
            </a:r>
            <a:endParaRPr b="1" sz="2200"/>
          </a:p>
        </p:txBody>
      </p:sp>
      <p:pic>
        <p:nvPicPr>
          <p:cNvPr id="190" name="Google Shape;190;g9ccd18bd86_0_0"/>
          <p:cNvPicPr preferRelativeResize="0"/>
          <p:nvPr/>
        </p:nvPicPr>
        <p:blipFill>
          <a:blip r:embed="rId3">
            <a:alphaModFix/>
          </a:blip>
          <a:stretch>
            <a:fillRect/>
          </a:stretch>
        </p:blipFill>
        <p:spPr>
          <a:xfrm>
            <a:off x="2073063" y="2704209"/>
            <a:ext cx="4997875" cy="2815469"/>
          </a:xfrm>
          <a:prstGeom prst="rect">
            <a:avLst/>
          </a:prstGeom>
          <a:noFill/>
          <a:ln>
            <a:noFill/>
          </a:ln>
        </p:spPr>
      </p:pic>
      <p:sp>
        <p:nvSpPr>
          <p:cNvPr id="191" name="Google Shape;191;g9ccd18bd86_0_0"/>
          <p:cNvSpPr txBox="1"/>
          <p:nvPr>
            <p:ph idx="11" type="ftr"/>
          </p:nvPr>
        </p:nvSpPr>
        <p:spPr>
          <a:xfrm>
            <a:off x="2073000" y="5519675"/>
            <a:ext cx="49980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9. </a:t>
            </a:r>
            <a:r>
              <a:rPr lang="de-DE" sz="700"/>
              <a:t>Gonioreflectometer, by Robotae, 2017, retrieved from https://www.youtube.com/watch?v=LsfkAbUUXZU</a:t>
            </a:r>
            <a:endParaRPr sz="700"/>
          </a:p>
          <a:p>
            <a:pPr indent="0" lvl="0" marL="0" rtl="0" algn="ctr">
              <a:spcBef>
                <a:spcPts val="0"/>
              </a:spcBef>
              <a:spcAft>
                <a:spcPts val="0"/>
              </a:spcAft>
              <a:buNone/>
            </a:pPr>
            <a:r>
              <a:t/>
            </a:r>
            <a:endParaRPr i="1"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9ccd18bd86_0_21"/>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In order to obtain an efficient acquisition,</a:t>
            </a:r>
            <a:endParaRPr/>
          </a:p>
          <a:p>
            <a:pPr indent="0" lvl="0" marL="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arrays of light sources</a:t>
            </a:r>
            <a:endParaRPr/>
          </a:p>
          <a:p>
            <a:pPr indent="0" lvl="0" marL="45720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digital projectors</a:t>
            </a:r>
            <a:endParaRPr/>
          </a:p>
          <a:p>
            <a:pPr indent="0" lvl="0" marL="45720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digital cameras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de-DE"/>
              <a:t>can be used.</a:t>
            </a:r>
            <a:endParaRPr/>
          </a:p>
        </p:txBody>
      </p:sp>
      <p:sp>
        <p:nvSpPr>
          <p:cNvPr id="198" name="Google Shape;198;g9ccd18bd86_0_21"/>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99" name="Google Shape;199;g9ccd18bd86_0_21"/>
          <p:cNvPicPr preferRelativeResize="0"/>
          <p:nvPr/>
        </p:nvPicPr>
        <p:blipFill>
          <a:blip r:embed="rId3">
            <a:alphaModFix/>
          </a:blip>
          <a:stretch>
            <a:fillRect/>
          </a:stretch>
        </p:blipFill>
        <p:spPr>
          <a:xfrm>
            <a:off x="5559725" y="994325"/>
            <a:ext cx="3268277" cy="4357703"/>
          </a:xfrm>
          <a:prstGeom prst="rect">
            <a:avLst/>
          </a:prstGeom>
          <a:noFill/>
          <a:ln>
            <a:noFill/>
          </a:ln>
        </p:spPr>
      </p:pic>
      <p:sp>
        <p:nvSpPr>
          <p:cNvPr id="200" name="Google Shape;200;g9ccd18bd86_0_21"/>
          <p:cNvSpPr txBox="1"/>
          <p:nvPr>
            <p:ph idx="11" type="ftr"/>
          </p:nvPr>
        </p:nvSpPr>
        <p:spPr>
          <a:xfrm>
            <a:off x="5559725" y="5352025"/>
            <a:ext cx="32682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10. </a:t>
            </a:r>
            <a:r>
              <a:rPr lang="de-DE" sz="700"/>
              <a:t>An array of colorful lights creating an unusual design backdrop</a:t>
            </a:r>
            <a:r>
              <a:rPr lang="de-DE" sz="700"/>
              <a:t>, retrieved from </a:t>
            </a:r>
            <a:r>
              <a:rPr lang="de-DE" sz="700"/>
              <a:t>http://cr103.com/collections/Glow/light_spectrum.jpg</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9ccd18bd86_0_28"/>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de-DE"/>
              <a:t>There are also </a:t>
            </a:r>
            <a:r>
              <a:rPr lang="de-DE"/>
              <a:t>lightweight</a:t>
            </a:r>
            <a:r>
              <a:rPr lang="de-DE"/>
              <a:t> setups but these methods work for near flat 2D objects or make further assumptions about the material characteristics.</a:t>
            </a:r>
            <a:endParaRPr/>
          </a:p>
          <a:p>
            <a:pPr indent="0" lvl="0" marL="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Riviere et al. [2015] and Hui et al. [2017]</a:t>
            </a:r>
            <a:endParaRPr/>
          </a:p>
          <a:p>
            <a:pPr indent="0" lvl="0" marL="45720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Higo et al. [2009] and Park et al. [2016]</a:t>
            </a:r>
            <a:endParaRPr/>
          </a:p>
          <a:p>
            <a:pPr indent="0" lvl="0" marL="457200" rtl="0" algn="l">
              <a:lnSpc>
                <a:spcPct val="115000"/>
              </a:lnSpc>
              <a:spcBef>
                <a:spcPts val="0"/>
              </a:spcBef>
              <a:spcAft>
                <a:spcPts val="0"/>
              </a:spcAft>
              <a:buNone/>
            </a:pPr>
            <a:r>
              <a:t/>
            </a:r>
            <a:endParaRPr sz="2200"/>
          </a:p>
        </p:txBody>
      </p:sp>
      <p:sp>
        <p:nvSpPr>
          <p:cNvPr id="207" name="Google Shape;207;g9ccd18bd86_0_28"/>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208" name="Google Shape;208;g9ccd18bd86_0_28"/>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de-DE" sz="2200"/>
              <a:t>Lightweight A</a:t>
            </a:r>
            <a:r>
              <a:rPr b="1" lang="de-DE" sz="2200"/>
              <a:t>cquisition Setups</a:t>
            </a:r>
            <a:endParaRPr b="1"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9ccd18bd86_0_47"/>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An inverse-rendering problem is solved with an </a:t>
            </a:r>
            <a:r>
              <a:rPr lang="de-DE"/>
              <a:t>iterative alternating optimization approach, which updates the four unknown elements</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de-DE"/>
              <a:t>W →set of blending weights {ω</a:t>
            </a:r>
            <a:r>
              <a:rPr baseline="-25000" lang="de-DE"/>
              <a:t>p</a:t>
            </a:r>
            <a:r>
              <a:rPr lang="de-DE"/>
              <a:t>,b}, </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de-DE"/>
              <a:t>F</a:t>
            </a:r>
            <a:r>
              <a:rPr baseline="-25000" lang="de-DE"/>
              <a:t>b</a:t>
            </a:r>
            <a:r>
              <a:rPr lang="de-DE"/>
              <a:t> →set of basis BRDFs {f</a:t>
            </a:r>
            <a:r>
              <a:rPr baseline="-25000" lang="de-DE"/>
              <a:t>b</a:t>
            </a:r>
            <a:r>
              <a:rPr lang="de-DE"/>
              <a:t>},</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de-DE"/>
              <a:t>N → set of shading normals {ñ</a:t>
            </a:r>
            <a:r>
              <a:rPr baseline="-25000" lang="de-DE"/>
              <a:t>p</a:t>
            </a:r>
            <a:r>
              <a:rPr lang="de-DE"/>
              <a:t>},</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de-DE"/>
              <a:t>X → set of 3D points {x</a:t>
            </a:r>
            <a:r>
              <a:rPr baseline="-25000" lang="de-DE"/>
              <a:t>p</a:t>
            </a:r>
            <a:r>
              <a:rPr lang="de-DE"/>
              <a:t>},</a:t>
            </a:r>
            <a:endParaRPr/>
          </a:p>
          <a:p>
            <a:pPr indent="0" lvl="0" marL="45720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de-DE"/>
              <a:t>until the rendering results satisfy the input images.</a:t>
            </a:r>
            <a:endParaRPr/>
          </a:p>
          <a:p>
            <a:pPr indent="0" lvl="0" marL="0" rtl="0" algn="l">
              <a:spcBef>
                <a:spcPts val="0"/>
              </a:spcBef>
              <a:spcAft>
                <a:spcPts val="0"/>
              </a:spcAft>
              <a:buNone/>
            </a:pPr>
            <a:r>
              <a:t/>
            </a:r>
            <a:endParaRPr/>
          </a:p>
        </p:txBody>
      </p:sp>
      <p:sp>
        <p:nvSpPr>
          <p:cNvPr id="215" name="Google Shape;215;g9ccd18bd86_0_47"/>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216" name="Google Shape;216;g9ccd18bd86_0_47"/>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de-DE"/>
              <a:t>3. </a:t>
            </a:r>
            <a:r>
              <a:rPr b="1" lang="de-DE"/>
              <a:t>Method in Overall</a:t>
            </a:r>
            <a:endParaRPr b="1"/>
          </a:p>
        </p:txBody>
      </p:sp>
      <p:pic>
        <p:nvPicPr>
          <p:cNvPr id="217" name="Google Shape;217;g9ccd18bd86_0_47"/>
          <p:cNvPicPr preferRelativeResize="0"/>
          <p:nvPr/>
        </p:nvPicPr>
        <p:blipFill>
          <a:blip r:embed="rId3">
            <a:alphaModFix/>
          </a:blip>
          <a:stretch>
            <a:fillRect/>
          </a:stretch>
        </p:blipFill>
        <p:spPr>
          <a:xfrm>
            <a:off x="317550" y="1762200"/>
            <a:ext cx="8508900" cy="8889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9e050fc36d_0_87"/>
          <p:cNvSpPr txBox="1"/>
          <p:nvPr>
            <p:ph idx="1" type="body"/>
          </p:nvPr>
        </p:nvSpPr>
        <p:spPr>
          <a:xfrm>
            <a:off x="319090" y="994313"/>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24" name="Google Shape;224;g9e050fc36d_0_87"/>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225" name="Google Shape;225;g9e050fc36d_0_87"/>
          <p:cNvPicPr preferRelativeResize="0"/>
          <p:nvPr/>
        </p:nvPicPr>
        <p:blipFill>
          <a:blip r:embed="rId3">
            <a:alphaModFix/>
          </a:blip>
          <a:stretch>
            <a:fillRect/>
          </a:stretch>
        </p:blipFill>
        <p:spPr>
          <a:xfrm>
            <a:off x="319100" y="2024463"/>
            <a:ext cx="8508900" cy="2639225"/>
          </a:xfrm>
          <a:prstGeom prst="rect">
            <a:avLst/>
          </a:prstGeom>
          <a:noFill/>
          <a:ln>
            <a:noFill/>
          </a:ln>
        </p:spPr>
      </p:pic>
      <p:sp>
        <p:nvSpPr>
          <p:cNvPr id="226" name="Google Shape;226;g9e050fc36d_0_87"/>
          <p:cNvSpPr txBox="1"/>
          <p:nvPr>
            <p:ph idx="11" type="ftr"/>
          </p:nvPr>
        </p:nvSpPr>
        <p:spPr>
          <a:xfrm>
            <a:off x="1136400" y="4748600"/>
            <a:ext cx="68712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11. </a:t>
            </a:r>
            <a:r>
              <a:rPr lang="de-DE" sz="700"/>
              <a:t>Overview of the algorithm, Adapted from </a:t>
            </a:r>
            <a:r>
              <a:rPr i="1" lang="de-DE" sz="700"/>
              <a:t>Practical SVBRDF Acquisition of 3D Objects with Unstructured Flash Photography, </a:t>
            </a:r>
            <a:r>
              <a:rPr lang="de-DE" sz="700"/>
              <a:t>by Nam et al., 2018, retrieved from https://dl.acm.org/doi/10.1145/3272127.3275017</a:t>
            </a:r>
            <a:endParaRPr sz="700"/>
          </a:p>
          <a:p>
            <a:pPr indent="0" lvl="0" marL="0" rtl="0" algn="ctr">
              <a:spcBef>
                <a:spcPts val="0"/>
              </a:spcBef>
              <a:spcAft>
                <a:spcPts val="0"/>
              </a:spcAft>
              <a:buNone/>
            </a:pPr>
            <a:r>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9ccd18bd86_0_55"/>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368300" lvl="0" marL="457200" rtl="0" algn="l">
              <a:spcBef>
                <a:spcPts val="0"/>
              </a:spcBef>
              <a:spcAft>
                <a:spcPts val="0"/>
              </a:spcAft>
              <a:buSzPts val="2200"/>
              <a:buChar char="●"/>
            </a:pPr>
            <a:r>
              <a:rPr lang="de-DE" sz="2200"/>
              <a:t>Image Formation Model</a:t>
            </a:r>
            <a:endParaRPr sz="2200"/>
          </a:p>
          <a:p>
            <a:pPr indent="0" lvl="0" marL="457200" rtl="0" algn="l">
              <a:spcBef>
                <a:spcPts val="0"/>
              </a:spcBef>
              <a:spcAft>
                <a:spcPts val="0"/>
              </a:spcAft>
              <a:buNone/>
            </a:pPr>
            <a:r>
              <a:t/>
            </a:r>
            <a:endParaRPr sz="2200"/>
          </a:p>
          <a:p>
            <a:pPr indent="-368300" lvl="0" marL="457200" rtl="0" algn="l">
              <a:spcBef>
                <a:spcPts val="0"/>
              </a:spcBef>
              <a:spcAft>
                <a:spcPts val="0"/>
              </a:spcAft>
              <a:buSzPts val="2200"/>
              <a:buChar char="●"/>
            </a:pPr>
            <a:r>
              <a:rPr lang="de-DE" sz="2200"/>
              <a:t>Reconstructing the SVBRDF</a:t>
            </a:r>
            <a:endParaRPr sz="2200"/>
          </a:p>
          <a:p>
            <a:pPr indent="0" lvl="0" marL="457200" rtl="0" algn="l">
              <a:spcBef>
                <a:spcPts val="0"/>
              </a:spcBef>
              <a:spcAft>
                <a:spcPts val="0"/>
              </a:spcAft>
              <a:buNone/>
            </a:pPr>
            <a:r>
              <a:t/>
            </a:r>
            <a:endParaRPr sz="2200"/>
          </a:p>
          <a:p>
            <a:pPr indent="-368300" lvl="0" marL="457200" rtl="0" algn="l">
              <a:spcBef>
                <a:spcPts val="0"/>
              </a:spcBef>
              <a:spcAft>
                <a:spcPts val="0"/>
              </a:spcAft>
              <a:buSzPts val="2200"/>
              <a:buChar char="●"/>
            </a:pPr>
            <a:r>
              <a:rPr lang="de-DE" sz="2200"/>
              <a:t>Reconstructing the Normals</a:t>
            </a:r>
            <a:endParaRPr sz="2200"/>
          </a:p>
          <a:p>
            <a:pPr indent="0" lvl="0" marL="457200" rtl="0" algn="l">
              <a:spcBef>
                <a:spcPts val="0"/>
              </a:spcBef>
              <a:spcAft>
                <a:spcPts val="0"/>
              </a:spcAft>
              <a:buNone/>
            </a:pPr>
            <a:r>
              <a:t/>
            </a:r>
            <a:endParaRPr sz="2200"/>
          </a:p>
          <a:p>
            <a:pPr indent="-368300" lvl="0" marL="457200" rtl="0" algn="l">
              <a:spcBef>
                <a:spcPts val="0"/>
              </a:spcBef>
              <a:spcAft>
                <a:spcPts val="0"/>
              </a:spcAft>
              <a:buSzPts val="2200"/>
              <a:buChar char="●"/>
            </a:pPr>
            <a:r>
              <a:rPr lang="de-DE" sz="2200"/>
              <a:t>Geometry Update</a:t>
            </a:r>
            <a:endParaRPr sz="2200"/>
          </a:p>
        </p:txBody>
      </p:sp>
      <p:sp>
        <p:nvSpPr>
          <p:cNvPr id="233" name="Google Shape;233;g9ccd18bd86_0_55"/>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234" name="Google Shape;234;g9ccd18bd86_0_55"/>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b="1" lang="de-DE"/>
              <a:t>4</a:t>
            </a:r>
            <a:r>
              <a:rPr b="1" lang="de-DE"/>
              <a:t>. Method in Detail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9ccd18bd86_0_71"/>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41" name="Google Shape;241;g9ccd18bd86_0_71"/>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242" name="Google Shape;242;g9ccd18bd86_0_71"/>
          <p:cNvPicPr preferRelativeResize="0"/>
          <p:nvPr/>
        </p:nvPicPr>
        <p:blipFill>
          <a:blip r:embed="rId3">
            <a:alphaModFix/>
          </a:blip>
          <a:stretch>
            <a:fillRect/>
          </a:stretch>
        </p:blipFill>
        <p:spPr>
          <a:xfrm>
            <a:off x="342900" y="1811650"/>
            <a:ext cx="8458200" cy="4600575"/>
          </a:xfrm>
          <a:prstGeom prst="rect">
            <a:avLst/>
          </a:prstGeom>
          <a:noFill/>
          <a:ln>
            <a:noFill/>
          </a:ln>
        </p:spPr>
      </p:pic>
      <p:pic>
        <p:nvPicPr>
          <p:cNvPr id="243" name="Google Shape;243;g9ccd18bd86_0_71"/>
          <p:cNvPicPr preferRelativeResize="0"/>
          <p:nvPr/>
        </p:nvPicPr>
        <p:blipFill>
          <a:blip r:embed="rId4">
            <a:alphaModFix/>
          </a:blip>
          <a:stretch>
            <a:fillRect/>
          </a:stretch>
        </p:blipFill>
        <p:spPr>
          <a:xfrm>
            <a:off x="319100" y="1241325"/>
            <a:ext cx="3295650" cy="647700"/>
          </a:xfrm>
          <a:prstGeom prst="rect">
            <a:avLst/>
          </a:prstGeom>
          <a:noFill/>
          <a:ln>
            <a:noFill/>
          </a:ln>
        </p:spPr>
      </p:pic>
      <p:sp>
        <p:nvSpPr>
          <p:cNvPr id="244" name="Google Shape;244;g9ccd18bd86_0_71"/>
          <p:cNvSpPr txBox="1"/>
          <p:nvPr>
            <p:ph idx="11" type="ftr"/>
          </p:nvPr>
        </p:nvSpPr>
        <p:spPr>
          <a:xfrm>
            <a:off x="1136400" y="6291650"/>
            <a:ext cx="68712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Clr>
                <a:srgbClr val="000000"/>
              </a:buClr>
              <a:buFont typeface="Arial"/>
              <a:buNone/>
            </a:pPr>
            <a:r>
              <a:rPr i="1" lang="de-DE" sz="700"/>
              <a:t>Figure 12. Pinhole Camera, Adapted from Kornia Documentation, 2019, retrieved from </a:t>
            </a:r>
            <a:r>
              <a:rPr lang="de-DE" sz="700"/>
              <a:t>https://kornia.readthedocs.io/en/latest/_images/pinhole_model.png</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4"/>
          <p:cNvSpPr txBox="1"/>
          <p:nvPr>
            <p:ph idx="1" type="body"/>
          </p:nvPr>
        </p:nvSpPr>
        <p:spPr>
          <a:xfrm>
            <a:off x="319090" y="1762188"/>
            <a:ext cx="8508900" cy="4699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2200"/>
          </a:p>
          <a:p>
            <a:pPr indent="-368300" lvl="0" marL="457200" rtl="0" algn="l">
              <a:lnSpc>
                <a:spcPct val="115000"/>
              </a:lnSpc>
              <a:spcBef>
                <a:spcPts val="0"/>
              </a:spcBef>
              <a:spcAft>
                <a:spcPts val="0"/>
              </a:spcAft>
              <a:buSzPts val="2200"/>
              <a:buAutoNum type="arabicPeriod"/>
            </a:pPr>
            <a:r>
              <a:rPr lang="de-DE" sz="2200"/>
              <a:t>Prior Knowledge</a:t>
            </a:r>
            <a:endParaRPr sz="2200"/>
          </a:p>
          <a:p>
            <a:pPr indent="-368300" lvl="0" marL="457200" rtl="0" algn="l">
              <a:lnSpc>
                <a:spcPct val="115000"/>
              </a:lnSpc>
              <a:spcBef>
                <a:spcPts val="0"/>
              </a:spcBef>
              <a:spcAft>
                <a:spcPts val="0"/>
              </a:spcAft>
              <a:buSzPts val="2200"/>
              <a:buAutoNum type="arabicPeriod"/>
            </a:pPr>
            <a:r>
              <a:rPr lang="de-DE" sz="2200"/>
              <a:t>Introduction</a:t>
            </a:r>
            <a:endParaRPr sz="2200"/>
          </a:p>
          <a:p>
            <a:pPr indent="-368300" lvl="0" marL="457200" rtl="0" algn="l">
              <a:lnSpc>
                <a:spcPct val="115000"/>
              </a:lnSpc>
              <a:spcBef>
                <a:spcPts val="0"/>
              </a:spcBef>
              <a:spcAft>
                <a:spcPts val="0"/>
              </a:spcAft>
              <a:buSzPts val="2200"/>
              <a:buAutoNum type="arabicPeriod"/>
            </a:pPr>
            <a:r>
              <a:rPr lang="de-DE" sz="2200"/>
              <a:t>Method in Overall</a:t>
            </a:r>
            <a:endParaRPr sz="2200"/>
          </a:p>
          <a:p>
            <a:pPr indent="-368300" lvl="0" marL="457200" rtl="0" algn="l">
              <a:lnSpc>
                <a:spcPct val="115000"/>
              </a:lnSpc>
              <a:spcBef>
                <a:spcPts val="0"/>
              </a:spcBef>
              <a:spcAft>
                <a:spcPts val="0"/>
              </a:spcAft>
              <a:buSzPts val="2200"/>
              <a:buAutoNum type="arabicPeriod"/>
            </a:pPr>
            <a:r>
              <a:rPr lang="de-DE" sz="2200"/>
              <a:t>Method in Detail</a:t>
            </a:r>
            <a:endParaRPr sz="2200"/>
          </a:p>
          <a:p>
            <a:pPr indent="-368300" lvl="0" marL="457200" rtl="0" algn="l">
              <a:lnSpc>
                <a:spcPct val="115000"/>
              </a:lnSpc>
              <a:spcBef>
                <a:spcPts val="0"/>
              </a:spcBef>
              <a:spcAft>
                <a:spcPts val="0"/>
              </a:spcAft>
              <a:buSzPts val="2200"/>
              <a:buAutoNum type="arabicPeriod"/>
            </a:pPr>
            <a:r>
              <a:rPr lang="de-DE" sz="2200"/>
              <a:t>Results and Evaluation</a:t>
            </a:r>
            <a:endParaRPr sz="2200"/>
          </a:p>
          <a:p>
            <a:pPr indent="-368300" lvl="0" marL="457200" rtl="0" algn="l">
              <a:lnSpc>
                <a:spcPct val="115000"/>
              </a:lnSpc>
              <a:spcBef>
                <a:spcPts val="0"/>
              </a:spcBef>
              <a:spcAft>
                <a:spcPts val="0"/>
              </a:spcAft>
              <a:buSzPts val="2200"/>
              <a:buAutoNum type="arabicPeriod"/>
            </a:pPr>
            <a:r>
              <a:rPr lang="de-DE" sz="2200"/>
              <a:t>Limitations</a:t>
            </a:r>
            <a:endParaRPr sz="2200"/>
          </a:p>
          <a:p>
            <a:pPr indent="-368300" lvl="0" marL="457200" rtl="0" algn="l">
              <a:lnSpc>
                <a:spcPct val="115000"/>
              </a:lnSpc>
              <a:spcBef>
                <a:spcPts val="0"/>
              </a:spcBef>
              <a:spcAft>
                <a:spcPts val="0"/>
              </a:spcAft>
              <a:buSzPts val="2200"/>
              <a:buAutoNum type="arabicPeriod"/>
            </a:pPr>
            <a:r>
              <a:rPr lang="de-DE" sz="2200"/>
              <a:t>Conclusion</a:t>
            </a:r>
            <a:endParaRPr/>
          </a:p>
          <a:p>
            <a:pPr indent="0" lvl="0" marL="457200" rtl="0" algn="l">
              <a:lnSpc>
                <a:spcPct val="115000"/>
              </a:lnSpc>
              <a:spcBef>
                <a:spcPts val="0"/>
              </a:spcBef>
              <a:spcAft>
                <a:spcPts val="0"/>
              </a:spcAft>
              <a:buNone/>
            </a:pPr>
            <a:r>
              <a:t/>
            </a:r>
            <a:endParaRPr sz="2200"/>
          </a:p>
        </p:txBody>
      </p:sp>
      <p:sp>
        <p:nvSpPr>
          <p:cNvPr id="85" name="Google Shape;85;p4"/>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86" name="Google Shape;86;p4"/>
          <p:cNvSpPr txBox="1"/>
          <p:nvPr>
            <p:ph type="title"/>
          </p:nvPr>
        </p:nvSpPr>
        <p:spPr>
          <a:xfrm>
            <a:off x="319090" y="994334"/>
            <a:ext cx="8508900" cy="410400"/>
          </a:xfrm>
          <a:prstGeom prst="rect">
            <a:avLst/>
          </a:prstGeom>
          <a:noFill/>
          <a:ln>
            <a:noFill/>
          </a:ln>
        </p:spPr>
        <p:txBody>
          <a:bodyPr anchorCtr="0" anchor="t" bIns="0" lIns="0" spcFirstLastPara="1" rIns="0" wrap="square" tIns="0">
            <a:spAutoFit/>
          </a:bodyPr>
          <a:lstStyle/>
          <a:p>
            <a:pPr indent="0" lvl="0" marL="0" rtl="0" algn="l">
              <a:lnSpc>
                <a:spcPct val="106666"/>
              </a:lnSpc>
              <a:spcBef>
                <a:spcPts val="0"/>
              </a:spcBef>
              <a:spcAft>
                <a:spcPts val="0"/>
              </a:spcAft>
              <a:buNone/>
            </a:pPr>
            <a:r>
              <a:rPr b="1" lang="de-DE"/>
              <a:t>Overview</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9ccd18bd86_0_121"/>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B</a:t>
            </a:r>
            <a:r>
              <a:rPr lang="de-DE"/>
              <a:t>etween 100 – 400 images are captured </a:t>
            </a:r>
            <a:r>
              <a:rPr lang="de-DE"/>
              <a:t>per object. </a:t>
            </a:r>
            <a:r>
              <a:rPr lang="de-DE"/>
              <a:t>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What about recording a video instead of taking many pictures?</a:t>
            </a:r>
            <a:endParaRPr/>
          </a:p>
          <a:p>
            <a:pPr indent="-330200" lvl="0" marL="457200" rtl="0" algn="l">
              <a:lnSpc>
                <a:spcPct val="115000"/>
              </a:lnSpc>
              <a:spcBef>
                <a:spcPts val="0"/>
              </a:spcBef>
              <a:spcAft>
                <a:spcPts val="0"/>
              </a:spcAft>
              <a:buSzPts val="1600"/>
              <a:buChar char="●"/>
            </a:pPr>
            <a:r>
              <a:rPr lang="de-DE"/>
              <a:t>motion blur</a:t>
            </a:r>
            <a:endParaRPr/>
          </a:p>
          <a:p>
            <a:pPr indent="-330200" lvl="0" marL="457200" rtl="0" algn="l">
              <a:lnSpc>
                <a:spcPct val="115000"/>
              </a:lnSpc>
              <a:spcBef>
                <a:spcPts val="0"/>
              </a:spcBef>
              <a:spcAft>
                <a:spcPts val="0"/>
              </a:spcAft>
              <a:buSzPts val="1600"/>
              <a:buChar char="●"/>
            </a:pPr>
            <a:r>
              <a:rPr lang="de-DE"/>
              <a:t>inaccurate focus</a:t>
            </a:r>
            <a:endParaRPr/>
          </a:p>
          <a:p>
            <a:pPr indent="-330200" lvl="0" marL="457200" rtl="0" algn="l">
              <a:lnSpc>
                <a:spcPct val="115000"/>
              </a:lnSpc>
              <a:spcBef>
                <a:spcPts val="0"/>
              </a:spcBef>
              <a:spcAft>
                <a:spcPts val="0"/>
              </a:spcAft>
              <a:buSzPts val="1600"/>
              <a:buChar char="●"/>
            </a:pPr>
            <a:r>
              <a:rPr lang="de-DE"/>
              <a:t>lower dynamic range of the still images</a:t>
            </a:r>
            <a:endParaRPr/>
          </a:p>
        </p:txBody>
      </p:sp>
      <p:sp>
        <p:nvSpPr>
          <p:cNvPr id="251" name="Google Shape;251;g9ccd18bd86_0_121"/>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252" name="Google Shape;252;g9ccd18bd86_0_121"/>
          <p:cNvPicPr preferRelativeResize="0"/>
          <p:nvPr/>
        </p:nvPicPr>
        <p:blipFill>
          <a:blip r:embed="rId3">
            <a:alphaModFix/>
          </a:blip>
          <a:stretch>
            <a:fillRect/>
          </a:stretch>
        </p:blipFill>
        <p:spPr>
          <a:xfrm>
            <a:off x="1270388" y="1459726"/>
            <a:ext cx="6606324" cy="2627325"/>
          </a:xfrm>
          <a:prstGeom prst="rect">
            <a:avLst/>
          </a:prstGeom>
          <a:noFill/>
          <a:ln>
            <a:noFill/>
          </a:ln>
        </p:spPr>
      </p:pic>
      <p:sp>
        <p:nvSpPr>
          <p:cNvPr id="253" name="Google Shape;253;g9ccd18bd86_0_121"/>
          <p:cNvSpPr txBox="1"/>
          <p:nvPr>
            <p:ph idx="11" type="ftr"/>
          </p:nvPr>
        </p:nvSpPr>
        <p:spPr>
          <a:xfrm>
            <a:off x="1321275" y="4087050"/>
            <a:ext cx="65556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13. </a:t>
            </a:r>
            <a:r>
              <a:rPr lang="de-DE" sz="700"/>
              <a:t>Impact of the number of input images</a:t>
            </a:r>
            <a:r>
              <a:rPr lang="de-DE" sz="700"/>
              <a:t>, Adapted from </a:t>
            </a:r>
            <a:r>
              <a:rPr i="1" lang="de-DE" sz="700"/>
              <a:t>Practical SVBRDF Acquisition of 3D Objects with Unstructured Flash Photography, </a:t>
            </a:r>
            <a:r>
              <a:rPr lang="de-DE" sz="700"/>
              <a:t>by Nam et al., 2018, retrieved from https://dl.acm.org/doi/10.1145/3272127.3275017</a:t>
            </a:r>
            <a:endParaRPr sz="700"/>
          </a:p>
          <a:p>
            <a:pPr indent="0" lvl="0" marL="0" rtl="0" algn="ctr">
              <a:spcBef>
                <a:spcPts val="0"/>
              </a:spcBef>
              <a:spcAft>
                <a:spcPts val="0"/>
              </a:spcAft>
              <a:buNone/>
            </a:pPr>
            <a:r>
              <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9ccd18bd86_0_100"/>
          <p:cNvSpPr txBox="1"/>
          <p:nvPr>
            <p:ph idx="1" type="body"/>
          </p:nvPr>
        </p:nvSpPr>
        <p:spPr>
          <a:xfrm>
            <a:off x="319100" y="994327"/>
            <a:ext cx="4180800" cy="545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de-DE"/>
              <a:t>After having the camera parameters and the images, </a:t>
            </a:r>
            <a:r>
              <a:rPr lang="de-DE"/>
              <a:t>3D dense point cloud is obtained by using MVS [Schönberger et al. 2016].</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However MVS suffers from noise due to the reflection created by flash photography. Reflection violates diffuse reflectance assumption of MVS.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Therefore, initial geometry is modified further with screened Poisson surface reconstruction [Kazhdan and Hoppe 2013].</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60" name="Google Shape;260;g9ccd18bd86_0_100"/>
          <p:cNvSpPr txBox="1"/>
          <p:nvPr>
            <p:ph idx="2" type="body"/>
          </p:nvPr>
        </p:nvSpPr>
        <p:spPr>
          <a:xfrm>
            <a:off x="4647175" y="994202"/>
            <a:ext cx="4180800" cy="545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61" name="Google Shape;261;g9ccd18bd86_0_10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262" name="Google Shape;262;g9ccd18bd86_0_100"/>
          <p:cNvPicPr preferRelativeResize="0"/>
          <p:nvPr/>
        </p:nvPicPr>
        <p:blipFill>
          <a:blip r:embed="rId3">
            <a:alphaModFix/>
          </a:blip>
          <a:stretch>
            <a:fillRect/>
          </a:stretch>
        </p:blipFill>
        <p:spPr>
          <a:xfrm>
            <a:off x="4779850" y="994325"/>
            <a:ext cx="4048125" cy="4124325"/>
          </a:xfrm>
          <a:prstGeom prst="rect">
            <a:avLst/>
          </a:prstGeom>
          <a:noFill/>
          <a:ln>
            <a:noFill/>
          </a:ln>
        </p:spPr>
      </p:pic>
      <p:sp>
        <p:nvSpPr>
          <p:cNvPr id="263" name="Google Shape;263;g9ccd18bd86_0_100"/>
          <p:cNvSpPr txBox="1"/>
          <p:nvPr>
            <p:ph idx="11" type="ftr"/>
          </p:nvPr>
        </p:nvSpPr>
        <p:spPr>
          <a:xfrm>
            <a:off x="4647175" y="5118650"/>
            <a:ext cx="41808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14. </a:t>
            </a:r>
            <a:r>
              <a:rPr lang="de-DE" sz="700"/>
              <a:t>Initializing 3D geometry, </a:t>
            </a:r>
            <a:r>
              <a:rPr lang="de-DE" sz="700"/>
              <a:t>Adapted from </a:t>
            </a:r>
            <a:r>
              <a:rPr i="1" lang="de-DE" sz="700"/>
              <a:t>Practical SVBRDF Acquisition of 3D Objects with Unstructured Flash Photography, </a:t>
            </a:r>
            <a:r>
              <a:rPr lang="de-DE" sz="700"/>
              <a:t>by Nam et al., 2018, retrieved from https://dl.acm.org/doi/10.1145/3272127.3275017</a:t>
            </a:r>
            <a:endParaRPr sz="700"/>
          </a:p>
          <a:p>
            <a:pPr indent="0" lvl="0" marL="0" rtl="0" algn="ctr">
              <a:spcBef>
                <a:spcPts val="0"/>
              </a:spcBef>
              <a:spcAft>
                <a:spcPts val="0"/>
              </a:spcAft>
              <a:buNone/>
            </a:pPr>
            <a:r>
              <a:t/>
            </a:r>
            <a:endParaRPr sz="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9ccd18bd86_0_62"/>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de-DE"/>
              <a:t>I</a:t>
            </a:r>
            <a:r>
              <a:rPr lang="de-DE"/>
              <a:t>mage formation model proposed by Debevec and Malik [1997] is used,</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Reflectance function at point x is captured with the following formula,</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0" name="Google Shape;270;g9ccd18bd86_0_62"/>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271" name="Google Shape;271;g9ccd18bd86_0_62"/>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de-DE" sz="2200"/>
              <a:t>I</a:t>
            </a:r>
            <a:r>
              <a:rPr b="1" lang="de-DE" sz="2200"/>
              <a:t>mage Formation Model</a:t>
            </a:r>
            <a:endParaRPr b="1"/>
          </a:p>
        </p:txBody>
      </p:sp>
      <p:pic>
        <p:nvPicPr>
          <p:cNvPr id="272" name="Google Shape;272;g9ccd18bd86_0_62"/>
          <p:cNvPicPr preferRelativeResize="0"/>
          <p:nvPr/>
        </p:nvPicPr>
        <p:blipFill>
          <a:blip r:embed="rId3">
            <a:alphaModFix/>
          </a:blip>
          <a:stretch>
            <a:fillRect/>
          </a:stretch>
        </p:blipFill>
        <p:spPr>
          <a:xfrm>
            <a:off x="2997163" y="2595450"/>
            <a:ext cx="3152775" cy="542925"/>
          </a:xfrm>
          <a:prstGeom prst="rect">
            <a:avLst/>
          </a:prstGeom>
          <a:noFill/>
          <a:ln>
            <a:noFill/>
          </a:ln>
        </p:spPr>
      </p:pic>
      <p:pic>
        <p:nvPicPr>
          <p:cNvPr id="273" name="Google Shape;273;g9ccd18bd86_0_62"/>
          <p:cNvPicPr preferRelativeResize="0"/>
          <p:nvPr/>
        </p:nvPicPr>
        <p:blipFill>
          <a:blip r:embed="rId4">
            <a:alphaModFix/>
          </a:blip>
          <a:stretch>
            <a:fillRect/>
          </a:stretch>
        </p:blipFill>
        <p:spPr>
          <a:xfrm>
            <a:off x="1725575" y="4131100"/>
            <a:ext cx="5695950" cy="54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9ccd18bd86_0_86"/>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SVBRDF is represented by basis BRDFs and spatial weights.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Variables of the reflectance function are changed as in the work of Rusinkiewicz et.al. [1998] in order to obtain an efficient reparameterization.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0" name="Google Shape;280;g9ccd18bd86_0_86"/>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281" name="Google Shape;281;g9ccd18bd86_0_86"/>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de-DE" sz="2200"/>
              <a:t>Reconstructing the SVBRDF</a:t>
            </a:r>
            <a:endParaRPr b="1"/>
          </a:p>
        </p:txBody>
      </p:sp>
      <p:pic>
        <p:nvPicPr>
          <p:cNvPr id="282" name="Google Shape;282;g9ccd18bd86_0_86"/>
          <p:cNvPicPr preferRelativeResize="0"/>
          <p:nvPr/>
        </p:nvPicPr>
        <p:blipFill>
          <a:blip r:embed="rId3">
            <a:alphaModFix/>
          </a:blip>
          <a:stretch>
            <a:fillRect/>
          </a:stretch>
        </p:blipFill>
        <p:spPr>
          <a:xfrm>
            <a:off x="1366187" y="3983313"/>
            <a:ext cx="6411626" cy="2516586"/>
          </a:xfrm>
          <a:prstGeom prst="rect">
            <a:avLst/>
          </a:prstGeom>
          <a:noFill/>
          <a:ln>
            <a:noFill/>
          </a:ln>
        </p:spPr>
      </p:pic>
      <p:pic>
        <p:nvPicPr>
          <p:cNvPr id="283" name="Google Shape;283;g9ccd18bd86_0_86"/>
          <p:cNvPicPr preferRelativeResize="0"/>
          <p:nvPr/>
        </p:nvPicPr>
        <p:blipFill>
          <a:blip r:embed="rId4">
            <a:alphaModFix/>
          </a:blip>
          <a:stretch>
            <a:fillRect/>
          </a:stretch>
        </p:blipFill>
        <p:spPr>
          <a:xfrm>
            <a:off x="1919276" y="2072600"/>
            <a:ext cx="5305450" cy="1242850"/>
          </a:xfrm>
          <a:prstGeom prst="rect">
            <a:avLst/>
          </a:prstGeom>
          <a:noFill/>
          <a:ln>
            <a:noFill/>
          </a:ln>
        </p:spPr>
      </p:pic>
      <p:sp>
        <p:nvSpPr>
          <p:cNvPr id="284" name="Google Shape;284;g9ccd18bd86_0_86"/>
          <p:cNvSpPr txBox="1"/>
          <p:nvPr>
            <p:ph idx="11" type="ftr"/>
          </p:nvPr>
        </p:nvSpPr>
        <p:spPr>
          <a:xfrm>
            <a:off x="1366200" y="6428025"/>
            <a:ext cx="64116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15. </a:t>
            </a:r>
            <a:r>
              <a:rPr lang="de-DE" sz="700"/>
              <a:t>Proposed reparameterization of BRDFs</a:t>
            </a:r>
            <a:r>
              <a:rPr lang="de-DE" sz="700"/>
              <a:t>, Adapted from </a:t>
            </a:r>
            <a:r>
              <a:rPr i="1" lang="de-DE" sz="700"/>
              <a:t>A New Change of Variables for Efficient BRDF Representation, </a:t>
            </a:r>
            <a:r>
              <a:rPr lang="de-DE" sz="700"/>
              <a:t>by </a:t>
            </a:r>
            <a:r>
              <a:rPr lang="de-DE" sz="700"/>
              <a:t>Rusinkiewicz</a:t>
            </a:r>
            <a:r>
              <a:rPr lang="de-DE" sz="700"/>
              <a:t>, 2011, retrieved from http://graphics.stanford.edu/papers/brdf_change_of_variables/brdf_change_of_variables.pdf</a:t>
            </a:r>
            <a:endParaRPr sz="700"/>
          </a:p>
          <a:p>
            <a:pPr indent="0" lvl="0" marL="0" rtl="0" algn="ctr">
              <a:spcBef>
                <a:spcPts val="0"/>
              </a:spcBef>
              <a:spcAft>
                <a:spcPts val="0"/>
              </a:spcAft>
              <a:buNone/>
            </a:pPr>
            <a:r>
              <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9ccd18bd86_0_114"/>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D</a:t>
            </a:r>
            <a:r>
              <a:rPr lang="de-DE"/>
              <a:t>ense sampling is obtained along </a:t>
            </a:r>
            <a:r>
              <a:rPr lang="de-DE"/>
              <a:t>the inclination angle of the halfway vector θ</a:t>
            </a:r>
            <a:r>
              <a:rPr baseline="-25000" lang="de-DE"/>
              <a:t>h</a:t>
            </a:r>
            <a:r>
              <a:rPr lang="de-DE"/>
              <a:t> and the azimuthal angle φ</a:t>
            </a:r>
            <a:r>
              <a:rPr baseline="-25000" lang="de-DE"/>
              <a:t>d</a:t>
            </a:r>
            <a:r>
              <a:rPr lang="de-DE"/>
              <a:t> of the difference vector but not along the inclination angle of the difference vector θ</a:t>
            </a:r>
            <a:r>
              <a:rPr baseline="-25000" lang="de-DE"/>
              <a:t>d</a:t>
            </a:r>
            <a:r>
              <a:rPr lang="de-DE"/>
              <a: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1" name="Google Shape;291;g9ccd18bd86_0_114"/>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292" name="Google Shape;292;g9ccd18bd86_0_114"/>
          <p:cNvPicPr preferRelativeResize="0"/>
          <p:nvPr/>
        </p:nvPicPr>
        <p:blipFill rotWithShape="1">
          <a:blip r:embed="rId3">
            <a:alphaModFix/>
          </a:blip>
          <a:srcRect b="24924" l="0" r="0" t="0"/>
          <a:stretch/>
        </p:blipFill>
        <p:spPr>
          <a:xfrm>
            <a:off x="1656200" y="2184397"/>
            <a:ext cx="5831600" cy="2489200"/>
          </a:xfrm>
          <a:prstGeom prst="rect">
            <a:avLst/>
          </a:prstGeom>
          <a:noFill/>
          <a:ln>
            <a:noFill/>
          </a:ln>
        </p:spPr>
      </p:pic>
      <p:sp>
        <p:nvSpPr>
          <p:cNvPr id="293" name="Google Shape;293;g9ccd18bd86_0_114"/>
          <p:cNvSpPr txBox="1"/>
          <p:nvPr>
            <p:ph idx="11" type="ftr"/>
          </p:nvPr>
        </p:nvSpPr>
        <p:spPr>
          <a:xfrm>
            <a:off x="1656200" y="4788925"/>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16. </a:t>
            </a:r>
            <a:r>
              <a:rPr lang="de-DE" sz="700"/>
              <a:t>Rusinkiewicz parameterization and Geometry of the setup with a smartphone</a:t>
            </a:r>
            <a:r>
              <a:rPr lang="de-DE" sz="700"/>
              <a:t>, Adapted from </a:t>
            </a:r>
            <a:r>
              <a:rPr i="1" lang="de-DE" sz="700"/>
              <a:t>Practical SVBRDF Acquisition of 3D Objects with Unstructured Flash Photography, </a:t>
            </a:r>
            <a:r>
              <a:rPr lang="de-DE" sz="700"/>
              <a:t>by Nam et al., 2018, retrieved from https://dl.acm.org/doi/10.1145/3272127.3275017</a:t>
            </a:r>
            <a:endParaRPr sz="700"/>
          </a:p>
          <a:p>
            <a:pPr indent="0" lvl="0" marL="0" rtl="0" algn="ctr">
              <a:spcBef>
                <a:spcPts val="0"/>
              </a:spcBef>
              <a:spcAft>
                <a:spcPts val="0"/>
              </a:spcAft>
              <a:buNone/>
            </a:pPr>
            <a:r>
              <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9ccd18bd86_0_130"/>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Slightly modified version of </a:t>
            </a:r>
            <a:r>
              <a:rPr lang="de-DE"/>
              <a:t>Cook-Torrance (CT) model [1982] is used to represent the basis BRDFs.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ρ</a:t>
            </a:r>
            <a:r>
              <a:rPr baseline="-25000" lang="de-DE"/>
              <a:t>d</a:t>
            </a:r>
            <a:r>
              <a:rPr lang="de-DE"/>
              <a:t> and ρ</a:t>
            </a:r>
            <a:r>
              <a:rPr baseline="-25000" lang="de-DE"/>
              <a:t>s</a:t>
            </a:r>
            <a:r>
              <a:rPr lang="de-DE"/>
              <a:t> are the diffuse and specular albedos.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i="1" lang="de-DE"/>
              <a:t>D</a:t>
            </a:r>
            <a:r>
              <a:rPr lang="de-DE"/>
              <a:t> is a tabulated function D(θ</a:t>
            </a:r>
            <a:r>
              <a:rPr baseline="-25000" lang="de-DE"/>
              <a:t>h</a:t>
            </a:r>
            <a:r>
              <a:rPr lang="de-DE"/>
              <a:t>) ∈ R</a:t>
            </a:r>
            <a:r>
              <a:rPr baseline="30000" lang="de-DE"/>
              <a:t>M</a:t>
            </a:r>
            <a:endParaRPr baseline="30000"/>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i="1" lang="de-DE"/>
              <a:t>G</a:t>
            </a:r>
            <a:r>
              <a:rPr lang="de-DE"/>
              <a:t> is the geometric term</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i="1" lang="de-DE"/>
              <a:t>F</a:t>
            </a:r>
            <a:r>
              <a:rPr lang="de-DE"/>
              <a:t> is the Fresnel term</a:t>
            </a:r>
            <a:endParaRPr/>
          </a:p>
        </p:txBody>
      </p:sp>
      <p:sp>
        <p:nvSpPr>
          <p:cNvPr id="300" name="Google Shape;300;g9ccd18bd86_0_13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01" name="Google Shape;301;g9ccd18bd86_0_130"/>
          <p:cNvPicPr preferRelativeResize="0"/>
          <p:nvPr/>
        </p:nvPicPr>
        <p:blipFill>
          <a:blip r:embed="rId3">
            <a:alphaModFix/>
          </a:blip>
          <a:stretch>
            <a:fillRect/>
          </a:stretch>
        </p:blipFill>
        <p:spPr>
          <a:xfrm>
            <a:off x="1570788" y="1557349"/>
            <a:ext cx="6005525" cy="1030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9ccd18bd86_1_0"/>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R</a:t>
            </a:r>
            <a:r>
              <a:rPr lang="de-DE"/>
              <a:t>eflectance f</a:t>
            </a:r>
            <a:r>
              <a:rPr baseline="30000" lang="de-DE"/>
              <a:t>’</a:t>
            </a:r>
            <a:r>
              <a:rPr baseline="-25000" lang="de-DE"/>
              <a:t>p,k</a:t>
            </a:r>
            <a:r>
              <a:rPr lang="de-DE"/>
              <a:t> is calculated with the formulas mentioned in image formation model and decomposed further as follows.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Basis BRDFs from the previous slide are represented as coefficient vectors </a:t>
            </a:r>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de-DE"/>
              <a:t>f</a:t>
            </a:r>
            <a:r>
              <a:rPr baseline="-25000" lang="de-DE"/>
              <a:t>b</a:t>
            </a:r>
            <a:r>
              <a:rPr lang="de-DE"/>
              <a:t> = [ρ</a:t>
            </a:r>
            <a:r>
              <a:rPr baseline="-25000" lang="de-DE"/>
              <a:t>d</a:t>
            </a:r>
            <a:r>
              <a:rPr lang="de-DE"/>
              <a:t> , ρ</a:t>
            </a:r>
            <a:r>
              <a:rPr baseline="-25000" lang="de-DE"/>
              <a:t>s</a:t>
            </a:r>
            <a:r>
              <a:rPr lang="de-DE"/>
              <a:t>.</a:t>
            </a:r>
            <a:r>
              <a:rPr i="1" lang="de-DE"/>
              <a:t>F</a:t>
            </a:r>
            <a:r>
              <a:rPr lang="de-DE"/>
              <a:t>.</a:t>
            </a:r>
            <a:r>
              <a:rPr i="1" lang="de-DE"/>
              <a:t>D</a:t>
            </a:r>
            <a:r>
              <a:rPr lang="de-DE"/>
              <a:t>(θ</a:t>
            </a:r>
            <a:r>
              <a:rPr baseline="-25000" lang="de-DE"/>
              <a:t>h</a:t>
            </a:r>
            <a:r>
              <a:rPr lang="de-DE"/>
              <a:t>)] ∈ R</a:t>
            </a:r>
            <a:r>
              <a:rPr baseline="30000" lang="de-DE"/>
              <a:t>M +1</a:t>
            </a:r>
            <a:endParaRPr baseline="30000"/>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de-DE"/>
              <a:t>Φ</a:t>
            </a:r>
            <a:r>
              <a:rPr baseline="-25000" lang="de-DE"/>
              <a:t>p,k</a:t>
            </a:r>
            <a:r>
              <a:rPr lang="de-DE"/>
              <a:t> ∈ R</a:t>
            </a:r>
            <a:r>
              <a:rPr baseline="30000" lang="de-DE"/>
              <a:t>M +1</a:t>
            </a:r>
            <a:r>
              <a:rPr lang="de-DE"/>
              <a:t> is the measurement vector specifying the sampled θ</a:t>
            </a:r>
            <a:r>
              <a:rPr baseline="-25000" lang="de-DE"/>
              <a:t>h</a:t>
            </a:r>
            <a:r>
              <a:rPr lang="de-DE"/>
              <a:t> angles and the geometric factor G/(4(n · i)(n · o)) per pixel observation</a:t>
            </a:r>
            <a:endParaRPr/>
          </a:p>
        </p:txBody>
      </p:sp>
      <p:sp>
        <p:nvSpPr>
          <p:cNvPr id="308" name="Google Shape;308;g9ccd18bd86_1_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09" name="Google Shape;309;g9ccd18bd86_1_0"/>
          <p:cNvPicPr preferRelativeResize="0"/>
          <p:nvPr/>
        </p:nvPicPr>
        <p:blipFill>
          <a:blip r:embed="rId3">
            <a:alphaModFix/>
          </a:blip>
          <a:stretch>
            <a:fillRect/>
          </a:stretch>
        </p:blipFill>
        <p:spPr>
          <a:xfrm>
            <a:off x="3483248" y="1728675"/>
            <a:ext cx="2177475" cy="600400"/>
          </a:xfrm>
          <a:prstGeom prst="rect">
            <a:avLst/>
          </a:prstGeom>
          <a:noFill/>
          <a:ln>
            <a:noFill/>
          </a:ln>
        </p:spPr>
      </p:pic>
      <p:pic>
        <p:nvPicPr>
          <p:cNvPr id="310" name="Google Shape;310;g9ccd18bd86_1_0"/>
          <p:cNvPicPr preferRelativeResize="0"/>
          <p:nvPr/>
        </p:nvPicPr>
        <p:blipFill>
          <a:blip r:embed="rId4">
            <a:alphaModFix/>
          </a:blip>
          <a:stretch>
            <a:fillRect/>
          </a:stretch>
        </p:blipFill>
        <p:spPr>
          <a:xfrm>
            <a:off x="4009150" y="2452675"/>
            <a:ext cx="2052000" cy="610297"/>
          </a:xfrm>
          <a:prstGeom prst="rect">
            <a:avLst/>
          </a:prstGeom>
          <a:noFill/>
          <a:ln>
            <a:noFill/>
          </a:ln>
        </p:spPr>
      </p:pic>
      <p:pic>
        <p:nvPicPr>
          <p:cNvPr id="311" name="Google Shape;311;g9ccd18bd86_1_0"/>
          <p:cNvPicPr preferRelativeResize="0"/>
          <p:nvPr/>
        </p:nvPicPr>
        <p:blipFill>
          <a:blip r:embed="rId5">
            <a:alphaModFix/>
          </a:blip>
          <a:stretch>
            <a:fillRect/>
          </a:stretch>
        </p:blipFill>
        <p:spPr>
          <a:xfrm>
            <a:off x="3097775" y="2413050"/>
            <a:ext cx="468878" cy="689527"/>
          </a:xfrm>
          <a:prstGeom prst="rect">
            <a:avLst/>
          </a:prstGeom>
          <a:noFill/>
          <a:ln>
            <a:noFill/>
          </a:ln>
        </p:spPr>
      </p:pic>
      <p:pic>
        <p:nvPicPr>
          <p:cNvPr id="312" name="Google Shape;312;g9ccd18bd86_1_0"/>
          <p:cNvPicPr preferRelativeResize="0"/>
          <p:nvPr/>
        </p:nvPicPr>
        <p:blipFill>
          <a:blip r:embed="rId6">
            <a:alphaModFix/>
          </a:blip>
          <a:stretch>
            <a:fillRect/>
          </a:stretch>
        </p:blipFill>
        <p:spPr>
          <a:xfrm>
            <a:off x="3566650" y="2543200"/>
            <a:ext cx="468875" cy="4292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9ccd18bd86_1_12"/>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de-DE"/>
              <a:t>A</a:t>
            </a:r>
            <a:r>
              <a:rPr lang="de-DE"/>
              <a:t> minimization problem is defined over all images (K) and all vertex points (P)</a:t>
            </a:r>
            <a:r>
              <a:rPr lang="de-DE"/>
              <a:t> by putting all together.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de-DE"/>
              <a:t>In order to </a:t>
            </a:r>
            <a:r>
              <a:rPr lang="de-DE"/>
              <a:t>update F</a:t>
            </a:r>
            <a:r>
              <a:rPr baseline="-25000" lang="de-DE"/>
              <a:t>b</a:t>
            </a:r>
            <a:r>
              <a:rPr lang="de-DE"/>
              <a:t> , this problem is minimized with fixed W.</a:t>
            </a:r>
            <a:endParaRPr/>
          </a:p>
        </p:txBody>
      </p:sp>
      <p:sp>
        <p:nvSpPr>
          <p:cNvPr id="319" name="Google Shape;319;g9ccd18bd86_1_12"/>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20" name="Google Shape;320;g9ccd18bd86_1_12"/>
          <p:cNvPicPr preferRelativeResize="0"/>
          <p:nvPr/>
        </p:nvPicPr>
        <p:blipFill>
          <a:blip r:embed="rId3">
            <a:alphaModFix/>
          </a:blip>
          <a:stretch>
            <a:fillRect/>
          </a:stretch>
        </p:blipFill>
        <p:spPr>
          <a:xfrm>
            <a:off x="1111213" y="1798375"/>
            <a:ext cx="6924674" cy="1216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9ccd18bd86_1_22"/>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de-DE"/>
              <a:t>In order to find the optimal W, rough initial weights are calculated by using K-Means clustering w.r.t. the initial F</a:t>
            </a:r>
            <a:r>
              <a:rPr baseline="-25000" lang="de-DE"/>
              <a:t>b</a:t>
            </a:r>
            <a:r>
              <a:rPr lang="de-DE"/>
              <a:t> values found by observing median brightness per vertex.</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Cluster number K is found empirically.</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27" name="Google Shape;327;g9ccd18bd86_1_22"/>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28" name="Google Shape;328;g9ccd18bd86_1_22"/>
          <p:cNvPicPr preferRelativeResize="0"/>
          <p:nvPr/>
        </p:nvPicPr>
        <p:blipFill>
          <a:blip r:embed="rId3">
            <a:alphaModFix/>
          </a:blip>
          <a:stretch>
            <a:fillRect/>
          </a:stretch>
        </p:blipFill>
        <p:spPr>
          <a:xfrm>
            <a:off x="319100" y="2326653"/>
            <a:ext cx="8508901" cy="2802847"/>
          </a:xfrm>
          <a:prstGeom prst="rect">
            <a:avLst/>
          </a:prstGeom>
          <a:noFill/>
          <a:ln>
            <a:noFill/>
          </a:ln>
        </p:spPr>
      </p:pic>
      <p:sp>
        <p:nvSpPr>
          <p:cNvPr id="329" name="Google Shape;329;g9ccd18bd86_1_22"/>
          <p:cNvSpPr txBox="1"/>
          <p:nvPr>
            <p:ph idx="11" type="ftr"/>
          </p:nvPr>
        </p:nvSpPr>
        <p:spPr>
          <a:xfrm>
            <a:off x="1656150" y="5129500"/>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17. </a:t>
            </a:r>
            <a:r>
              <a:rPr lang="de-DE" sz="700"/>
              <a:t>Impact of the number of basis BRDFs.</a:t>
            </a:r>
            <a:r>
              <a:rPr lang="de-DE" sz="700"/>
              <a:t>, Adapted from </a:t>
            </a:r>
            <a:r>
              <a:rPr i="1" lang="de-DE" sz="700"/>
              <a:t>Practical SVBRDF Acquisition of 3D Objects with Unstructured Flash Photography, </a:t>
            </a:r>
            <a:r>
              <a:rPr lang="de-DE" sz="700"/>
              <a:t>by Nam et al., 2018, retrieved from https://dl.acm.org/doi/10.1145/3272127.3275017</a:t>
            </a:r>
            <a:endParaRPr sz="700"/>
          </a:p>
          <a:p>
            <a:pPr indent="0" lvl="0" marL="0" rtl="0" algn="ctr">
              <a:spcBef>
                <a:spcPts val="0"/>
              </a:spcBef>
              <a:spcAft>
                <a:spcPts val="0"/>
              </a:spcAft>
              <a:buNone/>
            </a:pPr>
            <a:r>
              <a:t/>
            </a:r>
            <a:endParaRPr sz="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9ccd18bd86_2_1"/>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de-DE"/>
              <a:t>In order to update W , this time same problem is minimized with fixed F</a:t>
            </a:r>
            <a:r>
              <a:rPr baseline="-25000" lang="de-DE"/>
              <a:t>b</a:t>
            </a:r>
            <a:r>
              <a:rPr lang="de-DE"/>
              <a:t>.</a:t>
            </a:r>
            <a:endParaRPr/>
          </a:p>
        </p:txBody>
      </p:sp>
      <p:sp>
        <p:nvSpPr>
          <p:cNvPr id="336" name="Google Shape;336;g9ccd18bd86_2_1"/>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37" name="Google Shape;337;g9ccd18bd86_2_1"/>
          <p:cNvPicPr preferRelativeResize="0"/>
          <p:nvPr/>
        </p:nvPicPr>
        <p:blipFill>
          <a:blip r:embed="rId3">
            <a:alphaModFix/>
          </a:blip>
          <a:stretch>
            <a:fillRect/>
          </a:stretch>
        </p:blipFill>
        <p:spPr>
          <a:xfrm>
            <a:off x="1111213" y="1798375"/>
            <a:ext cx="6924674" cy="1216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5"/>
          <p:cNvSpPr txBox="1"/>
          <p:nvPr>
            <p:ph idx="1" type="body"/>
          </p:nvPr>
        </p:nvSpPr>
        <p:spPr>
          <a:xfrm>
            <a:off x="226765" y="1589251"/>
            <a:ext cx="8508900" cy="46995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SzPts val="1100"/>
              <a:buNone/>
            </a:pPr>
            <a:r>
              <a:t/>
            </a:r>
            <a:endParaRPr sz="2200"/>
          </a:p>
          <a:p>
            <a:pPr indent="0" lvl="0" marL="0" rtl="0" algn="l">
              <a:lnSpc>
                <a:spcPct val="114000"/>
              </a:lnSpc>
              <a:spcBef>
                <a:spcPts val="0"/>
              </a:spcBef>
              <a:spcAft>
                <a:spcPts val="0"/>
              </a:spcAft>
              <a:buSzPts val="1100"/>
              <a:buNone/>
            </a:pPr>
            <a:r>
              <a:rPr lang="de-DE"/>
              <a:t>Appearance is an interplay of</a:t>
            </a:r>
            <a:endParaRPr/>
          </a:p>
          <a:p>
            <a:pPr indent="0" lvl="0" marL="0" rtl="0" algn="l">
              <a:lnSpc>
                <a:spcPct val="114000"/>
              </a:lnSpc>
              <a:spcBef>
                <a:spcPts val="0"/>
              </a:spcBef>
              <a:spcAft>
                <a:spcPts val="0"/>
              </a:spcAft>
              <a:buSzPts val="1100"/>
              <a:buNone/>
            </a:pPr>
            <a:r>
              <a:t/>
            </a:r>
            <a:endParaRPr/>
          </a:p>
          <a:p>
            <a:pPr indent="-330200" lvl="0" marL="457200" rtl="0" algn="l">
              <a:lnSpc>
                <a:spcPct val="114000"/>
              </a:lnSpc>
              <a:spcBef>
                <a:spcPts val="0"/>
              </a:spcBef>
              <a:spcAft>
                <a:spcPts val="0"/>
              </a:spcAft>
              <a:buSzPts val="1600"/>
              <a:buChar char="●"/>
            </a:pPr>
            <a:r>
              <a:rPr lang="de-DE"/>
              <a:t>surface geometry</a:t>
            </a:r>
            <a:endParaRPr/>
          </a:p>
          <a:p>
            <a:pPr indent="0" lvl="0" marL="457200" rtl="0" algn="l">
              <a:lnSpc>
                <a:spcPct val="114000"/>
              </a:lnSpc>
              <a:spcBef>
                <a:spcPts val="0"/>
              </a:spcBef>
              <a:spcAft>
                <a:spcPts val="0"/>
              </a:spcAft>
              <a:buNone/>
            </a:pPr>
            <a:r>
              <a:t/>
            </a:r>
            <a:endParaRPr/>
          </a:p>
          <a:p>
            <a:pPr indent="-330200" lvl="0" marL="457200" rtl="0" algn="l">
              <a:lnSpc>
                <a:spcPct val="114000"/>
              </a:lnSpc>
              <a:spcBef>
                <a:spcPts val="0"/>
              </a:spcBef>
              <a:spcAft>
                <a:spcPts val="0"/>
              </a:spcAft>
              <a:buSzPts val="1600"/>
              <a:buChar char="●"/>
            </a:pPr>
            <a:r>
              <a:rPr lang="de-DE"/>
              <a:t>material properties</a:t>
            </a:r>
            <a:endParaRPr/>
          </a:p>
          <a:p>
            <a:pPr indent="0" lvl="0" marL="457200" rtl="0" algn="l">
              <a:lnSpc>
                <a:spcPct val="114000"/>
              </a:lnSpc>
              <a:spcBef>
                <a:spcPts val="0"/>
              </a:spcBef>
              <a:spcAft>
                <a:spcPts val="0"/>
              </a:spcAft>
              <a:buNone/>
            </a:pPr>
            <a:r>
              <a:t/>
            </a:r>
            <a:endParaRPr/>
          </a:p>
          <a:p>
            <a:pPr indent="-330200" lvl="0" marL="457200" rtl="0" algn="l">
              <a:lnSpc>
                <a:spcPct val="114000"/>
              </a:lnSpc>
              <a:spcBef>
                <a:spcPts val="0"/>
              </a:spcBef>
              <a:spcAft>
                <a:spcPts val="0"/>
              </a:spcAft>
              <a:buSzPts val="1600"/>
              <a:buChar char="●"/>
            </a:pPr>
            <a:r>
              <a:rPr lang="de-DE"/>
              <a:t>illumination characteristics</a:t>
            </a:r>
            <a:endParaRPr/>
          </a:p>
          <a:p>
            <a:pPr indent="0" lvl="0" marL="0" rtl="0" algn="l">
              <a:lnSpc>
                <a:spcPct val="114000"/>
              </a:lnSpc>
              <a:spcBef>
                <a:spcPts val="0"/>
              </a:spcBef>
              <a:spcAft>
                <a:spcPts val="0"/>
              </a:spcAft>
              <a:buClr>
                <a:schemeClr val="dk1"/>
              </a:buClr>
              <a:buSzPts val="1100"/>
              <a:buFont typeface="Arial"/>
              <a:buNone/>
            </a:pPr>
            <a:r>
              <a:t/>
            </a:r>
            <a:endParaRPr/>
          </a:p>
          <a:p>
            <a:pPr indent="0" lvl="0" marL="0" rtl="0" algn="l">
              <a:lnSpc>
                <a:spcPct val="114000"/>
              </a:lnSpc>
              <a:spcBef>
                <a:spcPts val="0"/>
              </a:spcBef>
              <a:spcAft>
                <a:spcPts val="0"/>
              </a:spcAft>
              <a:buNone/>
            </a:pPr>
            <a:r>
              <a:t/>
            </a:r>
            <a:endParaRPr/>
          </a:p>
        </p:txBody>
      </p:sp>
      <p:sp>
        <p:nvSpPr>
          <p:cNvPr id="92" name="Google Shape;92;p5"/>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93" name="Google Shape;93;p5"/>
          <p:cNvSpPr txBox="1"/>
          <p:nvPr>
            <p:ph idx="11" type="ftr"/>
          </p:nvPr>
        </p:nvSpPr>
        <p:spPr>
          <a:xfrm>
            <a:off x="4670325" y="4813825"/>
            <a:ext cx="41577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 </a:t>
            </a:r>
            <a:r>
              <a:rPr lang="de-DE" sz="700"/>
              <a:t>Red apples and glasses with juice on grey table, by atlascompany, 2020, retrieved from https://image.freepik.com/free-photo/red-apples-glasses-with-juice-grey-table_185193-2293.jpg</a:t>
            </a:r>
            <a:endParaRPr sz="700"/>
          </a:p>
        </p:txBody>
      </p:sp>
      <p:sp>
        <p:nvSpPr>
          <p:cNvPr id="94" name="Google Shape;94;p5"/>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de-DE"/>
              <a:t>1. Prior Knowledge</a:t>
            </a:r>
            <a:endParaRPr b="1"/>
          </a:p>
        </p:txBody>
      </p:sp>
      <p:pic>
        <p:nvPicPr>
          <p:cNvPr id="95" name="Google Shape;95;p5"/>
          <p:cNvPicPr preferRelativeResize="0"/>
          <p:nvPr/>
        </p:nvPicPr>
        <p:blipFill>
          <a:blip r:embed="rId3">
            <a:alphaModFix/>
          </a:blip>
          <a:stretch>
            <a:fillRect/>
          </a:stretch>
        </p:blipFill>
        <p:spPr>
          <a:xfrm>
            <a:off x="4670263" y="2044171"/>
            <a:ext cx="4157825" cy="2769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9ccd18bd86_2_10"/>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de-DE"/>
              <a:t>After basis BRDFs and weights are estimated, reverse-rendering problem is optimized w.r.t. n</a:t>
            </a:r>
            <a:r>
              <a:rPr baseline="-25000" lang="de-DE"/>
              <a:t>p</a:t>
            </a:r>
            <a:r>
              <a:rPr lang="de-DE"/>
              <a: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de-DE"/>
              <a:t>Current</a:t>
            </a:r>
            <a:r>
              <a:rPr lang="de-DE"/>
              <a:t> surface normals {n</a:t>
            </a:r>
            <a:r>
              <a:rPr baseline="-25000" lang="de-DE"/>
              <a:t>p</a:t>
            </a:r>
            <a:r>
              <a:rPr lang="de-DE"/>
              <a:t>} are used for initialization. </a:t>
            </a:r>
            <a:r>
              <a:rPr lang="de-DE"/>
              <a:t>As long as radiances, directions and reflections of vertices are all known shading normals {ñ</a:t>
            </a:r>
            <a:r>
              <a:rPr baseline="-25000" lang="de-DE"/>
              <a:t>p</a:t>
            </a:r>
            <a:r>
              <a:rPr lang="de-DE"/>
              <a:t>} can be found by a standard linear least squares regression.</a:t>
            </a:r>
            <a:endParaRPr/>
          </a:p>
          <a:p>
            <a:pPr indent="0" lvl="0" marL="0" rtl="0" algn="l">
              <a:lnSpc>
                <a:spcPct val="115000"/>
              </a:lnSpc>
              <a:spcBef>
                <a:spcPts val="0"/>
              </a:spcBef>
              <a:spcAft>
                <a:spcPts val="0"/>
              </a:spcAft>
              <a:buClr>
                <a:schemeClr val="dk1"/>
              </a:buClr>
              <a:buSzPts val="1100"/>
              <a:buFont typeface="Arial"/>
              <a:buNone/>
            </a:pPr>
            <a:r>
              <a:rPr lang="de-DE"/>
              <a:t> </a:t>
            </a:r>
            <a:endParaRPr/>
          </a:p>
        </p:txBody>
      </p:sp>
      <p:sp>
        <p:nvSpPr>
          <p:cNvPr id="344" name="Google Shape;344;g9ccd18bd86_2_1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345" name="Google Shape;345;g9ccd18bd86_2_10"/>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de-DE" sz="2200"/>
              <a:t>Reconstructing the Normals</a:t>
            </a:r>
            <a:endParaRPr b="1"/>
          </a:p>
        </p:txBody>
      </p:sp>
      <p:pic>
        <p:nvPicPr>
          <p:cNvPr id="346" name="Google Shape;346;g9ccd18bd86_2_10"/>
          <p:cNvPicPr preferRelativeResize="0"/>
          <p:nvPr/>
        </p:nvPicPr>
        <p:blipFill>
          <a:blip r:embed="rId3">
            <a:alphaModFix/>
          </a:blip>
          <a:stretch>
            <a:fillRect/>
          </a:stretch>
        </p:blipFill>
        <p:spPr>
          <a:xfrm>
            <a:off x="430863" y="1840525"/>
            <a:ext cx="8282274" cy="861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9ccd18bd86_2_20"/>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After obtaining </a:t>
            </a:r>
            <a:r>
              <a:rPr lang="de-DE"/>
              <a:t>SVBRDF and shading normals, 3D geometry need to be updated in order to agree with the gained knowledge.</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Screened Poisson surface reconstruction and marching cubes [Kazhdan and Hoppe 2013]</a:t>
            </a:r>
            <a:endParaRPr/>
          </a:p>
          <a:p>
            <a:pPr indent="0" lvl="0" marL="0" rtl="0" algn="l">
              <a:spcBef>
                <a:spcPts val="0"/>
              </a:spcBef>
              <a:spcAft>
                <a:spcPts val="0"/>
              </a:spcAft>
              <a:buNone/>
            </a:pPr>
            <a:r>
              <a:rPr lang="de-DE"/>
              <a:t> methods are used to update the geometry.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3" name="Google Shape;353;g9ccd18bd86_2_2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354" name="Google Shape;354;g9ccd18bd86_2_20"/>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de-DE" sz="2200"/>
              <a:t>Geometry Update</a:t>
            </a:r>
            <a:endParaRPr b="1"/>
          </a:p>
        </p:txBody>
      </p:sp>
      <p:pic>
        <p:nvPicPr>
          <p:cNvPr id="355" name="Google Shape;355;g9ccd18bd86_2_20"/>
          <p:cNvPicPr preferRelativeResize="0"/>
          <p:nvPr/>
        </p:nvPicPr>
        <p:blipFill>
          <a:blip r:embed="rId3">
            <a:alphaModFix/>
          </a:blip>
          <a:stretch>
            <a:fillRect/>
          </a:stretch>
        </p:blipFill>
        <p:spPr>
          <a:xfrm>
            <a:off x="649500" y="3200401"/>
            <a:ext cx="7844981" cy="3161200"/>
          </a:xfrm>
          <a:prstGeom prst="rect">
            <a:avLst/>
          </a:prstGeom>
          <a:noFill/>
          <a:ln>
            <a:noFill/>
          </a:ln>
        </p:spPr>
      </p:pic>
      <p:sp>
        <p:nvSpPr>
          <p:cNvPr id="356" name="Google Shape;356;g9ccd18bd86_2_20"/>
          <p:cNvSpPr txBox="1"/>
          <p:nvPr>
            <p:ph idx="11" type="ftr"/>
          </p:nvPr>
        </p:nvSpPr>
        <p:spPr>
          <a:xfrm>
            <a:off x="1656138" y="6361600"/>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Clr>
                <a:srgbClr val="000000"/>
              </a:buClr>
              <a:buFont typeface="Arial"/>
              <a:buNone/>
            </a:pPr>
            <a:r>
              <a:rPr i="1" lang="de-DE" sz="700"/>
              <a:t>Figure 18.</a:t>
            </a:r>
            <a:r>
              <a:rPr lang="de-DE" sz="700"/>
              <a:t> Updating 3D geometry, Adapted from </a:t>
            </a:r>
            <a:r>
              <a:rPr i="1" lang="de-DE" sz="700"/>
              <a:t>Practical SVBRDF Acquisition of 3D Objects with Unstructured Flash Photography</a:t>
            </a:r>
            <a:r>
              <a:rPr lang="de-DE" sz="700"/>
              <a:t>, by Nam et al., 2018, retrieved from https://dl.acm.org/doi/10.1145/3272127.3275017</a:t>
            </a:r>
            <a:endParaRPr sz="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9ccd18bd86_2_40"/>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de-DE"/>
              <a:t>SVBRDF, shading normals and geometry are updated until convergence.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de-DE"/>
              <a:t>In order to evaluate the geometry Hausdorff distance</a:t>
            </a:r>
            <a:r>
              <a:rPr lang="de-DE"/>
              <a:t> [Cignoni et al. 1998] </a:t>
            </a:r>
            <a:r>
              <a:rPr lang="de-DE"/>
              <a:t>between the previous mesh and the new X is used.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de-DE"/>
              <a:t>C</a:t>
            </a:r>
            <a:r>
              <a:rPr lang="de-DE"/>
              <a:t>aptured images are separated into training and testing groups and test RMS error of the photometric difference is used to decide whether to continue or stop.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63" name="Google Shape;363;g9ccd18bd86_2_4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364" name="Google Shape;364;g9ccd18bd86_2_40"/>
          <p:cNvPicPr preferRelativeResize="0"/>
          <p:nvPr/>
        </p:nvPicPr>
        <p:blipFill rotWithShape="1">
          <a:blip r:embed="rId3">
            <a:alphaModFix/>
          </a:blip>
          <a:srcRect b="0" l="1341" r="0" t="0"/>
          <a:stretch/>
        </p:blipFill>
        <p:spPr>
          <a:xfrm>
            <a:off x="1812100" y="2412775"/>
            <a:ext cx="5522901" cy="937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9ccd18bd86_2_48"/>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1" name="Google Shape;371;g9ccd18bd86_2_48"/>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372" name="Google Shape;372;g9ccd18bd86_2_48"/>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de-DE"/>
              <a:t>5. </a:t>
            </a:r>
            <a:r>
              <a:rPr b="1" lang="de-DE"/>
              <a:t>Results and Evaluation</a:t>
            </a:r>
            <a:endParaRPr b="1"/>
          </a:p>
        </p:txBody>
      </p:sp>
      <p:pic>
        <p:nvPicPr>
          <p:cNvPr id="373" name="Google Shape;373;g9ccd18bd86_2_48"/>
          <p:cNvPicPr preferRelativeResize="0"/>
          <p:nvPr/>
        </p:nvPicPr>
        <p:blipFill>
          <a:blip r:embed="rId3">
            <a:alphaModFix/>
          </a:blip>
          <a:stretch>
            <a:fillRect/>
          </a:stretch>
        </p:blipFill>
        <p:spPr>
          <a:xfrm>
            <a:off x="559200" y="1525675"/>
            <a:ext cx="8028701" cy="4930625"/>
          </a:xfrm>
          <a:prstGeom prst="rect">
            <a:avLst/>
          </a:prstGeom>
          <a:noFill/>
          <a:ln>
            <a:noFill/>
          </a:ln>
        </p:spPr>
      </p:pic>
      <p:sp>
        <p:nvSpPr>
          <p:cNvPr id="374" name="Google Shape;374;g9ccd18bd86_2_48"/>
          <p:cNvSpPr txBox="1"/>
          <p:nvPr>
            <p:ph idx="11" type="ftr"/>
          </p:nvPr>
        </p:nvSpPr>
        <p:spPr>
          <a:xfrm>
            <a:off x="1563788" y="6450675"/>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19.</a:t>
            </a:r>
            <a:r>
              <a:rPr lang="de-DE" sz="700"/>
              <a:t> Results of the acquisition, Adapted from </a:t>
            </a:r>
            <a:r>
              <a:rPr i="1" lang="de-DE" sz="700"/>
              <a:t>Practical SVBRDF Acquisition of 3D Objects with Unstructured Flash Photography</a:t>
            </a:r>
            <a:r>
              <a:rPr lang="de-DE" sz="700"/>
              <a:t>, by Nam et al., 2018, retrieved from https://dl.acm.org/doi/10.1145/3272127.3275017</a:t>
            </a:r>
            <a:endParaRPr sz="7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9ccd18bd86_2_56"/>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MERL BRDF dataset is used to validate the calculated reflectance values.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1" name="Google Shape;381;g9ccd18bd86_2_56"/>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382" name="Google Shape;382;g9ccd18bd86_2_56"/>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sz="2200"/>
              <a:t>Validation of the BRDF Model</a:t>
            </a:r>
            <a:endParaRPr b="1" sz="2200"/>
          </a:p>
        </p:txBody>
      </p:sp>
      <p:pic>
        <p:nvPicPr>
          <p:cNvPr id="383" name="Google Shape;383;g9ccd18bd86_2_56"/>
          <p:cNvPicPr preferRelativeResize="0"/>
          <p:nvPr/>
        </p:nvPicPr>
        <p:blipFill>
          <a:blip r:embed="rId3">
            <a:alphaModFix/>
          </a:blip>
          <a:stretch>
            <a:fillRect/>
          </a:stretch>
        </p:blipFill>
        <p:spPr>
          <a:xfrm>
            <a:off x="615913" y="2494712"/>
            <a:ext cx="7915276" cy="1868575"/>
          </a:xfrm>
          <a:prstGeom prst="rect">
            <a:avLst/>
          </a:prstGeom>
          <a:noFill/>
          <a:ln>
            <a:noFill/>
          </a:ln>
        </p:spPr>
      </p:pic>
      <p:sp>
        <p:nvSpPr>
          <p:cNvPr id="384" name="Google Shape;384;g9ccd18bd86_2_56"/>
          <p:cNvSpPr txBox="1"/>
          <p:nvPr>
            <p:ph idx="11" type="ftr"/>
          </p:nvPr>
        </p:nvSpPr>
        <p:spPr>
          <a:xfrm>
            <a:off x="1656138" y="4472400"/>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20.</a:t>
            </a:r>
            <a:r>
              <a:rPr lang="de-DE" sz="700"/>
              <a:t> Validation experiment design for BRDF reconstruction method, Adapted from </a:t>
            </a:r>
            <a:r>
              <a:rPr i="1" lang="de-DE" sz="700"/>
              <a:t>Practical SVBRDF Acquisition of 3D Objects with Unstructured Flash Photography</a:t>
            </a:r>
            <a:r>
              <a:rPr lang="de-DE" sz="700"/>
              <a:t>, by Nam et al., 2018, retrieved from https://dl.acm.org/doi/10.1145/3272127.3275017</a:t>
            </a:r>
            <a:endParaRPr sz="7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9ccd18bd86_2_70"/>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Geometry is c</a:t>
            </a:r>
            <a:r>
              <a:rPr lang="de-DE"/>
              <a:t>ompared against a setup with commercial 3D desktop scanner NextEngine and the state of the art 3D reconstruction method COLMAP [Schönberger 2016].</a:t>
            </a:r>
            <a:endParaRPr/>
          </a:p>
        </p:txBody>
      </p:sp>
      <p:sp>
        <p:nvSpPr>
          <p:cNvPr id="391" name="Google Shape;391;g9ccd18bd86_2_7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392" name="Google Shape;392;g9ccd18bd86_2_70"/>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sz="2200"/>
              <a:t>Validation of the Geometry</a:t>
            </a:r>
            <a:endParaRPr b="1" sz="2200"/>
          </a:p>
        </p:txBody>
      </p:sp>
      <p:pic>
        <p:nvPicPr>
          <p:cNvPr id="393" name="Google Shape;393;g9ccd18bd86_2_70"/>
          <p:cNvPicPr preferRelativeResize="0"/>
          <p:nvPr/>
        </p:nvPicPr>
        <p:blipFill>
          <a:blip r:embed="rId3">
            <a:alphaModFix/>
          </a:blip>
          <a:stretch>
            <a:fillRect/>
          </a:stretch>
        </p:blipFill>
        <p:spPr>
          <a:xfrm>
            <a:off x="715925" y="2263275"/>
            <a:ext cx="7715250" cy="4210050"/>
          </a:xfrm>
          <a:prstGeom prst="rect">
            <a:avLst/>
          </a:prstGeom>
          <a:noFill/>
          <a:ln>
            <a:noFill/>
          </a:ln>
        </p:spPr>
      </p:pic>
      <p:sp>
        <p:nvSpPr>
          <p:cNvPr id="394" name="Google Shape;394;g9ccd18bd86_2_70"/>
          <p:cNvSpPr txBox="1"/>
          <p:nvPr>
            <p:ph idx="11" type="ftr"/>
          </p:nvPr>
        </p:nvSpPr>
        <p:spPr>
          <a:xfrm>
            <a:off x="1656138" y="6371525"/>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21.</a:t>
            </a:r>
            <a:r>
              <a:rPr lang="de-DE" sz="700"/>
              <a:t> Comparison of geometric reconstruction with a reference geometry, </a:t>
            </a:r>
            <a:r>
              <a:rPr i="1" lang="de-DE" sz="700"/>
              <a:t>Adapted from Practical SVBRDF Acquisition of 3D Objects with Unstructured Flash Photography, </a:t>
            </a:r>
            <a:r>
              <a:rPr lang="de-DE" sz="700"/>
              <a:t>by Nam et al., 2018, retrieved from https://dl.acm.org/doi/10.1145/3272127.3275017</a:t>
            </a:r>
            <a:endParaRPr sz="7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9ccd18bd86_2_89"/>
          <p:cNvSpPr txBox="1"/>
          <p:nvPr>
            <p:ph idx="1" type="body"/>
          </p:nvPr>
        </p:nvSpPr>
        <p:spPr>
          <a:xfrm>
            <a:off x="319100" y="994327"/>
            <a:ext cx="4180800" cy="54555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de-DE"/>
              <a:t>Proposed method yields a final reconstruction on-par with the professional 3D scanner if it uses low resolution result of the 3D scanning as initial geometry.</a:t>
            </a:r>
            <a:endParaRPr/>
          </a:p>
          <a:p>
            <a:pPr indent="0" lvl="0" marL="0" rtl="0" algn="l">
              <a:spcBef>
                <a:spcPts val="0"/>
              </a:spcBef>
              <a:spcAft>
                <a:spcPts val="0"/>
              </a:spcAft>
              <a:buNone/>
            </a:pPr>
            <a:r>
              <a:t/>
            </a:r>
            <a:endParaRPr/>
          </a:p>
        </p:txBody>
      </p:sp>
      <p:sp>
        <p:nvSpPr>
          <p:cNvPr id="401" name="Google Shape;401;g9ccd18bd86_2_89"/>
          <p:cNvSpPr txBox="1"/>
          <p:nvPr>
            <p:ph idx="2" type="body"/>
          </p:nvPr>
        </p:nvSpPr>
        <p:spPr>
          <a:xfrm>
            <a:off x="4647175" y="994202"/>
            <a:ext cx="4180800" cy="545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		    avg. geo. diff. [mm]</a:t>
            </a:r>
            <a:endParaRPr/>
          </a:p>
        </p:txBody>
      </p:sp>
      <p:sp>
        <p:nvSpPr>
          <p:cNvPr id="402" name="Google Shape;402;g9ccd18bd86_2_89"/>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403" name="Google Shape;403;g9ccd18bd86_2_89"/>
          <p:cNvPicPr preferRelativeResize="0"/>
          <p:nvPr/>
        </p:nvPicPr>
        <p:blipFill>
          <a:blip r:embed="rId3">
            <a:alphaModFix/>
          </a:blip>
          <a:stretch>
            <a:fillRect/>
          </a:stretch>
        </p:blipFill>
        <p:spPr>
          <a:xfrm>
            <a:off x="5711573" y="1260685"/>
            <a:ext cx="2052000" cy="4336615"/>
          </a:xfrm>
          <a:prstGeom prst="rect">
            <a:avLst/>
          </a:prstGeom>
          <a:noFill/>
          <a:ln>
            <a:noFill/>
          </a:ln>
        </p:spPr>
      </p:pic>
      <p:sp>
        <p:nvSpPr>
          <p:cNvPr id="404" name="Google Shape;404;g9ccd18bd86_2_89"/>
          <p:cNvSpPr txBox="1"/>
          <p:nvPr>
            <p:ph idx="11" type="ftr"/>
          </p:nvPr>
        </p:nvSpPr>
        <p:spPr>
          <a:xfrm>
            <a:off x="4499901" y="5597300"/>
            <a:ext cx="43281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22.</a:t>
            </a:r>
            <a:r>
              <a:rPr lang="de-DE" sz="700"/>
              <a:t> Comparison of geometric reconstruction with a reference geometry, Adapted from </a:t>
            </a:r>
            <a:r>
              <a:rPr i="1" lang="de-DE" sz="700"/>
              <a:t>Practical SVBRDF Acquisition of 3D Objects with Unstructured Flash Photography</a:t>
            </a:r>
            <a:r>
              <a:rPr lang="de-DE" sz="700"/>
              <a:t>, </a:t>
            </a:r>
            <a:r>
              <a:rPr lang="de-DE" sz="700"/>
              <a:t>by Nam et al., 2018, retrieved from https://dl.acm.org/doi/10.1145/3272127.3275017</a:t>
            </a:r>
            <a:endParaRPr sz="7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9ccd18bd86_2_80"/>
          <p:cNvSpPr txBox="1"/>
          <p:nvPr>
            <p:ph idx="1" type="body"/>
          </p:nvPr>
        </p:nvSpPr>
        <p:spPr>
          <a:xfrm>
            <a:off x="239940" y="1669863"/>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Desktop PC with </a:t>
            </a:r>
            <a:r>
              <a:rPr lang="de-DE"/>
              <a:t>the specified hardware as follows,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de-DE"/>
              <a:t>Each step of the initialization for obtaining the base rough geometry and extrinsic camera parameters approximately takes: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45720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1" name="Google Shape;411;g9ccd18bd86_2_8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412" name="Google Shape;412;g9ccd18bd86_2_80"/>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sz="2200"/>
              <a:t>Performance</a:t>
            </a:r>
            <a:endParaRPr b="1" sz="2200"/>
          </a:p>
        </p:txBody>
      </p:sp>
      <p:graphicFrame>
        <p:nvGraphicFramePr>
          <p:cNvPr id="413" name="Google Shape;413;g9ccd18bd86_2_80"/>
          <p:cNvGraphicFramePr/>
          <p:nvPr/>
        </p:nvGraphicFramePr>
        <p:xfrm>
          <a:off x="2543413" y="2105563"/>
          <a:ext cx="3000000" cy="3000000"/>
        </p:xfrm>
        <a:graphic>
          <a:graphicData uri="http://schemas.openxmlformats.org/drawingml/2006/table">
            <a:tbl>
              <a:tblPr>
                <a:noFill/>
                <a:tableStyleId>{21286A6E-B330-4A9F-A610-411F5B666E5E}</a:tableStyleId>
              </a:tblPr>
              <a:tblGrid>
                <a:gridCol w="1081950"/>
                <a:gridCol w="2820025"/>
              </a:tblGrid>
              <a:tr h="381000">
                <a:tc>
                  <a:txBody>
                    <a:bodyPr/>
                    <a:lstStyle/>
                    <a:p>
                      <a:pPr indent="0" lvl="0" marL="0" rtl="0" algn="l">
                        <a:spcBef>
                          <a:spcPts val="0"/>
                        </a:spcBef>
                        <a:spcAft>
                          <a:spcPts val="0"/>
                        </a:spcAft>
                        <a:buNone/>
                      </a:pPr>
                      <a:r>
                        <a:rPr lang="de-DE"/>
                        <a:t>CPU</a:t>
                      </a:r>
                      <a:endParaRPr/>
                    </a:p>
                  </a:txBody>
                  <a:tcPr marT="91425" marB="91425" marR="91425" marL="91425"/>
                </a:tc>
                <a:tc>
                  <a:txBody>
                    <a:bodyPr/>
                    <a:lstStyle/>
                    <a:p>
                      <a:pPr indent="0" lvl="0" marL="0" rtl="0" algn="l">
                        <a:lnSpc>
                          <a:spcPct val="115000"/>
                        </a:lnSpc>
                        <a:spcBef>
                          <a:spcPts val="0"/>
                        </a:spcBef>
                        <a:spcAft>
                          <a:spcPts val="0"/>
                        </a:spcAft>
                        <a:buNone/>
                      </a:pPr>
                      <a:r>
                        <a:rPr lang="de-DE" sz="1600">
                          <a:solidFill>
                            <a:schemeClr val="dk1"/>
                          </a:solidFill>
                        </a:rPr>
                        <a:t>Intel i7-3770 3.40 GHz</a:t>
                      </a:r>
                      <a:endParaRPr/>
                    </a:p>
                  </a:txBody>
                  <a:tcPr marT="91425" marB="91425" marR="91425" marL="91425"/>
                </a:tc>
              </a:tr>
              <a:tr h="381000">
                <a:tc>
                  <a:txBody>
                    <a:bodyPr/>
                    <a:lstStyle/>
                    <a:p>
                      <a:pPr indent="0" lvl="0" marL="0" rtl="0" algn="l">
                        <a:spcBef>
                          <a:spcPts val="0"/>
                        </a:spcBef>
                        <a:spcAft>
                          <a:spcPts val="0"/>
                        </a:spcAft>
                        <a:buNone/>
                      </a:pPr>
                      <a:r>
                        <a:rPr lang="de-DE"/>
                        <a:t>Memory</a:t>
                      </a:r>
                      <a:endParaRPr/>
                    </a:p>
                  </a:txBody>
                  <a:tcPr marT="91425" marB="91425" marR="91425" marL="91425"/>
                </a:tc>
                <a:tc>
                  <a:txBody>
                    <a:bodyPr/>
                    <a:lstStyle/>
                    <a:p>
                      <a:pPr indent="0" lvl="0" marL="0" rtl="0" algn="l">
                        <a:lnSpc>
                          <a:spcPct val="115000"/>
                        </a:lnSpc>
                        <a:spcBef>
                          <a:spcPts val="0"/>
                        </a:spcBef>
                        <a:spcAft>
                          <a:spcPts val="0"/>
                        </a:spcAft>
                        <a:buNone/>
                      </a:pPr>
                      <a:r>
                        <a:rPr lang="de-DE" sz="1600">
                          <a:solidFill>
                            <a:schemeClr val="dk1"/>
                          </a:solidFill>
                        </a:rPr>
                        <a:t>32 GB</a:t>
                      </a:r>
                      <a:endParaRPr/>
                    </a:p>
                  </a:txBody>
                  <a:tcPr marT="91425" marB="91425" marR="91425" marL="91425"/>
                </a:tc>
              </a:tr>
              <a:tr h="381000">
                <a:tc>
                  <a:txBody>
                    <a:bodyPr/>
                    <a:lstStyle/>
                    <a:p>
                      <a:pPr indent="0" lvl="0" marL="0" rtl="0" algn="l">
                        <a:spcBef>
                          <a:spcPts val="0"/>
                        </a:spcBef>
                        <a:spcAft>
                          <a:spcPts val="0"/>
                        </a:spcAft>
                        <a:buNone/>
                      </a:pPr>
                      <a:r>
                        <a:rPr lang="de-DE"/>
                        <a:t>GPU</a:t>
                      </a:r>
                      <a:endParaRPr/>
                    </a:p>
                  </a:txBody>
                  <a:tcPr marT="91425" marB="91425" marR="91425" marL="91425"/>
                </a:tc>
                <a:tc>
                  <a:txBody>
                    <a:bodyPr/>
                    <a:lstStyle/>
                    <a:p>
                      <a:pPr indent="0" lvl="0" marL="0" rtl="0" algn="l">
                        <a:lnSpc>
                          <a:spcPct val="115000"/>
                        </a:lnSpc>
                        <a:spcBef>
                          <a:spcPts val="0"/>
                        </a:spcBef>
                        <a:spcAft>
                          <a:spcPts val="0"/>
                        </a:spcAft>
                        <a:buNone/>
                      </a:pPr>
                      <a:r>
                        <a:rPr lang="de-DE" sz="1600">
                          <a:solidFill>
                            <a:schemeClr val="dk1"/>
                          </a:solidFill>
                        </a:rPr>
                        <a:t>NVIDIA GTX1080</a:t>
                      </a:r>
                      <a:endParaRPr/>
                    </a:p>
                  </a:txBody>
                  <a:tcPr marT="91425" marB="91425" marR="91425" marL="91425"/>
                </a:tc>
              </a:tr>
            </a:tbl>
          </a:graphicData>
        </a:graphic>
      </p:graphicFrame>
      <p:graphicFrame>
        <p:nvGraphicFramePr>
          <p:cNvPr id="414" name="Google Shape;414;g9ccd18bd86_2_80"/>
          <p:cNvGraphicFramePr/>
          <p:nvPr/>
        </p:nvGraphicFramePr>
        <p:xfrm>
          <a:off x="2543400" y="4322050"/>
          <a:ext cx="3000000" cy="3000000"/>
        </p:xfrm>
        <a:graphic>
          <a:graphicData uri="http://schemas.openxmlformats.org/drawingml/2006/table">
            <a:tbl>
              <a:tblPr>
                <a:noFill/>
                <a:tableStyleId>{21286A6E-B330-4A9F-A610-411F5B666E5E}</a:tableStyleId>
              </a:tblPr>
              <a:tblGrid>
                <a:gridCol w="1842850"/>
                <a:gridCol w="2059125"/>
              </a:tblGrid>
              <a:tr h="482925">
                <a:tc>
                  <a:txBody>
                    <a:bodyPr/>
                    <a:lstStyle/>
                    <a:p>
                      <a:pPr indent="0" lvl="0" marL="457200" rtl="0" algn="l">
                        <a:lnSpc>
                          <a:spcPct val="114000"/>
                        </a:lnSpc>
                        <a:spcBef>
                          <a:spcPts val="0"/>
                        </a:spcBef>
                        <a:spcAft>
                          <a:spcPts val="0"/>
                        </a:spcAft>
                        <a:buNone/>
                      </a:pPr>
                      <a:r>
                        <a:rPr lang="de-DE" sz="1600">
                          <a:solidFill>
                            <a:schemeClr val="dk1"/>
                          </a:solidFill>
                        </a:rPr>
                        <a:t>SFM</a:t>
                      </a:r>
                      <a:endParaRPr/>
                    </a:p>
                  </a:txBody>
                  <a:tcPr marT="91425" marB="91425" marR="91425" marL="91425"/>
                </a:tc>
                <a:tc>
                  <a:txBody>
                    <a:bodyPr/>
                    <a:lstStyle/>
                    <a:p>
                      <a:pPr indent="0" lvl="0" marL="457200" rtl="0" algn="l">
                        <a:lnSpc>
                          <a:spcPct val="114000"/>
                        </a:lnSpc>
                        <a:spcBef>
                          <a:spcPts val="0"/>
                        </a:spcBef>
                        <a:spcAft>
                          <a:spcPts val="0"/>
                        </a:spcAft>
                        <a:buNone/>
                      </a:pPr>
                      <a:r>
                        <a:rPr lang="de-DE" sz="1600">
                          <a:solidFill>
                            <a:schemeClr val="dk1"/>
                          </a:solidFill>
                        </a:rPr>
                        <a:t>5 minutes</a:t>
                      </a:r>
                      <a:endParaRPr/>
                    </a:p>
                  </a:txBody>
                  <a:tcPr marT="91425" marB="91425" marR="91425" marL="91425"/>
                </a:tc>
              </a:tr>
              <a:tr h="421225">
                <a:tc>
                  <a:txBody>
                    <a:bodyPr/>
                    <a:lstStyle/>
                    <a:p>
                      <a:pPr indent="0" lvl="0" marL="457200" rtl="0" algn="l">
                        <a:lnSpc>
                          <a:spcPct val="114000"/>
                        </a:lnSpc>
                        <a:spcBef>
                          <a:spcPts val="0"/>
                        </a:spcBef>
                        <a:spcAft>
                          <a:spcPts val="0"/>
                        </a:spcAft>
                        <a:buNone/>
                      </a:pPr>
                      <a:r>
                        <a:rPr lang="de-DE" sz="1600">
                          <a:solidFill>
                            <a:schemeClr val="dk1"/>
                          </a:solidFill>
                        </a:rPr>
                        <a:t>MVS</a:t>
                      </a:r>
                      <a:endParaRPr/>
                    </a:p>
                  </a:txBody>
                  <a:tcPr marT="91425" marB="91425" marR="91425" marL="91425"/>
                </a:tc>
                <a:tc>
                  <a:txBody>
                    <a:bodyPr/>
                    <a:lstStyle/>
                    <a:p>
                      <a:pPr indent="0" lvl="0" marL="457200" rtl="0" algn="l">
                        <a:lnSpc>
                          <a:spcPct val="114000"/>
                        </a:lnSpc>
                        <a:spcBef>
                          <a:spcPts val="0"/>
                        </a:spcBef>
                        <a:spcAft>
                          <a:spcPts val="0"/>
                        </a:spcAft>
                        <a:buNone/>
                      </a:pPr>
                      <a:r>
                        <a:rPr lang="de-DE" sz="1600">
                          <a:solidFill>
                            <a:schemeClr val="dk1"/>
                          </a:solidFill>
                        </a:rPr>
                        <a:t>2 – 4 hours</a:t>
                      </a:r>
                      <a:endParaRPr/>
                    </a:p>
                  </a:txBody>
                  <a:tcPr marT="91425" marB="91425" marR="91425" marL="91425"/>
                </a:tc>
              </a:tr>
              <a:tr h="509300">
                <a:tc>
                  <a:txBody>
                    <a:bodyPr/>
                    <a:lstStyle/>
                    <a:p>
                      <a:pPr indent="0" lvl="0" marL="457200" rtl="0" algn="l">
                        <a:lnSpc>
                          <a:spcPct val="114000"/>
                        </a:lnSpc>
                        <a:spcBef>
                          <a:spcPts val="0"/>
                        </a:spcBef>
                        <a:spcAft>
                          <a:spcPts val="0"/>
                        </a:spcAft>
                        <a:buNone/>
                      </a:pPr>
                      <a:r>
                        <a:rPr lang="de-DE" sz="1600">
                          <a:solidFill>
                            <a:schemeClr val="dk1"/>
                          </a:solidFill>
                        </a:rPr>
                        <a:t>M</a:t>
                      </a:r>
                      <a:r>
                        <a:rPr lang="de-DE" sz="1600">
                          <a:solidFill>
                            <a:schemeClr val="dk1"/>
                          </a:solidFill>
                        </a:rPr>
                        <a:t>eshing</a:t>
                      </a:r>
                      <a:endParaRPr/>
                    </a:p>
                  </a:txBody>
                  <a:tcPr marT="91425" marB="91425" marR="91425" marL="91425"/>
                </a:tc>
                <a:tc>
                  <a:txBody>
                    <a:bodyPr/>
                    <a:lstStyle/>
                    <a:p>
                      <a:pPr indent="0" lvl="0" marL="457200" rtl="0" algn="l">
                        <a:lnSpc>
                          <a:spcPct val="114000"/>
                        </a:lnSpc>
                        <a:spcBef>
                          <a:spcPts val="0"/>
                        </a:spcBef>
                        <a:spcAft>
                          <a:spcPts val="0"/>
                        </a:spcAft>
                        <a:buNone/>
                      </a:pPr>
                      <a:r>
                        <a:rPr lang="de-DE" sz="1600">
                          <a:solidFill>
                            <a:schemeClr val="dk1"/>
                          </a:solidFill>
                        </a:rPr>
                        <a:t>1 minute</a:t>
                      </a:r>
                      <a:endParaRPr/>
                    </a:p>
                  </a:txBody>
                  <a:tcPr marT="91425" marB="91425" marR="91425" marL="91425"/>
                </a:tc>
              </a:tr>
              <a:tr h="469725">
                <a:tc>
                  <a:txBody>
                    <a:bodyPr/>
                    <a:lstStyle/>
                    <a:p>
                      <a:pPr indent="0" lvl="0" marL="457200" rtl="0" algn="l">
                        <a:lnSpc>
                          <a:spcPct val="114000"/>
                        </a:lnSpc>
                        <a:spcBef>
                          <a:spcPts val="0"/>
                        </a:spcBef>
                        <a:spcAft>
                          <a:spcPts val="0"/>
                        </a:spcAft>
                        <a:buNone/>
                      </a:pPr>
                      <a:r>
                        <a:rPr lang="de-DE" sz="1600">
                          <a:solidFill>
                            <a:schemeClr val="dk1"/>
                          </a:solidFill>
                        </a:rPr>
                        <a:t>O</a:t>
                      </a:r>
                      <a:r>
                        <a:rPr lang="de-DE" sz="1600">
                          <a:solidFill>
                            <a:schemeClr val="dk1"/>
                          </a:solidFill>
                        </a:rPr>
                        <a:t>ne iteration</a:t>
                      </a:r>
                      <a:endParaRPr/>
                    </a:p>
                  </a:txBody>
                  <a:tcPr marT="91425" marB="91425" marR="91425" marL="91425"/>
                </a:tc>
                <a:tc>
                  <a:txBody>
                    <a:bodyPr/>
                    <a:lstStyle/>
                    <a:p>
                      <a:pPr indent="0" lvl="0" marL="457200" rtl="0" algn="l">
                        <a:lnSpc>
                          <a:spcPct val="114000"/>
                        </a:lnSpc>
                        <a:spcBef>
                          <a:spcPts val="0"/>
                        </a:spcBef>
                        <a:spcAft>
                          <a:spcPts val="0"/>
                        </a:spcAft>
                        <a:buNone/>
                      </a:pPr>
                      <a:r>
                        <a:rPr lang="de-DE" sz="1600">
                          <a:solidFill>
                            <a:schemeClr val="dk1"/>
                          </a:solidFill>
                        </a:rPr>
                        <a:t>10 minutes</a:t>
                      </a:r>
                      <a:endParaRPr/>
                    </a:p>
                  </a:txBody>
                  <a:tcPr marT="91425" marB="91425" marR="91425" marL="914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9ccd18bd86_2_102"/>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lang="de-DE"/>
              <a:t>All surface points may not be captured properly.</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de-DE"/>
              <a:t>Image-based 3D modeling techniques may not capture complex geometries like pinecones accurately.</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de-DE"/>
              <a:t>SVBRDF does not take into account interreflections, subsurface scattering, nor transparency in our light transport model.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21" name="Google Shape;421;g9ccd18bd86_2_102"/>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422" name="Google Shape;422;g9ccd18bd86_2_102"/>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de-DE"/>
              <a:t>6. </a:t>
            </a:r>
            <a:r>
              <a:rPr b="1" lang="de-DE"/>
              <a:t>Limitations</a:t>
            </a:r>
            <a:endParaRPr b="1"/>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9ccd18bd86_2_112"/>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a:t>To sum up</a:t>
            </a:r>
            <a:r>
              <a:rPr lang="de-DE"/>
              <a:t>, </a:t>
            </a:r>
            <a:r>
              <a:rPr lang="de-DE"/>
              <a:t>authors offer </a:t>
            </a:r>
            <a:r>
              <a:rPr lang="de-DE"/>
              <a:t>a practical solution to obtain state-of-the-art acquisition of spatially varying reflectance and 3D geometry simultaneously by just using off -the-shelf cameras while similar works usually require more complex hardware.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9" name="Google Shape;429;g9ccd18bd86_2_112"/>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430" name="Google Shape;430;g9ccd18bd86_2_112"/>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a:t>7. Conclusion</a:t>
            </a:r>
            <a:endParaRPr b="1"/>
          </a:p>
        </p:txBody>
      </p:sp>
      <p:pic>
        <p:nvPicPr>
          <p:cNvPr id="431" name="Google Shape;431;g9ccd18bd86_2_112"/>
          <p:cNvPicPr preferRelativeResize="0"/>
          <p:nvPr/>
        </p:nvPicPr>
        <p:blipFill>
          <a:blip r:embed="rId3">
            <a:alphaModFix/>
          </a:blip>
          <a:stretch>
            <a:fillRect/>
          </a:stretch>
        </p:blipFill>
        <p:spPr>
          <a:xfrm>
            <a:off x="775275" y="2627601"/>
            <a:ext cx="7596550" cy="2968700"/>
          </a:xfrm>
          <a:prstGeom prst="rect">
            <a:avLst/>
          </a:prstGeom>
          <a:noFill/>
          <a:ln>
            <a:noFill/>
          </a:ln>
        </p:spPr>
      </p:pic>
      <p:sp>
        <p:nvSpPr>
          <p:cNvPr id="432" name="Google Shape;432;g9ccd18bd86_2_112"/>
          <p:cNvSpPr txBox="1"/>
          <p:nvPr>
            <p:ph idx="11" type="ftr"/>
          </p:nvPr>
        </p:nvSpPr>
        <p:spPr>
          <a:xfrm>
            <a:off x="1657688" y="5685750"/>
            <a:ext cx="5831700" cy="4104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23.</a:t>
            </a:r>
            <a:r>
              <a:rPr lang="de-DE" sz="700"/>
              <a:t> Results of the acquisition, Adapted from </a:t>
            </a:r>
            <a:r>
              <a:rPr i="1" lang="de-DE" sz="700"/>
              <a:t>Practical SVBRDF Acquisition of 3D Objects with Unstructured Flash Photography</a:t>
            </a:r>
            <a:r>
              <a:rPr lang="de-DE" sz="700"/>
              <a:t>, </a:t>
            </a:r>
            <a:r>
              <a:rPr lang="de-DE" sz="700"/>
              <a:t>by Nam et al., 2018, retrieved from https://dl.acm.org/doi/10.1145/3272127.3275017</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idx="1" type="body"/>
          </p:nvPr>
        </p:nvSpPr>
        <p:spPr>
          <a:xfrm>
            <a:off x="317550" y="994313"/>
            <a:ext cx="8508900" cy="5467500"/>
          </a:xfrm>
          <a:prstGeom prst="rect">
            <a:avLst/>
          </a:prstGeom>
          <a:solidFill>
            <a:schemeClr val="lt1"/>
          </a:solid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de-DE"/>
              <a:t>In order to obtain realistic digital objects the geometry and reflectance characteristics of the real world objects need to be understood.</a:t>
            </a:r>
            <a:endParaRPr/>
          </a:p>
        </p:txBody>
      </p:sp>
      <p:sp>
        <p:nvSpPr>
          <p:cNvPr id="101" name="Google Shape;101;p14"/>
          <p:cNvSpPr txBox="1"/>
          <p:nvPr>
            <p:ph idx="12" type="sldNum"/>
          </p:nvPr>
        </p:nvSpPr>
        <p:spPr>
          <a:xfrm>
            <a:off x="6774934" y="6473313"/>
            <a:ext cx="2052074" cy="365125"/>
          </a:xfrm>
          <a:prstGeom prst="rect">
            <a:avLst/>
          </a:prstGeom>
          <a:solidFill>
            <a:schemeClr val="lt1"/>
          </a:solid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pic>
        <p:nvPicPr>
          <p:cNvPr id="102" name="Google Shape;102;p14"/>
          <p:cNvPicPr preferRelativeResize="0"/>
          <p:nvPr/>
        </p:nvPicPr>
        <p:blipFill>
          <a:blip r:embed="rId3">
            <a:alphaModFix/>
          </a:blip>
          <a:stretch>
            <a:fillRect/>
          </a:stretch>
        </p:blipFill>
        <p:spPr>
          <a:xfrm>
            <a:off x="1615348" y="2061237"/>
            <a:ext cx="5916400" cy="3333675"/>
          </a:xfrm>
          <a:prstGeom prst="rect">
            <a:avLst/>
          </a:prstGeom>
          <a:noFill/>
          <a:ln>
            <a:noFill/>
          </a:ln>
        </p:spPr>
      </p:pic>
      <p:sp>
        <p:nvSpPr>
          <p:cNvPr id="103" name="Google Shape;103;p14"/>
          <p:cNvSpPr txBox="1"/>
          <p:nvPr>
            <p:ph idx="11" type="ftr"/>
          </p:nvPr>
        </p:nvSpPr>
        <p:spPr>
          <a:xfrm>
            <a:off x="1615350" y="5394900"/>
            <a:ext cx="59163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Clr>
                <a:schemeClr val="dk1"/>
              </a:buClr>
              <a:buFont typeface="Arial"/>
              <a:buNone/>
            </a:pPr>
            <a:r>
              <a:rPr i="1" lang="de-DE" sz="700"/>
              <a:t>Figure 2. </a:t>
            </a:r>
            <a:r>
              <a:rPr lang="de-DE" sz="700"/>
              <a:t>GTO Pontiac - Look Development, by Brian Nathaniel, 2018, retrieved from https://www.youtube.com/watch?v=6FFFG61CNrI</a:t>
            </a:r>
            <a:endParaRPr sz="700"/>
          </a:p>
          <a:p>
            <a:pPr indent="0" lvl="0" marL="0" rtl="0" algn="ctr">
              <a:spcBef>
                <a:spcPts val="0"/>
              </a:spcBef>
              <a:spcAft>
                <a:spcPts val="0"/>
              </a:spcAft>
              <a:buNone/>
            </a:pPr>
            <a:r>
              <a:t/>
            </a:r>
            <a:endParaRPr i="1" sz="7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9e050fc36d_0_113"/>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sz="1100"/>
              <a:t>Michael Kazhdan and Hugues Hoppe. 2013. Screened poisson surface reconstruction. ACM Transactions on Graphics (TOG) 32, 3 (2013), 29.</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Jérémy Riviere, Pieter Peers, and Abhijeet Ghosh. 2015. Mobile Surface Reflectometry. Computer Graphics Forum (2015).</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Zhuo Hui, Kalyan Sunkavalli, Joon-Young Lee, Sunil Hadap, Jian Wang, and Aswin Sankaranarayanan. 2017. Reflectance Capture Using Univariate Sampling of BRDFs. In Proc. IEEE Conference on Computer Vision and Pattern Recognition (CVPR). 5362–5370.</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Tomoaki Higo, Yasuyuki Matsushita, Neel Joshi, and Katsushi Ikeuchi. 2009. A hand-held photometric stereo camera for 3-d modeling. In Computer Vision, 2009 IEEE 12th International Conference on. IEEE, 1234–1241.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Jaesik Park, Sudipta Sinha, Yasuyuki Matsushita, Yu Wing Tai, and In So Kweon. 2016. Robust Multiview Photometric Stereo using Planar Mesh Parameterization. IEEE Transactions on Pattern Analysis and Machine Intelligence (2016).</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Johannes L. Schönberger. 2016. COLMAP. https://colmap.github.io.</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Johannes L Schönberger, Enliang Zheng, Jan-Michael Frahm, and Marc Pollefeys. 2016. Pixelwise view selection for unstructured multi-view stereo. In European Conference on Computer Vision. Springer, 501–518.</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Paul E. Debevec and Jitendra Malik. 1997. Recovering High Dynamic Range Radiance Maps from Photographs. In Proc. ACM SIGGRAPH ’97. 369–378.</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Szymon Rusinkiewicz. 1998. A New Change of Variables for Efficient BRDF Representation. In Rendering Techniques ’98 (Proceedings of Eurographics Rendering Workshop ’98), G. Drettakis and N. Max (Eds.). Springer Wien, 11–22.</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39" name="Google Shape;439;g9e050fc36d_0_113"/>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440" name="Google Shape;440;g9e050fc36d_0_113"/>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a:t>References</a:t>
            </a:r>
            <a:endParaRPr b="1"/>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9e050fc36d_0_147"/>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de-DE" sz="1100"/>
              <a:t>Robert L. Cook and Kenneth E. Torrance. 1982. A Reflectance Model for Computer Graphics. ACM Transactions on Graphics (TOG) 1, 1 (1982), 7–24. </a:t>
            </a:r>
            <a:r>
              <a:rPr lang="de-DE" sz="1100">
                <a:uFill>
                  <a:noFill/>
                </a:uFill>
                <a:hlinkClick r:id="rId3"/>
              </a:rPr>
              <a:t>https://doi.org/10.1145/357290.357293</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Paolo Cignoni, Claudio Rocchini, and Roberto Scopigno. 1998. Metro: Measuring error on simplified surfaces. In Computer Graphics Forum, Vol. 17. Wiley Online Library, 167–174.</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Weyrich, Tim, et al. Principles of appearance acquisition and representation. Now Publishers Inc, 2009.</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Weinmann, Michael, and Reinhard Klein. "Advances in geometry and reflectance acquisition (course notes)." SIGGRAPH Asia 2015 Courses. 2015. 1-71.</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de-DE" sz="1100"/>
              <a:t>Nam, Giljoo, et al. "Practical SVBRDF acquisition of 3D objects with unstructured flash photography." ACM Transactions on Graphics (TOG) 37.6 (2018): 1-12.</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a:p>
        </p:txBody>
      </p:sp>
      <p:sp>
        <p:nvSpPr>
          <p:cNvPr id="447" name="Google Shape;447;g9e050fc36d_0_147"/>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448" name="Google Shape;448;g9e050fc36d_0_147"/>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de-DE"/>
              <a:t>References</a:t>
            </a:r>
            <a:endParaRPr b="1"/>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6"/>
          <p:cNvSpPr txBox="1"/>
          <p:nvPr>
            <p:ph idx="1" type="body"/>
          </p:nvPr>
        </p:nvSpPr>
        <p:spPr>
          <a:xfrm>
            <a:off x="319100" y="994323"/>
            <a:ext cx="8508900" cy="5467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de-DE"/>
              <a:t>There is no technique for geometry and reflectance acquisition that works for all kind of materials.</a:t>
            </a:r>
            <a:endParaRPr/>
          </a:p>
          <a:p>
            <a:pPr indent="0" lvl="0" marL="0" rtl="0" algn="l">
              <a:lnSpc>
                <a:spcPct val="114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Diffuse surfaces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330200" lvl="0" marL="457200" rtl="0" algn="l">
              <a:lnSpc>
                <a:spcPct val="115000"/>
              </a:lnSpc>
              <a:spcBef>
                <a:spcPts val="0"/>
              </a:spcBef>
              <a:spcAft>
                <a:spcPts val="0"/>
              </a:spcAft>
              <a:buSzPts val="1600"/>
              <a:buChar char="●"/>
            </a:pPr>
            <a:r>
              <a:rPr lang="de-DE"/>
              <a:t>Specular surfaces</a:t>
            </a:r>
            <a:endParaRPr/>
          </a:p>
        </p:txBody>
      </p:sp>
      <p:sp>
        <p:nvSpPr>
          <p:cNvPr id="109" name="Google Shape;109;p6"/>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10" name="Google Shape;110;p6"/>
          <p:cNvSpPr txBox="1"/>
          <p:nvPr>
            <p:ph idx="11" type="ftr"/>
          </p:nvPr>
        </p:nvSpPr>
        <p:spPr>
          <a:xfrm>
            <a:off x="4114703" y="5446625"/>
            <a:ext cx="47133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3. </a:t>
            </a:r>
            <a:r>
              <a:rPr lang="de-DE" sz="700"/>
              <a:t>Illustration of different types of surface reflectance behavior for incoming light, Adapted from </a:t>
            </a:r>
            <a:r>
              <a:rPr i="1" lang="de-DE" sz="700"/>
              <a:t>Advances in Geometry and Reflectance Acquisition (Course Notes)</a:t>
            </a:r>
            <a:r>
              <a:rPr lang="de-DE" sz="700"/>
              <a:t>, by Weinmann and Klein, 2015, retrieved from https://dl.acm.org/doi/10.1145/2818143.2818165</a:t>
            </a:r>
            <a:endParaRPr sz="700"/>
          </a:p>
        </p:txBody>
      </p:sp>
      <p:pic>
        <p:nvPicPr>
          <p:cNvPr id="111" name="Google Shape;111;p6"/>
          <p:cNvPicPr preferRelativeResize="0"/>
          <p:nvPr/>
        </p:nvPicPr>
        <p:blipFill>
          <a:blip r:embed="rId3">
            <a:alphaModFix/>
          </a:blip>
          <a:stretch>
            <a:fillRect/>
          </a:stretch>
        </p:blipFill>
        <p:spPr>
          <a:xfrm>
            <a:off x="5156200" y="1466825"/>
            <a:ext cx="2447925" cy="2066925"/>
          </a:xfrm>
          <a:prstGeom prst="rect">
            <a:avLst/>
          </a:prstGeom>
          <a:noFill/>
          <a:ln>
            <a:noFill/>
          </a:ln>
        </p:spPr>
      </p:pic>
      <p:pic>
        <p:nvPicPr>
          <p:cNvPr id="112" name="Google Shape;112;p6"/>
          <p:cNvPicPr preferRelativeResize="0"/>
          <p:nvPr/>
        </p:nvPicPr>
        <p:blipFill>
          <a:blip r:embed="rId4">
            <a:alphaModFix/>
          </a:blip>
          <a:stretch>
            <a:fillRect/>
          </a:stretch>
        </p:blipFill>
        <p:spPr>
          <a:xfrm>
            <a:off x="5156200" y="3428999"/>
            <a:ext cx="2447925" cy="2017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7"/>
          <p:cNvSpPr txBox="1"/>
          <p:nvPr>
            <p:ph idx="1" type="body"/>
          </p:nvPr>
        </p:nvSpPr>
        <p:spPr>
          <a:xfrm>
            <a:off x="319090" y="1762188"/>
            <a:ext cx="8508999" cy="4699572"/>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de-DE"/>
              <a:t>Light is a form of electromagnetic energy and generally symbolized with rays which can be parameterized with an origin and a direction.</a:t>
            </a:r>
            <a:endParaRPr/>
          </a:p>
          <a:p>
            <a:pPr indent="0" lvl="0" marL="0" rtl="0" algn="l">
              <a:lnSpc>
                <a:spcPct val="114000"/>
              </a:lnSpc>
              <a:spcBef>
                <a:spcPts val="0"/>
              </a:spcBef>
              <a:spcAft>
                <a:spcPts val="0"/>
              </a:spcAft>
              <a:buNone/>
            </a:pPr>
            <a:r>
              <a:t/>
            </a:r>
            <a:endParaRPr/>
          </a:p>
          <a:p>
            <a:pPr indent="0" lvl="0" marL="0" rtl="0" algn="l">
              <a:lnSpc>
                <a:spcPct val="106666"/>
              </a:lnSpc>
              <a:spcBef>
                <a:spcPts val="0"/>
              </a:spcBef>
              <a:spcAft>
                <a:spcPts val="0"/>
              </a:spcAft>
              <a:buSzPts val="1100"/>
              <a:buNone/>
            </a:pPr>
            <a:r>
              <a:rPr lang="de-DE"/>
              <a:t>Radiant Flux or Radiant Power is the flow of radiant energy per unit time.</a:t>
            </a:r>
            <a:endParaRPr/>
          </a:p>
          <a:p>
            <a:pPr indent="0" lvl="0" marL="0" rtl="0" algn="l">
              <a:lnSpc>
                <a:spcPct val="106666"/>
              </a:lnSpc>
              <a:spcBef>
                <a:spcPts val="0"/>
              </a:spcBef>
              <a:spcAft>
                <a:spcPts val="0"/>
              </a:spcAft>
              <a:buSzPts val="1100"/>
              <a:buNone/>
            </a:pPr>
            <a:r>
              <a:t/>
            </a:r>
            <a:endParaRPr/>
          </a:p>
          <a:p>
            <a:pPr indent="0" lvl="0" marL="0" rtl="0" algn="l">
              <a:lnSpc>
                <a:spcPct val="106666"/>
              </a:lnSpc>
              <a:spcBef>
                <a:spcPts val="0"/>
              </a:spcBef>
              <a:spcAft>
                <a:spcPts val="0"/>
              </a:spcAft>
              <a:buSzPts val="1100"/>
              <a:buNone/>
            </a:pPr>
            <a:r>
              <a:rPr lang="de-DE"/>
              <a:t>Solid angles are used to describe light being emitted in different directions.</a:t>
            </a:r>
            <a:endParaRPr/>
          </a:p>
        </p:txBody>
      </p:sp>
      <p:sp>
        <p:nvSpPr>
          <p:cNvPr id="118" name="Google Shape;118;p7"/>
          <p:cNvSpPr txBox="1"/>
          <p:nvPr>
            <p:ph idx="12" type="sldNum"/>
          </p:nvPr>
        </p:nvSpPr>
        <p:spPr>
          <a:xfrm>
            <a:off x="6774934" y="6473313"/>
            <a:ext cx="2052074" cy="365125"/>
          </a:xfrm>
          <a:prstGeom prst="rect">
            <a:avLst/>
          </a:prstGeom>
          <a:noFill/>
          <a:ln>
            <a:noFill/>
          </a:ln>
        </p:spPr>
        <p:txBody>
          <a:bodyPr anchorCtr="0" anchor="ctr" bIns="45700" lIns="0" spcFirstLastPara="1" rIns="0" wrap="square" tIns="45700">
            <a:noAutofit/>
          </a:bodyPr>
          <a:lstStyle/>
          <a:p>
            <a:pPr indent="0" lvl="0" marL="0" rtl="0" algn="r">
              <a:spcBef>
                <a:spcPts val="0"/>
              </a:spcBef>
              <a:spcAft>
                <a:spcPts val="0"/>
              </a:spcAft>
              <a:buNone/>
            </a:pPr>
            <a:fld id="{00000000-1234-1234-1234-123412341234}" type="slidenum">
              <a:rPr lang="de-DE"/>
              <a:t>‹#›</a:t>
            </a:fld>
            <a:endParaRPr/>
          </a:p>
        </p:txBody>
      </p:sp>
      <p:sp>
        <p:nvSpPr>
          <p:cNvPr id="119" name="Google Shape;119;p7"/>
          <p:cNvSpPr txBox="1"/>
          <p:nvPr>
            <p:ph type="title"/>
          </p:nvPr>
        </p:nvSpPr>
        <p:spPr>
          <a:xfrm>
            <a:off x="319090" y="994334"/>
            <a:ext cx="8508999" cy="410369"/>
          </a:xfrm>
          <a:prstGeom prst="rect">
            <a:avLst/>
          </a:prstGeom>
          <a:noFill/>
          <a:ln>
            <a:noFill/>
          </a:ln>
        </p:spPr>
        <p:txBody>
          <a:bodyPr anchorCtr="0" anchor="t" bIns="0" lIns="0" spcFirstLastPara="1" rIns="0" wrap="square" tIns="0">
            <a:spAutoFit/>
          </a:bodyPr>
          <a:lstStyle/>
          <a:p>
            <a:pPr indent="0" lvl="0" marL="0" rtl="0" algn="l">
              <a:lnSpc>
                <a:spcPct val="106666"/>
              </a:lnSpc>
              <a:spcBef>
                <a:spcPts val="0"/>
              </a:spcBef>
              <a:spcAft>
                <a:spcPts val="0"/>
              </a:spcAft>
              <a:buNone/>
            </a:pPr>
            <a:r>
              <a:rPr b="1" lang="de-DE" sz="2200"/>
              <a:t>R</a:t>
            </a:r>
            <a:r>
              <a:rPr b="1" lang="de-DE" sz="2200"/>
              <a:t>adiometry Basics</a:t>
            </a:r>
            <a:endParaRPr b="1" sz="2200"/>
          </a:p>
        </p:txBody>
      </p:sp>
      <p:pic>
        <p:nvPicPr>
          <p:cNvPr id="120" name="Google Shape;120;p7"/>
          <p:cNvPicPr preferRelativeResize="0"/>
          <p:nvPr/>
        </p:nvPicPr>
        <p:blipFill>
          <a:blip r:embed="rId3">
            <a:alphaModFix/>
          </a:blip>
          <a:stretch>
            <a:fillRect/>
          </a:stretch>
        </p:blipFill>
        <p:spPr>
          <a:xfrm>
            <a:off x="3247808" y="3890908"/>
            <a:ext cx="3527125" cy="2373025"/>
          </a:xfrm>
          <a:prstGeom prst="rect">
            <a:avLst/>
          </a:prstGeom>
          <a:noFill/>
          <a:ln>
            <a:noFill/>
          </a:ln>
        </p:spPr>
      </p:pic>
      <p:sp>
        <p:nvSpPr>
          <p:cNvPr id="121" name="Google Shape;121;p7"/>
          <p:cNvSpPr txBox="1"/>
          <p:nvPr>
            <p:ph idx="11" type="ftr"/>
          </p:nvPr>
        </p:nvSpPr>
        <p:spPr>
          <a:xfrm>
            <a:off x="1034998" y="6263925"/>
            <a:ext cx="70740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4. </a:t>
            </a:r>
            <a:r>
              <a:rPr lang="de-DE" sz="700"/>
              <a:t>Point light source emitting light in a direction</a:t>
            </a:r>
            <a:r>
              <a:rPr i="1" lang="de-DE" sz="700"/>
              <a:t>, </a:t>
            </a:r>
            <a:r>
              <a:rPr lang="de-DE" sz="700"/>
              <a:t>Adapted from </a:t>
            </a:r>
            <a:r>
              <a:rPr i="1" lang="de-DE" sz="700"/>
              <a:t>Principles of Appearance Acquisition and Representation,</a:t>
            </a:r>
            <a:r>
              <a:rPr lang="de-DE" sz="700"/>
              <a:t> by Weyrich et al., 2009, retrieved from https://dl.acm.org/doi/10.1561/0600000022</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9cc2c5763a_2_21"/>
          <p:cNvSpPr txBox="1"/>
          <p:nvPr>
            <p:ph idx="1" type="body"/>
          </p:nvPr>
        </p:nvSpPr>
        <p:spPr>
          <a:xfrm>
            <a:off x="319100" y="994327"/>
            <a:ext cx="8508900" cy="54675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de-DE"/>
              <a:t>Irradiance is the amount of light falling onto a surface.</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de-DE"/>
              <a:t>Radiance is the power emitted per unit projected area which is perpendicular to the viewing direction per unit solid angle.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8" name="Google Shape;128;g9cc2c5763a_2_21"/>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pic>
        <p:nvPicPr>
          <p:cNvPr id="129" name="Google Shape;129;g9cc2c5763a_2_21"/>
          <p:cNvPicPr preferRelativeResize="0"/>
          <p:nvPr/>
        </p:nvPicPr>
        <p:blipFill>
          <a:blip r:embed="rId3">
            <a:alphaModFix/>
          </a:blip>
          <a:stretch>
            <a:fillRect/>
          </a:stretch>
        </p:blipFill>
        <p:spPr>
          <a:xfrm>
            <a:off x="2504813" y="2332375"/>
            <a:ext cx="4134376" cy="3826625"/>
          </a:xfrm>
          <a:prstGeom prst="rect">
            <a:avLst/>
          </a:prstGeom>
          <a:noFill/>
          <a:ln>
            <a:noFill/>
          </a:ln>
        </p:spPr>
      </p:pic>
      <p:sp>
        <p:nvSpPr>
          <p:cNvPr id="130" name="Google Shape;130;g9cc2c5763a_2_21"/>
          <p:cNvSpPr txBox="1"/>
          <p:nvPr>
            <p:ph idx="11" type="ftr"/>
          </p:nvPr>
        </p:nvSpPr>
        <p:spPr>
          <a:xfrm>
            <a:off x="1034998" y="6225900"/>
            <a:ext cx="70740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Clr>
                <a:schemeClr val="dk1"/>
              </a:buClr>
              <a:buSzPts val="1100"/>
              <a:buFont typeface="Arial"/>
              <a:buNone/>
            </a:pPr>
            <a:r>
              <a:rPr i="1" lang="de-DE" sz="700"/>
              <a:t>Figure 5.</a:t>
            </a:r>
            <a:r>
              <a:rPr lang="de-DE" sz="700"/>
              <a:t> Radiance, Adapted from </a:t>
            </a:r>
            <a:r>
              <a:rPr i="1" lang="de-DE" sz="700"/>
              <a:t>Principles of Appearance Acquisition and Representation</a:t>
            </a:r>
            <a:r>
              <a:rPr lang="de-DE" sz="700"/>
              <a:t>, by Weyrich et al., 2009, retrieved from https://dl.acm.org/doi/10.1561/0600000022</a:t>
            </a:r>
            <a:endParaRPr sz="700"/>
          </a:p>
          <a:p>
            <a:pPr indent="0" lvl="0" marL="0" rtl="0" algn="ctr">
              <a:spcBef>
                <a:spcPts val="0"/>
              </a:spcBef>
              <a:spcAft>
                <a:spcPts val="0"/>
              </a:spcAft>
              <a:buClr>
                <a:srgbClr val="000000"/>
              </a:buClr>
              <a:buFont typeface="Arial"/>
              <a:buNone/>
            </a:pPr>
            <a:r>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9cc2c5763a_2_32"/>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7" name="Google Shape;137;g9cc2c5763a_2_32"/>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138" name="Google Shape;138;g9cc2c5763a_2_32"/>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sz="2200"/>
              <a:t>Reflectance Functions</a:t>
            </a:r>
            <a:endParaRPr b="1" sz="2200"/>
          </a:p>
        </p:txBody>
      </p:sp>
      <p:pic>
        <p:nvPicPr>
          <p:cNvPr id="139" name="Google Shape;139;g9cc2c5763a_2_32"/>
          <p:cNvPicPr preferRelativeResize="0"/>
          <p:nvPr/>
        </p:nvPicPr>
        <p:blipFill>
          <a:blip r:embed="rId3">
            <a:alphaModFix/>
          </a:blip>
          <a:stretch>
            <a:fillRect/>
          </a:stretch>
        </p:blipFill>
        <p:spPr>
          <a:xfrm>
            <a:off x="639438" y="1960262"/>
            <a:ext cx="7868224" cy="4303388"/>
          </a:xfrm>
          <a:prstGeom prst="rect">
            <a:avLst/>
          </a:prstGeom>
          <a:noFill/>
          <a:ln>
            <a:noFill/>
          </a:ln>
        </p:spPr>
      </p:pic>
      <p:sp>
        <p:nvSpPr>
          <p:cNvPr id="140" name="Google Shape;140;g9cc2c5763a_2_32"/>
          <p:cNvSpPr txBox="1"/>
          <p:nvPr>
            <p:ph idx="11" type="ftr"/>
          </p:nvPr>
        </p:nvSpPr>
        <p:spPr>
          <a:xfrm>
            <a:off x="1036548" y="6263650"/>
            <a:ext cx="7074000" cy="365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None/>
            </a:pPr>
            <a:r>
              <a:rPr i="1" lang="de-DE" sz="700"/>
              <a:t>Figure 6. </a:t>
            </a:r>
            <a:r>
              <a:rPr lang="de-DE" sz="700"/>
              <a:t>Light exchange at the material surface</a:t>
            </a:r>
            <a:r>
              <a:rPr lang="de-DE" sz="700"/>
              <a:t>, Adapted from </a:t>
            </a:r>
            <a:r>
              <a:rPr i="1" lang="de-DE" sz="700"/>
              <a:t>Advances in Geometry and Reflectance Acquisition (Course Notes)</a:t>
            </a:r>
            <a:r>
              <a:rPr lang="de-DE" sz="700"/>
              <a:t>, </a:t>
            </a:r>
            <a:r>
              <a:rPr lang="de-DE" sz="700"/>
              <a:t>by Weinmann and Klein, 2015, retrieved from https://dl.acm.org/doi/10.1145/2818143.2818165</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9cc2c5763a_2_40"/>
          <p:cNvSpPr txBox="1"/>
          <p:nvPr>
            <p:ph idx="1" type="body"/>
          </p:nvPr>
        </p:nvSpPr>
        <p:spPr>
          <a:xfrm>
            <a:off x="319090" y="1762188"/>
            <a:ext cx="8508900" cy="469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de-DE"/>
              <a:t>BRDF is a simple reflectance function that expresses interactions of the light with the surface.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de-DE"/>
              <a:t>It is the ratio between the reflected radiance of a surface and the irradiance that caused that reflection.</a:t>
            </a:r>
            <a:endParaRPr/>
          </a:p>
          <a:p>
            <a:pPr indent="0" lvl="0" marL="0" rtl="0" algn="l">
              <a:spcBef>
                <a:spcPts val="0"/>
              </a:spcBef>
              <a:spcAft>
                <a:spcPts val="0"/>
              </a:spcAft>
              <a:buNone/>
            </a:pPr>
            <a:r>
              <a:t/>
            </a:r>
            <a:endParaRPr sz="2200"/>
          </a:p>
          <a:p>
            <a:pPr indent="0" lvl="0" marL="0" rtl="0" algn="l">
              <a:spcBef>
                <a:spcPts val="0"/>
              </a:spcBef>
              <a:spcAft>
                <a:spcPts val="0"/>
              </a:spcAft>
              <a:buNone/>
            </a:pPr>
            <a:r>
              <a:t/>
            </a:r>
            <a:endParaRPr sz="2200"/>
          </a:p>
        </p:txBody>
      </p:sp>
      <p:sp>
        <p:nvSpPr>
          <p:cNvPr id="147" name="Google Shape;147;g9cc2c5763a_2_40"/>
          <p:cNvSpPr txBox="1"/>
          <p:nvPr>
            <p:ph idx="12" type="sldNum"/>
          </p:nvPr>
        </p:nvSpPr>
        <p:spPr>
          <a:xfrm>
            <a:off x="6774934" y="6473313"/>
            <a:ext cx="2052000" cy="365100"/>
          </a:xfrm>
          <a:prstGeom prst="rect">
            <a:avLst/>
          </a:prstGeom>
        </p:spPr>
        <p:txBody>
          <a:bodyPr anchorCtr="0" anchor="ctr" bIns="45700" lIns="0"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de-DE"/>
              <a:t>‹#›</a:t>
            </a:fld>
            <a:endParaRPr/>
          </a:p>
        </p:txBody>
      </p:sp>
      <p:sp>
        <p:nvSpPr>
          <p:cNvPr id="148" name="Google Shape;148;g9cc2c5763a_2_40"/>
          <p:cNvSpPr txBox="1"/>
          <p:nvPr>
            <p:ph type="title"/>
          </p:nvPr>
        </p:nvSpPr>
        <p:spPr>
          <a:xfrm>
            <a:off x="319090" y="994334"/>
            <a:ext cx="8508900" cy="410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de-DE" sz="2200"/>
              <a:t>Bidirectional Reflectance Distribution Function</a:t>
            </a:r>
            <a:endParaRPr b="1" sz="2200"/>
          </a:p>
        </p:txBody>
      </p:sp>
      <p:pic>
        <p:nvPicPr>
          <p:cNvPr id="149" name="Google Shape;149;g9cc2c5763a_2_40"/>
          <p:cNvPicPr preferRelativeResize="0"/>
          <p:nvPr/>
        </p:nvPicPr>
        <p:blipFill rotWithShape="1">
          <a:blip r:embed="rId3">
            <a:alphaModFix/>
          </a:blip>
          <a:srcRect b="0" l="0" r="19594" t="0"/>
          <a:stretch/>
        </p:blipFill>
        <p:spPr>
          <a:xfrm>
            <a:off x="1883560" y="3652350"/>
            <a:ext cx="5379975" cy="919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halt">
  <a:themeElements>
    <a:clrScheme name="TUM">
      <a:dk1>
        <a:srgbClr val="000000"/>
      </a:dk1>
      <a:lt1>
        <a:srgbClr val="FFFFFF"/>
      </a:lt1>
      <a:dk2>
        <a:srgbClr val="003359"/>
      </a:dk2>
      <a:lt2>
        <a:srgbClr val="0065BD"/>
      </a:lt2>
      <a:accent1>
        <a:srgbClr val="005293"/>
      </a:accent1>
      <a:accent2>
        <a:srgbClr val="64A0C8"/>
      </a:accent2>
      <a:accent3>
        <a:srgbClr val="98C6EA"/>
      </a:accent3>
      <a:accent4>
        <a:srgbClr val="A2AD00"/>
      </a:accent4>
      <a:accent5>
        <a:srgbClr val="E37222"/>
      </a:accent5>
      <a:accent6>
        <a:srgbClr val="DAD7C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arissa-Design">
  <a:themeElements>
    <a:clrScheme name="Larissa">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60104_TUM_Praesentation_p_v1">
  <a:themeElements>
    <a:clrScheme name="TUM">
      <a:dk1>
        <a:srgbClr val="000000"/>
      </a:dk1>
      <a:lt1>
        <a:srgbClr val="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2018-07-19T14:09:56Z</dcterms:created>
  <dc:creator>Microsoft Office-Benutzer</dc:creator>
</cp:coreProperties>
</file>