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3" r:id="rId1"/>
    <p:sldMasterId id="2147483668" r:id="rId2"/>
    <p:sldMasterId id="2147483674" r:id="rId3"/>
    <p:sldMasterId id="2147483648" r:id="rId4"/>
    <p:sldMasterId id="2147483684" r:id="rId5"/>
    <p:sldMasterId id="2147483697" r:id="rId6"/>
  </p:sldMasterIdLst>
  <p:notesMasterIdLst>
    <p:notesMasterId r:id="rId69"/>
  </p:notesMasterIdLst>
  <p:handoutMasterIdLst>
    <p:handoutMasterId r:id="rId70"/>
  </p:handoutMasterIdLst>
  <p:sldIdLst>
    <p:sldId id="355" r:id="rId7"/>
    <p:sldId id="357" r:id="rId8"/>
    <p:sldId id="396" r:id="rId9"/>
    <p:sldId id="398" r:id="rId10"/>
    <p:sldId id="440" r:id="rId11"/>
    <p:sldId id="441" r:id="rId12"/>
    <p:sldId id="442" r:id="rId13"/>
    <p:sldId id="401" r:id="rId14"/>
    <p:sldId id="446" r:id="rId15"/>
    <p:sldId id="404" r:id="rId16"/>
    <p:sldId id="431" r:id="rId17"/>
    <p:sldId id="432" r:id="rId18"/>
    <p:sldId id="433" r:id="rId19"/>
    <p:sldId id="434" r:id="rId20"/>
    <p:sldId id="435" r:id="rId21"/>
    <p:sldId id="436" r:id="rId22"/>
    <p:sldId id="437" r:id="rId23"/>
    <p:sldId id="438" r:id="rId24"/>
    <p:sldId id="458" r:id="rId25"/>
    <p:sldId id="406" r:id="rId26"/>
    <p:sldId id="447" r:id="rId27"/>
    <p:sldId id="448" r:id="rId28"/>
    <p:sldId id="439" r:id="rId29"/>
    <p:sldId id="405" r:id="rId30"/>
    <p:sldId id="420" r:id="rId31"/>
    <p:sldId id="407" r:id="rId32"/>
    <p:sldId id="449" r:id="rId33"/>
    <p:sldId id="421" r:id="rId34"/>
    <p:sldId id="412" r:id="rId35"/>
    <p:sldId id="413" r:id="rId36"/>
    <p:sldId id="422" r:id="rId37"/>
    <p:sldId id="414" r:id="rId38"/>
    <p:sldId id="460" r:id="rId39"/>
    <p:sldId id="423" r:id="rId40"/>
    <p:sldId id="415" r:id="rId41"/>
    <p:sldId id="424" r:id="rId42"/>
    <p:sldId id="426" r:id="rId43"/>
    <p:sldId id="427" r:id="rId44"/>
    <p:sldId id="416" r:id="rId45"/>
    <p:sldId id="417" r:id="rId46"/>
    <p:sldId id="418" r:id="rId47"/>
    <p:sldId id="453" r:id="rId48"/>
    <p:sldId id="454" r:id="rId49"/>
    <p:sldId id="455" r:id="rId50"/>
    <p:sldId id="456" r:id="rId51"/>
    <p:sldId id="457" r:id="rId52"/>
    <p:sldId id="419" r:id="rId53"/>
    <p:sldId id="430" r:id="rId54"/>
    <p:sldId id="399" r:id="rId55"/>
    <p:sldId id="444" r:id="rId56"/>
    <p:sldId id="445" r:id="rId57"/>
    <p:sldId id="400" r:id="rId58"/>
    <p:sldId id="402" r:id="rId59"/>
    <p:sldId id="461" r:id="rId60"/>
    <p:sldId id="450" r:id="rId61"/>
    <p:sldId id="429" r:id="rId62"/>
    <p:sldId id="428" r:id="rId63"/>
    <p:sldId id="459" r:id="rId64"/>
    <p:sldId id="452" r:id="rId65"/>
    <p:sldId id="409" r:id="rId66"/>
    <p:sldId id="410" r:id="rId67"/>
    <p:sldId id="411" r:id="rId68"/>
  </p:sldIdLst>
  <p:sldSz cx="9144000" cy="6858000" type="screen4x3"/>
  <p:notesSz cx="9925050" cy="66659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00">
          <p15:clr>
            <a:srgbClr val="A4A3A4"/>
          </p15:clr>
        </p15:guide>
        <p15:guide id="2" pos="312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999"/>
    <a:srgbClr val="98C6EA"/>
    <a:srgbClr val="0052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D5ABB26-0587-4C30-8999-92F81FD0307C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269D01E-BC32-4049-B463-5C60D7B0CCD2}" styleName="Designformatvorlage 2 - Akz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D083AE6-46FA-4A59-8FB0-9F97EB10719F}" styleName="Helle Formatvorlage 3 - Akz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Helle Formatvorlage 2 - Akz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4B1156A-380E-4F78-BDF5-A606A8083BF9}" styleName="Mittlere Formatvorlage 4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4C1A8A3-306A-4EB7-A6B1-4F7E0EB9C5D6}" styleName="Mittlere Formatvorlage 3 - Akz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Mittlere Formatvorlag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00" autoAdjust="0"/>
    <p:restoredTop sz="86469" autoAdjust="0"/>
  </p:normalViewPr>
  <p:slideViewPr>
    <p:cSldViewPr snapToGrid="0">
      <p:cViewPr>
        <p:scale>
          <a:sx n="139" d="100"/>
          <a:sy n="139" d="100"/>
        </p:scale>
        <p:origin x="2440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536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14" d="100"/>
          <a:sy n="114" d="100"/>
        </p:scale>
        <p:origin x="184" y="1264"/>
      </p:cViewPr>
      <p:guideLst>
        <p:guide orient="horz" pos="2100"/>
        <p:guide pos="312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" Type="http://schemas.openxmlformats.org/officeDocument/2006/relationships/slide" Target="slides/slide1.xml"/><Relationship Id="rId7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0855" cy="333296"/>
          </a:xfrm>
          <a:prstGeom prst="rect">
            <a:avLst/>
          </a:prstGeom>
        </p:spPr>
        <p:txBody>
          <a:bodyPr vert="horz" lIns="90708" tIns="45354" rIns="90708" bIns="4535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621901" y="0"/>
            <a:ext cx="4300855" cy="333296"/>
          </a:xfrm>
          <a:prstGeom prst="rect">
            <a:avLst/>
          </a:prstGeom>
        </p:spPr>
        <p:txBody>
          <a:bodyPr vert="horz" lIns="90708" tIns="45354" rIns="90708" bIns="4535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0751376-2EB8-4403-B858-305A8AAA6B01}" type="datetimeFigureOut">
              <a:rPr lang="en-GB"/>
              <a:pPr>
                <a:defRPr/>
              </a:pPr>
              <a:t>10/10/2022</a:t>
            </a:fld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2" y="6331460"/>
            <a:ext cx="4300855" cy="333296"/>
          </a:xfrm>
          <a:prstGeom prst="rect">
            <a:avLst/>
          </a:prstGeom>
        </p:spPr>
        <p:txBody>
          <a:bodyPr vert="horz" lIns="90708" tIns="45354" rIns="90708" bIns="4535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621901" y="6331460"/>
            <a:ext cx="4300855" cy="333296"/>
          </a:xfrm>
          <a:prstGeom prst="rect">
            <a:avLst/>
          </a:prstGeom>
        </p:spPr>
        <p:txBody>
          <a:bodyPr vert="horz" lIns="90708" tIns="45354" rIns="90708" bIns="4535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2C15F7A-46C6-4AD2-BFEC-842DCCCC19C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0957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0855" cy="333296"/>
          </a:xfrm>
          <a:prstGeom prst="rect">
            <a:avLst/>
          </a:prstGeom>
        </p:spPr>
        <p:txBody>
          <a:bodyPr vert="horz" lIns="90708" tIns="45354" rIns="90708" bIns="4535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621901" y="0"/>
            <a:ext cx="4300855" cy="333296"/>
          </a:xfrm>
          <a:prstGeom prst="rect">
            <a:avLst/>
          </a:prstGeom>
        </p:spPr>
        <p:txBody>
          <a:bodyPr vert="horz" lIns="90708" tIns="45354" rIns="90708" bIns="4535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9C46BC9-2C9E-4670-A85A-6A588BA2D405}" type="datetimeFigureOut">
              <a:rPr lang="en-GB"/>
              <a:pPr>
                <a:defRPr/>
              </a:pPr>
              <a:t>10/10/2022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295650" y="500063"/>
            <a:ext cx="3333750" cy="25003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08" tIns="45354" rIns="90708" bIns="45354" rtlCol="0" anchor="ctr"/>
          <a:lstStyle/>
          <a:p>
            <a:pPr lvl="0"/>
            <a:endParaRPr lang="en-GB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92506" y="3166309"/>
            <a:ext cx="7940040" cy="2999661"/>
          </a:xfrm>
          <a:prstGeom prst="rect">
            <a:avLst/>
          </a:prstGeom>
        </p:spPr>
        <p:txBody>
          <a:bodyPr vert="horz" wrap="square" lIns="90708" tIns="45354" rIns="90708" bIns="45354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6331460"/>
            <a:ext cx="4300855" cy="333296"/>
          </a:xfrm>
          <a:prstGeom prst="rect">
            <a:avLst/>
          </a:prstGeom>
        </p:spPr>
        <p:txBody>
          <a:bodyPr vert="horz" lIns="90708" tIns="45354" rIns="90708" bIns="4535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621901" y="6331460"/>
            <a:ext cx="4300855" cy="333296"/>
          </a:xfrm>
          <a:prstGeom prst="rect">
            <a:avLst/>
          </a:prstGeom>
        </p:spPr>
        <p:txBody>
          <a:bodyPr vert="horz" lIns="90708" tIns="45354" rIns="90708" bIns="4535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0AFC6D0-44D5-4EB7-828F-6F464F83D7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79973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182563" indent="-182563" algn="l" rtl="0" fontAlgn="base">
      <a:spcBef>
        <a:spcPct val="30000"/>
      </a:spcBef>
      <a:spcAft>
        <a:spcPct val="0"/>
      </a:spcAft>
      <a:buFont typeface="Arial" charset="0"/>
      <a:buChar char="•"/>
      <a:defRPr sz="1200" kern="1200">
        <a:solidFill>
          <a:schemeClr val="tx1"/>
        </a:solidFill>
        <a:latin typeface="+mn-lt"/>
        <a:ea typeface="+mn-ea"/>
        <a:cs typeface="Arial" charset="0"/>
      </a:defRPr>
    </a:lvl2pPr>
    <a:lvl3pPr marL="355600" indent="-173038" algn="l" rtl="0" fontAlgn="base">
      <a:spcBef>
        <a:spcPct val="30000"/>
      </a:spcBef>
      <a:spcAft>
        <a:spcPct val="0"/>
      </a:spcAft>
      <a:buFont typeface="Symbol" pitchFamily="18" charset="2"/>
      <a:buChar char="-"/>
      <a:defRPr sz="1200" kern="1200">
        <a:solidFill>
          <a:schemeClr val="tx1"/>
        </a:solidFill>
        <a:latin typeface="+mn-lt"/>
        <a:ea typeface="+mn-ea"/>
        <a:cs typeface="Arial" charset="0"/>
      </a:defRPr>
    </a:lvl3pPr>
    <a:lvl4pPr marL="538163" indent="-182563" algn="l" rtl="0" fontAlgn="base">
      <a:spcBef>
        <a:spcPct val="30000"/>
      </a:spcBef>
      <a:spcAft>
        <a:spcPct val="0"/>
      </a:spcAft>
      <a:buFont typeface="Courier New" pitchFamily="49" charset="0"/>
      <a:buChar char="o"/>
      <a:defRPr sz="1200" kern="1200">
        <a:solidFill>
          <a:schemeClr val="tx1"/>
        </a:solidFill>
        <a:latin typeface="+mn-lt"/>
        <a:ea typeface="+mn-ea"/>
        <a:cs typeface="Arial" charset="0"/>
      </a:defRPr>
    </a:lvl4pPr>
    <a:lvl5pPr marL="720725" indent="-182563" algn="l" rtl="0" fontAlgn="base">
      <a:spcBef>
        <a:spcPct val="30000"/>
      </a:spcBef>
      <a:spcAft>
        <a:spcPct val="0"/>
      </a:spcAft>
      <a:buFont typeface="Wingdings" pitchFamily="2" charset="2"/>
      <a:buChar char="§"/>
      <a:defRPr sz="1200" kern="1200">
        <a:solidFill>
          <a:schemeClr val="tx1"/>
        </a:solidFill>
        <a:latin typeface="+mn-lt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2688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9293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66151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59479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01696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03993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89157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Mention here that L=2 and T = 8 (instead of T=2^19). Also explain Collisions here for the first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6861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May appear counter-intuitive that this encoding can reconstruct scenes faithfully (because of hash collisions).</a:t>
            </a:r>
          </a:p>
          <a:p>
            <a:r>
              <a:rPr lang="en-DE" dirty="0"/>
              <a:t>It’s due to the multi resolutions.</a:t>
            </a:r>
          </a:p>
          <a:p>
            <a:endParaRPr lang="en-DE" dirty="0"/>
          </a:p>
          <a:p>
            <a:r>
              <a:rPr lang="en-DE" dirty="0"/>
              <a:t>Hash Collisions: Disparate points which hash to the same table entry. A Collision occurs when different integer coordinates hash to the same index. These are pseudo-randomly scattered across space, and it’s statistically unlikely to occur simultaneously at every level for a given pair of points.</a:t>
            </a:r>
          </a:p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9710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May appear counter-intuitive that this encoding can reconstruct scenes faithfully (because of hash collisions).</a:t>
            </a:r>
          </a:p>
          <a:p>
            <a:r>
              <a:rPr lang="en-DE" dirty="0"/>
              <a:t>It’s due to the multi resolutions.</a:t>
            </a:r>
          </a:p>
          <a:p>
            <a:endParaRPr lang="en-DE" dirty="0"/>
          </a:p>
          <a:p>
            <a:r>
              <a:rPr lang="en-DE" dirty="0"/>
              <a:t>Hash Collisions: Disparate points which hash to the same table entry. A Collision occurs when different integer coordinates hash to the same index. These are pseudo-randomly scattered across space, and it’s statistically unlikely to occur simultaneously at every level for a given pair of points.</a:t>
            </a:r>
          </a:p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3093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/>
              <a:t>MLP learns the mapping from 2D coordinates to RGB </a:t>
            </a:r>
            <a:r>
              <a:rPr lang="en-GB" sz="2800" dirty="0" err="1"/>
              <a:t>colors</a:t>
            </a:r>
            <a:r>
              <a:rPr lang="en-GB" sz="2800" dirty="0"/>
              <a:t> of a high-resolution image.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00561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May appear counter-intuitive that this encoding can reconstruct scenes faithfully (because of hash collisions).</a:t>
            </a:r>
          </a:p>
          <a:p>
            <a:r>
              <a:rPr lang="en-DE" dirty="0"/>
              <a:t>It’s due to the multi resolutions.</a:t>
            </a:r>
          </a:p>
          <a:p>
            <a:endParaRPr lang="en-DE" dirty="0"/>
          </a:p>
          <a:p>
            <a:r>
              <a:rPr lang="en-DE" dirty="0"/>
              <a:t>Hash Collisions: Disparate points which hash to the same table entry. A Collision occurs when different integer coordinates hash to the same index. These are pseudo-randomly scattered across space, and it’s statistically unlikely to occur simultaneously at every level for a given pair of points.</a:t>
            </a:r>
          </a:p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2628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24723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Memory footprint is linear in T, whereas quality and performance tend to scale sub-linearly.</a:t>
            </a:r>
          </a:p>
          <a:p>
            <a:r>
              <a:rPr lang="en-DE" dirty="0"/>
              <a:t>Figure: Test error vs. training time for a wide range of T-values for three neural graphics primitives.</a:t>
            </a:r>
          </a:p>
          <a:p>
            <a:r>
              <a:rPr lang="en-DE" dirty="0"/>
              <a:t>T should be used to tweak the encoding to the desired performance characteristics.</a:t>
            </a:r>
          </a:p>
          <a:p>
            <a:endParaRPr lang="en-DE" dirty="0"/>
          </a:p>
          <a:p>
            <a:r>
              <a:rPr lang="en-GB" dirty="0"/>
              <a:t>A performance cliff is visible at 𝑇 &gt; 2 19 where the cache of our RTX 3090 GPU becomes oversubscribed (particularly visible for SDF and </a:t>
            </a:r>
            <a:r>
              <a:rPr lang="en-GB" dirty="0" err="1"/>
              <a:t>NeRF</a:t>
            </a:r>
            <a:r>
              <a:rPr lang="en-GB" dirty="0"/>
              <a:t>). The plot also shows model convergence over time leading up to the final state. This highlights how high quality results are already obtained after only a few seconds. Jumps in the convergence (most visible towards the end of SDF training) are caused by learning rate decay. For </a:t>
            </a:r>
            <a:r>
              <a:rPr lang="en-GB" dirty="0" err="1"/>
              <a:t>NeRF</a:t>
            </a:r>
            <a:r>
              <a:rPr lang="en-GB" dirty="0"/>
              <a:t> and Gigapixel image, training finishes after 31 000 steps and for SDF after 11 000 steps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2473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Hyperparameters L and F also trade off quality and performance. Analysed in second figure for an approximately constant number of trainable encoding parameters theta. They found F=2, L=16 to be a favorable Pareto optimum in all tested applications.</a:t>
            </a:r>
          </a:p>
          <a:p>
            <a:endParaRPr lang="en-DE" dirty="0"/>
          </a:p>
          <a:p>
            <a:r>
              <a:rPr lang="en-GB"/>
              <a:t>Test error over training time for fixed values of feature dimensionality 𝐹 as the number of hash table levels 𝐿 is varied. To maintain a roughly equal trainable parameter count, the hash table size 𝑇 is set according to 𝐹 · 𝑇 · 𝐿 = 2 24 for SDF and NeRF, whereas gigapixel image uses 2 28. Since (𝐹 = 2, 𝐿 = 16) is near the best-case performance and quality (top-left) for all applications, we use this configuration in all results. 𝐹 = 1 is slow on our RTX 3090 GPU since atomic half-precision accumulation is only efficient for 2D vectors but not for scalars. For NeRF and Gigapixel image, training finishes after 31 000 steps whereas SDF completes at 11 000 steps.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63311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91300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59938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comparison, on the Tokyo panorama from Figure 1, ACORN achieves a PSNR of 38.59 dB after 36.9 h of training. With a similar number of parameters (𝑇 = 2 24), our method achieves the same PSNR after 2.5 minutes of training, peaking at 41.9 dB after 4 min.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77195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Showcases the level of detail.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13528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1032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5784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/>
              <a:t>the MLP learns the mapping from 3D coordinates to the distance to a surface.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7329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neural radiance caching [Müller et al. 2021], the task of the MLP is to predict photorealistic pixel </a:t>
            </a:r>
            <a:r>
              <a:rPr lang="en-GB" dirty="0" err="1"/>
              <a:t>colors</a:t>
            </a:r>
            <a:r>
              <a:rPr lang="en-GB" dirty="0"/>
              <a:t> from feature buffers; see Figure 8. </a:t>
            </a:r>
          </a:p>
          <a:p>
            <a:endParaRPr lang="en-GB" dirty="0"/>
          </a:p>
          <a:p>
            <a:r>
              <a:rPr lang="en-GB" dirty="0"/>
              <a:t>Summary of the neural radiance caching application [Müller et al. 2021]. The MLP 𝑚 enc(𝑥; 𝜃); </a:t>
            </a:r>
            <a:r>
              <a:rPr lang="el-GR" dirty="0"/>
              <a:t>Φ  </a:t>
            </a:r>
            <a:r>
              <a:rPr lang="en-GB" dirty="0"/>
              <a:t>is tasked with predicting photorealistic pixel </a:t>
            </a:r>
            <a:r>
              <a:rPr lang="en-GB" dirty="0" err="1"/>
              <a:t>colors</a:t>
            </a:r>
            <a:r>
              <a:rPr lang="en-GB" dirty="0"/>
              <a:t> from feature buffers independently for each pixel. The feature buffers contain, among other variables, the world-space position x, which we propose to encode with our method. Neural radiance caching is a challenging application, because it is supervised online during real-time rendering. The training data are a sparse set of light paths that are continually spawned from the camera view. As such, the neural network and encoding do not learn a general mapping from features to </a:t>
            </a:r>
            <a:r>
              <a:rPr lang="en-GB" dirty="0" err="1"/>
              <a:t>color</a:t>
            </a:r>
            <a:r>
              <a:rPr lang="en-GB" dirty="0"/>
              <a:t>, but rather they continually overfit to the current shape and lighting. To support animated content, training has a budget of one millisecond per </a:t>
            </a:r>
            <a:r>
              <a:rPr lang="en-GB" dirty="0" err="1"/>
              <a:t>fram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19466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18159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71998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58349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70571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6181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66091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09811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29895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440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/>
              <a:t>the MLP learns the 5D light field of a given scene from a Monte Carlo path tracer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8610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95013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43829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739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617755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445180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047259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34321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706412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409297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1782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/>
              <a:t>the MLP learns the 3D density and 5D light field of a given scene from image observations and corresponding perspective transforms.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85730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DE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dirty="0"/>
                  <a:t>Resolution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grid</a:t>
                </a:r>
                <a:r>
                  <a:rPr lang="de-DE" dirty="0"/>
                  <a:t> </a:t>
                </a:r>
                <a:r>
                  <a:rPr lang="de-DE" dirty="0" err="1"/>
                  <a:t>is</a:t>
                </a:r>
                <a:r>
                  <a:rPr lang="de-DE" dirty="0"/>
                  <a:t> </a:t>
                </a:r>
                <a:r>
                  <a:rPr lang="de-DE" dirty="0" err="1"/>
                  <a:t>geometric</a:t>
                </a:r>
                <a:r>
                  <a:rPr lang="de-DE" dirty="0"/>
                  <a:t> </a:t>
                </a:r>
                <a:r>
                  <a:rPr lang="de-DE" dirty="0" err="1"/>
                  <a:t>progression</a:t>
                </a:r>
                <a:r>
                  <a:rPr lang="de-DE" dirty="0"/>
                  <a:t> </a:t>
                </a:r>
                <a:r>
                  <a:rPr lang="de-DE" dirty="0" err="1"/>
                  <a:t>between</a:t>
                </a:r>
                <a:r>
                  <a:rPr lang="de-DE" dirty="0"/>
                  <a:t> </a:t>
                </a:r>
                <a:r>
                  <a:rPr lang="de-DE" dirty="0" err="1"/>
                  <a:t>coarsest</a:t>
                </a:r>
                <a:r>
                  <a:rPr lang="de-DE" dirty="0"/>
                  <a:t> and </a:t>
                </a:r>
                <a:r>
                  <a:rPr lang="de-DE" dirty="0" err="1"/>
                  <a:t>finest</a:t>
                </a:r>
                <a:r>
                  <a:rPr lang="de-DE" dirty="0"/>
                  <a:t> </a:t>
                </a:r>
                <a:r>
                  <a:rPr lang="de-DE" dirty="0" err="1"/>
                  <a:t>resolutions</a:t>
                </a:r>
                <a:r>
                  <a:rPr lang="de-DE" dirty="0"/>
                  <a:t> </a:t>
                </a:r>
                <a:r>
                  <a:rPr lang="de-DE" i="0">
                    <a:latin typeface="Cambria Math" panose="02040503050406030204" pitchFamily="18" charset="0"/>
                  </a:rPr>
                  <a:t>[</a:t>
                </a:r>
                <a:r>
                  <a:rPr lang="de-DE" b="0" i="0">
                    <a:latin typeface="Cambria Math" panose="02040503050406030204" pitchFamily="18" charset="0"/>
                  </a:rPr>
                  <a:t>𝑁_𝑚𝑖𝑛, 𝑁_𝑚𝑎𝑥 ]</a:t>
                </a:r>
                <a:r>
                  <a:rPr lang="de-DE" dirty="0"/>
                  <a:t>:</a:t>
                </a:r>
              </a:p>
              <a:p>
                <a:endParaRPr lang="en-DE" dirty="0"/>
              </a:p>
              <a:p>
                <a:endParaRPr lang="en-DE" dirty="0"/>
              </a:p>
              <a:p>
                <a:r>
                  <a:rPr lang="en-DE" dirty="0"/>
                  <a:t>For coarse levels where a dense grid requires fewer than T parameters, i.e. (N</a:t>
                </a:r>
                <a:r>
                  <a:rPr lang="en-DE" b="0" baseline="-25000" dirty="0"/>
                  <a:t>l</a:t>
                </a:r>
                <a:r>
                  <a:rPr lang="en-DE" b="0" baseline="0" dirty="0"/>
                  <a:t>+1)</a:t>
                </a:r>
                <a:r>
                  <a:rPr lang="en-DE" b="0" baseline="30000" dirty="0"/>
                  <a:t>d</a:t>
                </a:r>
                <a:r>
                  <a:rPr lang="en-DE" b="0" baseline="0" dirty="0"/>
                  <a:t> &lt;= T, this mapping is 1:1. At finer levels, we use a hash function to index into the array, effectively treating it as a hash table, although there is no explicit collision handling.</a:t>
                </a:r>
              </a:p>
              <a:p>
                <a:endParaRPr lang="en-DE" b="0" baseline="0" dirty="0"/>
              </a:p>
              <a:p>
                <a:r>
                  <a:rPr lang="en-DE" b="0" baseline="0" dirty="0"/>
                  <a:t>There is no explicit collision handling, so we rely on the gradient-based optimization to store appropriate sparse detail in the array and we rely on the subsequent neural network for collision resolution.</a:t>
                </a:r>
                <a:endParaRPr lang="en-DE" dirty="0"/>
              </a:p>
              <a:p>
                <a:endParaRPr lang="en-DE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142665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741487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neural radiance caching [Müller et al. 2021], the task of the MLP is to predict photorealistic pixel </a:t>
            </a:r>
            <a:r>
              <a:rPr lang="en-GB" dirty="0" err="1"/>
              <a:t>colors</a:t>
            </a:r>
            <a:r>
              <a:rPr lang="en-GB" dirty="0"/>
              <a:t> from feature buffers; see Figure 8. </a:t>
            </a:r>
          </a:p>
          <a:p>
            <a:endParaRPr lang="en-GB" dirty="0"/>
          </a:p>
          <a:p>
            <a:r>
              <a:rPr lang="en-GB" dirty="0"/>
              <a:t>Summary of the neural radiance caching application [Müller et al. 2021]. The MLP 𝑚 enc(𝑥; 𝜃); </a:t>
            </a:r>
            <a:r>
              <a:rPr lang="el-GR" dirty="0"/>
              <a:t>Φ  </a:t>
            </a:r>
            <a:r>
              <a:rPr lang="en-GB" dirty="0"/>
              <a:t>is tasked with predicting photorealistic pixel </a:t>
            </a:r>
            <a:r>
              <a:rPr lang="en-GB" dirty="0" err="1"/>
              <a:t>colors</a:t>
            </a:r>
            <a:r>
              <a:rPr lang="en-GB" dirty="0"/>
              <a:t> from feature buffers independently for each pixel. The feature buffers contain, among other variables, the world-space position x, which we propose to encode with our method. Neural radiance caching is a challenging application, because it is supervised online during real-time rendering. The training data are a sparse set of light paths that are continually spawned from the camera view. As such, the neural network and encoding do not learn a general mapping from features to </a:t>
            </a:r>
            <a:r>
              <a:rPr lang="en-GB" dirty="0" err="1"/>
              <a:t>color</a:t>
            </a:r>
            <a:r>
              <a:rPr lang="en-GB" dirty="0"/>
              <a:t>, but rather they continually overfit to the current shape and lighting. To support animated content, training has a budget of one millisecond per </a:t>
            </a:r>
            <a:r>
              <a:rPr lang="en-GB" dirty="0" err="1"/>
              <a:t>fram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47882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343487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88607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573558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71999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353803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is explained by the 6 MB L2 cache of our NVIDIA RTX 3090 GPU, which becomes too small for individual levels when 2 · 𝑇 · 𝐹 &gt; 6 · 2 20, with 2 being the size of a half-precision entry.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421223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uniform distribution U (−10−4 , 10−4 ) to provide a small amount of randomness while encouraging initial predictions close to zero. We also tried a variety of different distributions, including zero-initialization, which all resulted in a very slightly worse initial convergence speed.</a:t>
            </a:r>
          </a:p>
          <a:p>
            <a:endParaRPr lang="en-GB" dirty="0"/>
          </a:p>
          <a:p>
            <a:r>
              <a:rPr lang="en-GB" dirty="0"/>
              <a:t>Adam significantly accelerates convergence of hash table entries when their gradients are sparse and weak.</a:t>
            </a:r>
          </a:p>
          <a:p>
            <a:endParaRPr lang="en-GB" dirty="0"/>
          </a:p>
          <a:p>
            <a:r>
              <a:rPr lang="en-GB" dirty="0"/>
              <a:t>Lastly, we skip Adam steps for hash table entries whose gradient is exactly 0. This saves ∼10% performance when gradients are sparse, which is a common occurrence with 𝑇 ≫ </a:t>
            </a:r>
            <a:r>
              <a:rPr lang="en-GB" dirty="0" err="1"/>
              <a:t>BatchSize</a:t>
            </a:r>
            <a:r>
              <a:rPr lang="en-GB" dirty="0"/>
              <a:t>. Even though this heuristic violates some of the assumptions behind Adam, we observe no degradation in convergence.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711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The idea is to arrange additional trainable parameters (beyond weights and biases) in an auxiliary data structure, such as a grid or a tree, and to look-up and (optionally) interpolate these parameters depending on the input vector x ∈ R𝑑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237894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733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Dense grids of trainable features consume much more memory than the neural network weights.</a:t>
            </a:r>
          </a:p>
          <a:p>
            <a:endParaRPr lang="en-GB" dirty="0"/>
          </a:p>
          <a:p>
            <a:r>
              <a:rPr lang="en-GB" dirty="0"/>
              <a:t>A demonstration of the reconstruction quality of different encodings and parametric data structures for storing trainable feature embeddings. Our encoding (e) with a similar total number of trainable parameters as the frequency encoding configuration (b) trains over 8× faster, due to the sparsity of updates to the parameters and smaller MLP. Increasing the number of parameters (f) further improves reconstruction accuracy without significantly increasing training time.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15847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77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AFC6D0-44D5-4EB7-828F-6F464F83D79A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888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nhaltsplatzhalter 2"/>
          <p:cNvSpPr>
            <a:spLocks noGrp="1"/>
          </p:cNvSpPr>
          <p:nvPr>
            <p:ph idx="10" hasCustomPrompt="1"/>
          </p:nvPr>
        </p:nvSpPr>
        <p:spPr>
          <a:xfrm>
            <a:off x="319088" y="1978720"/>
            <a:ext cx="8508999" cy="127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50000"/>
              </a:lnSpc>
              <a:defRPr lang="de-DE" sz="1600" baseline="0" noProof="0" dirty="0" smtClean="0"/>
            </a:lvl1pPr>
            <a:lvl2pPr>
              <a:defRPr lang="de-DE" noProof="0" dirty="0" smtClean="0"/>
            </a:lvl2pPr>
          </a:lstStyle>
          <a:p>
            <a:pPr lvl="0"/>
            <a:r>
              <a:rPr lang="de-DE" noProof="0" dirty="0"/>
              <a:t>Referent</a:t>
            </a:r>
            <a:br>
              <a:rPr lang="de-DE" noProof="0" dirty="0"/>
            </a:br>
            <a:r>
              <a:rPr lang="de-DE" noProof="0" dirty="0"/>
              <a:t>Ort, Datum (Schreibweise: 00. Januar 2015)</a:t>
            </a:r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8347635" y="6408271"/>
            <a:ext cx="575236" cy="35858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</a:t>
            </a:r>
            <a:r>
              <a:rPr lang="de-DE" dirty="0" err="1"/>
              <a:t>Multirsolution</a:t>
            </a:r>
            <a:r>
              <a:rPr lang="de-DE" dirty="0"/>
              <a:t> Hash Encoding</a:t>
            </a:r>
            <a:endParaRPr lang="en-US" dirty="0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94334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30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71855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ei Inhalte + Text (Hintergr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 bwMode="auto">
          <a:xfrm>
            <a:off x="0" y="2477139"/>
            <a:ext cx="9144000" cy="438086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hangingPunct="0"/>
            <a:endParaRPr lang="de-DE" sz="1000">
              <a:latin typeface="Arial" pitchFamily="34" charset="0"/>
            </a:endParaRPr>
          </a:p>
        </p:txBody>
      </p:sp>
      <p:sp>
        <p:nvSpPr>
          <p:cNvPr id="1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19089" y="1762188"/>
            <a:ext cx="8508999" cy="71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noProof="0" dirty="0" smtClean="0"/>
            </a:lvl1pPr>
          </a:lstStyle>
          <a:p>
            <a:pPr lvl="0"/>
            <a:r>
              <a:rPr lang="de-DE" noProof="0" dirty="0"/>
              <a:t>Inhalt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noProof="0"/>
              <a:t>Dr. rer. nat. Erika Mustermann (TUM) | kann beliebig erweitert werden | Infos mit Strich trennen</a:t>
            </a:r>
          </a:p>
        </p:txBody>
      </p:sp>
      <p:sp>
        <p:nvSpPr>
          <p:cNvPr id="8" name="Inhaltsplatzhalter 9"/>
          <p:cNvSpPr>
            <a:spLocks noGrp="1"/>
          </p:cNvSpPr>
          <p:nvPr>
            <p:ph sz="quarter" idx="18"/>
          </p:nvPr>
        </p:nvSpPr>
        <p:spPr>
          <a:xfrm>
            <a:off x="316992" y="2484000"/>
            <a:ext cx="4242816" cy="3974655"/>
          </a:xfrm>
          <a:prstGeom prst="rect">
            <a:avLst/>
          </a:prstGeom>
        </p:spPr>
        <p:txBody>
          <a:bodyPr lIns="0" rIns="0"/>
          <a:lstStyle>
            <a:lvl1pPr>
              <a:defRPr lang="de-DE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 sz="1600" baseline="0"/>
            </a:lvl3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sz="1600" dirty="0"/>
              <a:t>Dritte Ebene</a:t>
            </a:r>
            <a:endParaRPr lang="de-DE" dirty="0"/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4584192" y="2484120"/>
            <a:ext cx="4244400" cy="3974400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/>
            </a:lvl1pPr>
          </a:lstStyle>
          <a:p>
            <a:endParaRPr lang="de-DE" dirty="0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94334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30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790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nhaltsplatzhalter 2"/>
          <p:cNvSpPr>
            <a:spLocks noGrp="1"/>
          </p:cNvSpPr>
          <p:nvPr>
            <p:ph idx="10" hasCustomPrompt="1"/>
          </p:nvPr>
        </p:nvSpPr>
        <p:spPr>
          <a:xfrm>
            <a:off x="319088" y="1978720"/>
            <a:ext cx="8508999" cy="127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50000"/>
              </a:lnSpc>
              <a:defRPr lang="de-DE" sz="1600" baseline="0" noProof="0" dirty="0" smtClean="0"/>
            </a:lvl1pPr>
            <a:lvl2pPr>
              <a:defRPr lang="de-DE" noProof="0" dirty="0" smtClean="0"/>
            </a:lvl2pPr>
          </a:lstStyle>
          <a:p>
            <a:pPr lvl="0"/>
            <a:r>
              <a:rPr lang="de-DE" noProof="0" dirty="0"/>
              <a:t>Referent</a:t>
            </a:r>
            <a:br>
              <a:rPr lang="de-DE" noProof="0" dirty="0"/>
            </a:br>
            <a:r>
              <a:rPr lang="de-DE" noProof="0" dirty="0"/>
              <a:t>Ort, Datum (Schreibweise: 00. Januar 2015)</a:t>
            </a:r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8347635" y="6408271"/>
            <a:ext cx="575236" cy="35858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</a:t>
            </a:r>
            <a:r>
              <a:rPr lang="de-DE" dirty="0" err="1"/>
              <a:t>Multirsolution</a:t>
            </a:r>
            <a:r>
              <a:rPr lang="de-DE" dirty="0"/>
              <a:t> Hash Encoding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94334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30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718550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19090" y="1762188"/>
            <a:ext cx="8508999" cy="4699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noProof="0" dirty="0" smtClean="0"/>
            </a:lvl1pPr>
            <a:lvl2pPr>
              <a:lnSpc>
                <a:spcPct val="114000"/>
              </a:lnSpc>
              <a:defRPr lang="de-DE" noProof="0" dirty="0" smtClean="0"/>
            </a:lvl2pPr>
            <a:lvl3pPr>
              <a:defRPr sz="160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 lIns="0" rIns="0"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</a:t>
            </a:r>
            <a:r>
              <a:rPr lang="de-DE" dirty="0" err="1"/>
              <a:t>Multirsolution</a:t>
            </a:r>
            <a:r>
              <a:rPr lang="de-DE" dirty="0"/>
              <a:t> Hash Encoding</a:t>
            </a:r>
            <a:endParaRPr lang="en-US" dirty="0"/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94334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30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183948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19090" y="2499360"/>
            <a:ext cx="8508999" cy="39624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noProof="0" dirty="0" smtClean="0"/>
            </a:lvl1pPr>
            <a:lvl2pPr>
              <a:lnSpc>
                <a:spcPct val="114000"/>
              </a:lnSpc>
              <a:defRPr lang="de-DE" noProof="0" dirty="0" smtClean="0"/>
            </a:lvl2pPr>
            <a:lvl3pPr>
              <a:defRPr sz="160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sz="1600" noProof="0" dirty="0"/>
              <a:t>Dritte Ebene</a:t>
            </a:r>
            <a:endParaRPr lang="de-DE" noProof="0" dirty="0"/>
          </a:p>
        </p:txBody>
      </p:sp>
      <p:sp useBgFill="1"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 useBgFill="1"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</a:t>
            </a:r>
            <a:r>
              <a:rPr lang="de-DE" dirty="0" err="1"/>
              <a:t>Multirsolution</a:t>
            </a:r>
            <a:r>
              <a:rPr lang="de-DE" dirty="0"/>
              <a:t> Hash Encoding</a:t>
            </a:r>
            <a:endParaRPr lang="en-US" dirty="0"/>
          </a:p>
        </p:txBody>
      </p:sp>
      <p:sp useBgFill="1">
        <p:nvSpPr>
          <p:cNvPr id="6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19089" y="1762188"/>
            <a:ext cx="8508999" cy="714951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noProof="0" dirty="0" smtClean="0"/>
            </a:lvl1pPr>
          </a:lstStyle>
          <a:p>
            <a:pPr lvl="0"/>
            <a:r>
              <a:rPr lang="de-DE" noProof="0" dirty="0"/>
              <a:t>Inhalt durch Klicken bearbeiten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94334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30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1839487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2"/>
          <p:cNvSpPr>
            <a:spLocks noGrp="1"/>
          </p:cNvSpPr>
          <p:nvPr>
            <p:ph idx="14" hasCustomPrompt="1"/>
          </p:nvPr>
        </p:nvSpPr>
        <p:spPr>
          <a:xfrm>
            <a:off x="319091" y="1762188"/>
            <a:ext cx="4180910" cy="4687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noProof="0" dirty="0" smtClean="0"/>
            </a:lvl1pPr>
            <a:lvl2pPr>
              <a:lnSpc>
                <a:spcPct val="114000"/>
              </a:lnSpc>
              <a:defRPr lang="de-DE" noProof="0" dirty="0" smtClean="0"/>
            </a:lvl2pPr>
            <a:lvl3pPr>
              <a:defRPr sz="1600" baseline="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sz="1600" noProof="0" dirty="0"/>
              <a:t>Dritte Ebene</a:t>
            </a:r>
            <a:endParaRPr lang="de-DE" noProof="0" dirty="0"/>
          </a:p>
        </p:txBody>
      </p:sp>
      <p:sp>
        <p:nvSpPr>
          <p:cNvPr id="13" name="Inhaltsplatzhalter 2"/>
          <p:cNvSpPr>
            <a:spLocks noGrp="1"/>
          </p:cNvSpPr>
          <p:nvPr>
            <p:ph idx="15" hasCustomPrompt="1"/>
          </p:nvPr>
        </p:nvSpPr>
        <p:spPr>
          <a:xfrm>
            <a:off x="4647179" y="1762188"/>
            <a:ext cx="4180910" cy="4687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noProof="0" dirty="0" smtClean="0"/>
            </a:lvl1pPr>
            <a:lvl2pPr>
              <a:lnSpc>
                <a:spcPct val="114000"/>
              </a:lnSpc>
              <a:defRPr lang="de-DE" noProof="0" dirty="0" smtClean="0"/>
            </a:lvl2pPr>
            <a:lvl3pPr>
              <a:defRPr sz="160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sz="1600" noProof="0" dirty="0"/>
              <a:t>Dritte Ebene</a:t>
            </a:r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</a:t>
            </a:r>
            <a:r>
              <a:rPr lang="de-DE" dirty="0" err="1"/>
              <a:t>Multirsolution</a:t>
            </a:r>
            <a:r>
              <a:rPr lang="de-DE" dirty="0"/>
              <a:t> Hash Encoding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94334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30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4629014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19089" y="1762188"/>
            <a:ext cx="8508999" cy="71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noProof="0" dirty="0" smtClean="0"/>
            </a:lvl1pPr>
          </a:lstStyle>
          <a:p>
            <a:pPr lvl="0"/>
            <a:r>
              <a:rPr lang="de-DE" noProof="0" dirty="0"/>
              <a:t>Inhalt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</a:t>
            </a:r>
            <a:r>
              <a:rPr lang="de-DE" dirty="0" err="1"/>
              <a:t>Multirsolution</a:t>
            </a:r>
            <a:r>
              <a:rPr lang="de-DE" dirty="0"/>
              <a:t> Hash Encoding</a:t>
            </a:r>
            <a:endParaRPr lang="en-US" dirty="0"/>
          </a:p>
        </p:txBody>
      </p:sp>
      <p:sp>
        <p:nvSpPr>
          <p:cNvPr id="8" name="Inhaltsplatzhalter 9"/>
          <p:cNvSpPr>
            <a:spLocks noGrp="1"/>
          </p:cNvSpPr>
          <p:nvPr>
            <p:ph sz="quarter" idx="18"/>
          </p:nvPr>
        </p:nvSpPr>
        <p:spPr>
          <a:xfrm>
            <a:off x="316992" y="2484000"/>
            <a:ext cx="4242816" cy="3974655"/>
          </a:xfrm>
          <a:prstGeom prst="rect">
            <a:avLst/>
          </a:prstGeom>
        </p:spPr>
        <p:txBody>
          <a:bodyPr lIns="0" rIns="0"/>
          <a:lstStyle>
            <a:lvl1pPr>
              <a:defRPr lang="de-DE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 sz="1600"/>
            </a:lvl3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sz="1600" dirty="0"/>
              <a:t>Dritte Ebene</a:t>
            </a:r>
            <a:endParaRPr lang="de-DE" dirty="0"/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4584192" y="2484120"/>
            <a:ext cx="4244400" cy="3974400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/>
            </a:lvl1pPr>
          </a:lstStyle>
          <a:p>
            <a:endParaRPr lang="de-DE" dirty="0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94334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30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1115081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+ Text (Hintergr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 bwMode="auto">
          <a:xfrm>
            <a:off x="0" y="2477139"/>
            <a:ext cx="9144000" cy="438086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hangingPunct="0"/>
            <a:endParaRPr lang="de-DE" sz="1000">
              <a:latin typeface="Arial" pitchFamily="34" charset="0"/>
            </a:endParaRPr>
          </a:p>
        </p:txBody>
      </p:sp>
      <p:sp>
        <p:nvSpPr>
          <p:cNvPr id="1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19089" y="1762188"/>
            <a:ext cx="8508999" cy="71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noProof="0" dirty="0" smtClean="0"/>
            </a:lvl1pPr>
          </a:lstStyle>
          <a:p>
            <a:pPr lvl="0"/>
            <a:r>
              <a:rPr lang="de-DE" noProof="0" dirty="0"/>
              <a:t>Inhalt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</a:t>
            </a:r>
            <a:r>
              <a:rPr lang="de-DE" dirty="0" err="1"/>
              <a:t>Multirsolution</a:t>
            </a:r>
            <a:r>
              <a:rPr lang="de-DE" dirty="0"/>
              <a:t> Hash Encoding</a:t>
            </a:r>
            <a:endParaRPr lang="en-US" dirty="0"/>
          </a:p>
        </p:txBody>
      </p:sp>
      <p:sp>
        <p:nvSpPr>
          <p:cNvPr id="8" name="Inhaltsplatzhalter 9"/>
          <p:cNvSpPr>
            <a:spLocks noGrp="1"/>
          </p:cNvSpPr>
          <p:nvPr>
            <p:ph sz="quarter" idx="18"/>
          </p:nvPr>
        </p:nvSpPr>
        <p:spPr>
          <a:xfrm>
            <a:off x="316992" y="2484000"/>
            <a:ext cx="4242816" cy="3974655"/>
          </a:xfrm>
          <a:prstGeom prst="rect">
            <a:avLst/>
          </a:prstGeom>
        </p:spPr>
        <p:txBody>
          <a:bodyPr lIns="0" rIns="0"/>
          <a:lstStyle>
            <a:lvl1pPr>
              <a:defRPr lang="de-DE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 sz="1600" baseline="0"/>
            </a:lvl3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sz="1600" dirty="0"/>
              <a:t>Dritte Ebene</a:t>
            </a:r>
            <a:endParaRPr lang="de-DE" dirty="0"/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4584192" y="2484120"/>
            <a:ext cx="4244400" cy="3974400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/>
            </a:lvl1pPr>
          </a:lstStyle>
          <a:p>
            <a:endParaRPr lang="de-DE" dirty="0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94334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30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1115081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19089" y="1762188"/>
            <a:ext cx="8508999" cy="71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noProof="0" dirty="0" smtClean="0"/>
            </a:lvl1pPr>
          </a:lstStyle>
          <a:p>
            <a:pPr lvl="0"/>
            <a:r>
              <a:rPr lang="de-DE" noProof="0"/>
              <a:t>Inhalt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noProof="0"/>
              <a:t>Dr. rer. nat. Erika Mustermann (TUM) | kann beliebig erweitert werden | Infos mit Strich trennen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7"/>
          </p:nvPr>
        </p:nvSpPr>
        <p:spPr>
          <a:xfrm>
            <a:off x="0" y="2476500"/>
            <a:ext cx="9144000" cy="438150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94334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30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1115081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formatfü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691640"/>
            <a:ext cx="9144000" cy="5166360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/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</a:t>
            </a:r>
            <a:r>
              <a:rPr lang="de-DE" dirty="0" err="1"/>
              <a:t>Multirsolution</a:t>
            </a:r>
            <a:r>
              <a:rPr lang="de-DE" dirty="0"/>
              <a:t> Hash Encoding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94334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30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2579873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94334"/>
            <a:ext cx="8508999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3000" baseline="0" noProof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dirty="0"/>
              <a:t>Präsentationsmuster</a:t>
            </a:r>
            <a:br>
              <a:rPr lang="de-DE" noProof="0" dirty="0"/>
            </a:br>
            <a:br>
              <a:rPr lang="de-DE" noProof="0" dirty="0"/>
            </a:br>
            <a:r>
              <a:rPr lang="de-DE" noProof="0" dirty="0"/>
              <a:t>kann auch als </a:t>
            </a:r>
            <a:r>
              <a:rPr lang="de-DE" noProof="0" dirty="0" err="1"/>
              <a:t>Kapiteltrenner</a:t>
            </a:r>
            <a:r>
              <a:rPr lang="de-DE" noProof="0" dirty="0"/>
              <a:t> verwendet werden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Dr. rer. nat. Erika Mustermann (TUM) | kann beliebig erweitert werden | Infos mit Strich trennen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55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94334"/>
            <a:ext cx="8508999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ts val="3200"/>
              </a:lnSpc>
              <a:defRPr lang="de-DE" sz="3000" noProof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dirty="0"/>
              <a:t>Titel der Präsentation durch Klicken bearbeiten</a:t>
            </a:r>
          </a:p>
        </p:txBody>
      </p:sp>
      <p:sp>
        <p:nvSpPr>
          <p:cNvPr id="16" name="Inhaltsplatzhalter 2"/>
          <p:cNvSpPr>
            <a:spLocks noGrp="1"/>
          </p:cNvSpPr>
          <p:nvPr>
            <p:ph idx="10" hasCustomPrompt="1"/>
          </p:nvPr>
        </p:nvSpPr>
        <p:spPr>
          <a:xfrm>
            <a:off x="319088" y="1978720"/>
            <a:ext cx="8508999" cy="127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50000"/>
              </a:lnSpc>
              <a:defRPr lang="de-DE" sz="1600" baseline="0" noProof="0" dirty="0" smtClean="0">
                <a:solidFill>
                  <a:schemeClr val="bg1"/>
                </a:solidFill>
              </a:defRPr>
            </a:lvl1pPr>
            <a:lvl2pPr>
              <a:defRPr lang="de-DE" noProof="0" dirty="0" smtClean="0"/>
            </a:lvl2pPr>
          </a:lstStyle>
          <a:p>
            <a:pPr lvl="0"/>
            <a:r>
              <a:rPr lang="de-DE" noProof="0" dirty="0"/>
              <a:t>Referent</a:t>
            </a:r>
            <a:br>
              <a:rPr lang="de-DE" noProof="0" dirty="0"/>
            </a:br>
            <a:r>
              <a:rPr lang="de-DE" noProof="0" dirty="0"/>
              <a:t>Ort, Datum (Schreibweise: 00. Januar 2015)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Dr. rer. nat. Erika Mustermann (TUM) | kann beliebig erweitert werden | Infos mit Strich trennen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550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Dr. rer. nat. Erika Mustermann (TUM) | kann beliebig erweitert werden | Infos mit Strich trennen</a:t>
            </a:r>
            <a:endParaRPr lang="en-US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94334"/>
            <a:ext cx="8508999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3000" baseline="0" noProof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dirty="0"/>
              <a:t>Präsentationsmuster</a:t>
            </a:r>
            <a:br>
              <a:rPr lang="de-DE" noProof="0" dirty="0"/>
            </a:br>
            <a:br>
              <a:rPr lang="de-DE" noProof="0" dirty="0"/>
            </a:br>
            <a:r>
              <a:rPr lang="de-DE" noProof="0" dirty="0"/>
              <a:t>kann auch als </a:t>
            </a:r>
            <a:r>
              <a:rPr lang="de-DE" noProof="0" dirty="0" err="1"/>
              <a:t>Kapiteltrenner</a:t>
            </a:r>
            <a:r>
              <a:rPr lang="de-DE" noProof="0" dirty="0"/>
              <a:t> verwendet werden</a:t>
            </a:r>
          </a:p>
        </p:txBody>
      </p:sp>
    </p:spTree>
    <p:extLst>
      <p:ext uri="{BB962C8B-B14F-4D97-AF65-F5344CB8AC3E}">
        <p14:creationId xmlns:p14="http://schemas.microsoft.com/office/powerpoint/2010/main" val="171855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nhaltsplatzhalter 2"/>
          <p:cNvSpPr>
            <a:spLocks noGrp="1"/>
          </p:cNvSpPr>
          <p:nvPr>
            <p:ph idx="10" hasCustomPrompt="1"/>
          </p:nvPr>
        </p:nvSpPr>
        <p:spPr>
          <a:xfrm>
            <a:off x="319088" y="1978720"/>
            <a:ext cx="8508999" cy="127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50000"/>
              </a:lnSpc>
              <a:defRPr lang="de-DE" sz="1600" baseline="0" noProof="0" dirty="0" smtClean="0">
                <a:solidFill>
                  <a:srgbClr val="000000"/>
                </a:solidFill>
              </a:defRPr>
            </a:lvl1pPr>
            <a:lvl2pPr>
              <a:defRPr lang="de-DE" noProof="0" dirty="0" smtClean="0"/>
            </a:lvl2pPr>
          </a:lstStyle>
          <a:p>
            <a:pPr lvl="0"/>
            <a:r>
              <a:rPr lang="de-DE" noProof="0" dirty="0"/>
              <a:t>Referent</a:t>
            </a:r>
            <a:br>
              <a:rPr lang="de-DE" noProof="0" dirty="0"/>
            </a:br>
            <a:r>
              <a:rPr lang="de-DE" noProof="0" dirty="0"/>
              <a:t>Ort, Datum (Schreibweise: 00. Januar 2015)</a:t>
            </a:r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8347635" y="6408271"/>
            <a:ext cx="575236" cy="35858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</a:t>
            </a:r>
            <a:r>
              <a:rPr lang="de-DE" dirty="0" err="1"/>
              <a:t>Multirsolution</a:t>
            </a:r>
            <a:r>
              <a:rPr lang="de-DE" dirty="0"/>
              <a:t> Hash Encoding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94334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30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71855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19090" y="1762188"/>
            <a:ext cx="8508999" cy="4699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noProof="0" dirty="0" smtClean="0"/>
            </a:lvl1pPr>
            <a:lvl2pPr>
              <a:lnSpc>
                <a:spcPct val="114000"/>
              </a:lnSpc>
              <a:defRPr lang="de-DE" noProof="0" dirty="0" smtClean="0"/>
            </a:lvl2pPr>
            <a:lvl3pPr>
              <a:defRPr sz="160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 lIns="0" rIns="0"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</a:t>
            </a:r>
            <a:r>
              <a:rPr lang="de-DE" dirty="0" err="1"/>
              <a:t>Multirsolution</a:t>
            </a:r>
            <a:r>
              <a:rPr lang="de-DE" dirty="0"/>
              <a:t> Hash Encoding</a:t>
            </a:r>
            <a:endParaRPr lang="en-US" dirty="0"/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94334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30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675893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ei Inhalt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19089" y="1762188"/>
            <a:ext cx="8508999" cy="71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noProof="0" dirty="0" smtClean="0"/>
            </a:lvl1pPr>
          </a:lstStyle>
          <a:p>
            <a:pPr lvl="0"/>
            <a:r>
              <a:rPr lang="de-DE" noProof="0" dirty="0"/>
              <a:t>Inhalt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</a:t>
            </a:r>
            <a:r>
              <a:rPr lang="de-DE" dirty="0" err="1"/>
              <a:t>Multirsolution</a:t>
            </a:r>
            <a:r>
              <a:rPr lang="de-DE" dirty="0"/>
              <a:t> Hash Encoding</a:t>
            </a:r>
            <a:endParaRPr lang="en-US" dirty="0"/>
          </a:p>
        </p:txBody>
      </p:sp>
      <p:sp>
        <p:nvSpPr>
          <p:cNvPr id="8" name="Inhaltsplatzhalter 9"/>
          <p:cNvSpPr>
            <a:spLocks noGrp="1"/>
          </p:cNvSpPr>
          <p:nvPr>
            <p:ph sz="quarter" idx="18"/>
          </p:nvPr>
        </p:nvSpPr>
        <p:spPr>
          <a:xfrm>
            <a:off x="316992" y="2484000"/>
            <a:ext cx="4242816" cy="3974655"/>
          </a:xfrm>
          <a:prstGeom prst="rect">
            <a:avLst/>
          </a:prstGeom>
        </p:spPr>
        <p:txBody>
          <a:bodyPr lIns="0" rIns="0"/>
          <a:lstStyle>
            <a:lvl1pPr>
              <a:defRPr lang="de-DE" sz="16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 sz="1600"/>
            </a:lvl3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sz="1600" dirty="0"/>
              <a:t>Dritte Ebene</a:t>
            </a:r>
            <a:endParaRPr lang="de-DE" dirty="0"/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4584192" y="2484120"/>
            <a:ext cx="4244400" cy="3974400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/>
            </a:lvl1pPr>
          </a:lstStyle>
          <a:p>
            <a:endParaRPr lang="de-DE" dirty="0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94334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30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747977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2"/>
          <p:cNvSpPr>
            <a:spLocks noGrp="1"/>
          </p:cNvSpPr>
          <p:nvPr>
            <p:ph idx="14" hasCustomPrompt="1"/>
          </p:nvPr>
        </p:nvSpPr>
        <p:spPr>
          <a:xfrm>
            <a:off x="319091" y="1762188"/>
            <a:ext cx="4180910" cy="4687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noProof="0" dirty="0" smtClean="0"/>
            </a:lvl1pPr>
            <a:lvl2pPr>
              <a:lnSpc>
                <a:spcPct val="114000"/>
              </a:lnSpc>
              <a:defRPr lang="de-DE" noProof="0" dirty="0" smtClean="0"/>
            </a:lvl2pPr>
            <a:lvl3pPr>
              <a:defRPr sz="1600" baseline="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sz="1600" noProof="0" dirty="0"/>
              <a:t>Dritte Ebene</a:t>
            </a:r>
            <a:endParaRPr lang="de-DE" noProof="0" dirty="0"/>
          </a:p>
        </p:txBody>
      </p:sp>
      <p:sp>
        <p:nvSpPr>
          <p:cNvPr id="13" name="Inhaltsplatzhalter 2"/>
          <p:cNvSpPr>
            <a:spLocks noGrp="1"/>
          </p:cNvSpPr>
          <p:nvPr>
            <p:ph idx="15" hasCustomPrompt="1"/>
          </p:nvPr>
        </p:nvSpPr>
        <p:spPr>
          <a:xfrm>
            <a:off x="4647179" y="1762188"/>
            <a:ext cx="4180910" cy="4687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noProof="0" dirty="0" smtClean="0"/>
            </a:lvl1pPr>
            <a:lvl2pPr>
              <a:lnSpc>
                <a:spcPct val="114000"/>
              </a:lnSpc>
              <a:defRPr lang="de-DE" noProof="0" dirty="0" smtClean="0"/>
            </a:lvl2pPr>
            <a:lvl3pPr>
              <a:defRPr sz="160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sz="1600" noProof="0" dirty="0"/>
              <a:t>Dritte Ebene</a:t>
            </a:r>
            <a:endParaRPr lang="de-DE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</a:t>
            </a:r>
            <a:r>
              <a:rPr lang="de-DE" dirty="0" err="1"/>
              <a:t>Multirsolution</a:t>
            </a:r>
            <a:r>
              <a:rPr lang="de-DE" dirty="0"/>
              <a:t> Hash Encoding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94334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30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494489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19090" y="2499360"/>
            <a:ext cx="8508999" cy="39624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noProof="0" dirty="0" smtClean="0"/>
            </a:lvl1pPr>
            <a:lvl2pPr>
              <a:lnSpc>
                <a:spcPct val="114000"/>
              </a:lnSpc>
              <a:defRPr lang="de-DE" noProof="0" dirty="0" smtClean="0"/>
            </a:lvl2pPr>
            <a:lvl3pPr>
              <a:defRPr sz="160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sz="1600" noProof="0" dirty="0"/>
              <a:t>Dritte Ebene</a:t>
            </a:r>
            <a:endParaRPr lang="de-DE" noProof="0" dirty="0"/>
          </a:p>
        </p:txBody>
      </p:sp>
      <p:sp useBgFill="1"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 useBgFill="1"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</a:t>
            </a:r>
            <a:r>
              <a:rPr lang="de-DE" dirty="0" err="1"/>
              <a:t>Multirsolution</a:t>
            </a:r>
            <a:r>
              <a:rPr lang="de-DE" dirty="0"/>
              <a:t> Hash Encoding</a:t>
            </a:r>
            <a:endParaRPr lang="en-US" dirty="0"/>
          </a:p>
        </p:txBody>
      </p:sp>
      <p:sp useBgFill="1">
        <p:nvSpPr>
          <p:cNvPr id="6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19089" y="1762188"/>
            <a:ext cx="8508999" cy="714951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noProof="0" dirty="0" smtClean="0"/>
            </a:lvl1pPr>
          </a:lstStyle>
          <a:p>
            <a:pPr lvl="0"/>
            <a:r>
              <a:rPr lang="de-DE" noProof="0" dirty="0"/>
              <a:t>Inhalt durch Klicken bearbeiten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94334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30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364260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oß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19089" y="1762188"/>
            <a:ext cx="8508999" cy="71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noProof="0" dirty="0" smtClean="0"/>
            </a:lvl1pPr>
          </a:lstStyle>
          <a:p>
            <a:pPr lvl="0"/>
            <a:r>
              <a:rPr lang="de-DE" noProof="0"/>
              <a:t>Inhalt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noProof="0"/>
              <a:t>Dr. rer. nat. Erika Mustermann (TUM) | kann beliebig erweitert werden | Infos mit Strich trennen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7"/>
          </p:nvPr>
        </p:nvSpPr>
        <p:spPr>
          <a:xfrm>
            <a:off x="0" y="2476500"/>
            <a:ext cx="9144000" cy="438150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94334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30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123532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er formatfü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691640"/>
            <a:ext cx="9144000" cy="5166360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/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Dr. rer. nat. Erika Mustermann (TUM) | kann beliebig erweitert werden | Infos mit Strich trennen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94334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30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435256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wmf"/><Relationship Id="rId4" Type="http://schemas.openxmlformats.org/officeDocument/2006/relationships/slideLayout" Target="../slideLayouts/slideLayout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1.wmf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 descr="20150416 tum logo blau png fin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8411" y="324685"/>
            <a:ext cx="608352" cy="320400"/>
          </a:xfrm>
          <a:prstGeom prst="rect">
            <a:avLst/>
          </a:prstGeom>
        </p:spPr>
      </p:pic>
      <p:sp>
        <p:nvSpPr>
          <p:cNvPr id="10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1162" y="6473313"/>
            <a:ext cx="7829538" cy="384687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DE"/>
              <a:t>Dr. rer. nat. Erika Mustermann (TUM) | kann beliebig erweitert werden | Infos mit Strich trennen</a:t>
            </a:r>
            <a:endParaRPr lang="en-US" dirty="0"/>
          </a:p>
        </p:txBody>
      </p:sp>
      <p:sp>
        <p:nvSpPr>
          <p:cNvPr id="11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774934" y="6473313"/>
            <a:ext cx="20520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hf hdr="0" dt="0"/>
  <p:txStyles>
    <p:titleStyle>
      <a:lvl1pPr algn="l" rtl="0" eaLnBrk="1" fontAlgn="base" hangingPunct="1">
        <a:lnSpc>
          <a:spcPct val="125000"/>
        </a:lnSpc>
        <a:spcBef>
          <a:spcPct val="0"/>
        </a:spcBef>
        <a:spcAft>
          <a:spcPct val="0"/>
        </a:spcAft>
        <a:defRPr sz="22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4150" algn="l" rtl="0" eaLnBrk="1" fontAlgn="base" hangingPunct="1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rtl="0" eaLnBrk="1" fontAlgn="base" hangingPunct="1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6213" algn="l" rtl="0" eaLnBrk="1" fontAlgn="base" hangingPunct="1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feld 22"/>
          <p:cNvSpPr txBox="1"/>
          <p:nvPr/>
        </p:nvSpPr>
        <p:spPr>
          <a:xfrm>
            <a:off x="7713330" y="6563283"/>
            <a:ext cx="1115376" cy="193002"/>
          </a:xfrm>
          <a:prstGeom prst="rect">
            <a:avLst/>
          </a:prstGeom>
        </p:spPr>
        <p:txBody>
          <a:bodyPr wrap="square" lIns="0" tIns="0" rIns="0" bIns="0" rtlCol="0" anchor="b" anchorCtr="0">
            <a:spAutoFit/>
          </a:bodyPr>
          <a:lstStyle/>
          <a:p>
            <a:pPr algn="r">
              <a:lnSpc>
                <a:spcPct val="114000"/>
              </a:lnSpc>
            </a:pPr>
            <a:fld id="{C51078C5-4710-4254-8001-F1C0900803FD}" type="slidenum">
              <a:rPr lang="de-DE" sz="1200" smtClean="0">
                <a:latin typeface="+mn-lt"/>
                <a:cs typeface="Arial" pitchFamily="34" charset="0"/>
              </a:rPr>
              <a:pPr algn="r">
                <a:lnSpc>
                  <a:spcPct val="114000"/>
                </a:lnSpc>
              </a:pPr>
              <a:t>‹#›</a:t>
            </a:fld>
            <a:endParaRPr lang="de-DE" sz="1200" dirty="0">
              <a:latin typeface="+mn-lt"/>
              <a:cs typeface="Arial" pitchFamily="34" charset="0"/>
            </a:endParaRPr>
          </a:p>
        </p:txBody>
      </p:sp>
      <p:pic>
        <p:nvPicPr>
          <p:cNvPr id="5" name="Bild 4" descr="Fahnen_HG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-42532" y="0"/>
            <a:ext cx="9185031" cy="6858000"/>
          </a:xfrm>
          <a:prstGeom prst="rect">
            <a:avLst/>
          </a:prstGeom>
        </p:spPr>
      </p:pic>
      <p:pic>
        <p:nvPicPr>
          <p:cNvPr id="7" name="Bild 6" descr="20150416 tum logo blau png fina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2627" y="324650"/>
            <a:ext cx="599722" cy="320400"/>
          </a:xfrm>
          <a:prstGeom prst="rect">
            <a:avLst/>
          </a:prstGeom>
        </p:spPr>
      </p:pic>
      <p:sp>
        <p:nvSpPr>
          <p:cNvPr id="8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774934" y="6473313"/>
            <a:ext cx="20520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E58CB1E-F828-4F11-99E0-327109AF9DA4}" type="slidenum">
              <a:rPr lang="de-DE" noProof="0" smtClean="0"/>
              <a:pPr/>
              <a:t>‹#›</a:t>
            </a:fld>
            <a:endParaRPr lang="de-DE" noProof="0"/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1162" y="6473313"/>
            <a:ext cx="646428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/>
              <a:t>Dr. rer. nat. Erika Mustermann (TUM) | kann beliebig erweitert werden | Infos mit Strich trennen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hf hdr="0" dt="0"/>
  <p:txStyles>
    <p:titleStyle>
      <a:lvl1pPr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defRPr sz="22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415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6213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774934" y="6473313"/>
            <a:ext cx="20520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1162" y="6473313"/>
            <a:ext cx="646428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</a:t>
            </a:r>
            <a:r>
              <a:rPr lang="de-DE" dirty="0" err="1"/>
              <a:t>Multirsolution</a:t>
            </a:r>
            <a:r>
              <a:rPr lang="de-DE" dirty="0"/>
              <a:t> Hash Encoding</a:t>
            </a:r>
            <a:endParaRPr lang="en-US" dirty="0"/>
          </a:p>
        </p:txBody>
      </p:sp>
      <p:pic>
        <p:nvPicPr>
          <p:cNvPr id="7" name="Bild 6" descr="20150416 tum logo blau png fin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18411" y="324685"/>
            <a:ext cx="608352" cy="320400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20401" y="314325"/>
            <a:ext cx="7699650" cy="3484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4000"/>
              </a:lnSpc>
              <a:tabLst/>
            </a:pPr>
            <a:r>
              <a:rPr lang="de-DE" sz="800" dirty="0">
                <a:solidFill>
                  <a:schemeClr val="tx2"/>
                </a:solidFill>
                <a:latin typeface="+mn-lt"/>
              </a:rPr>
              <a:t>Lehrstuhl für Musterverfahren</a:t>
            </a:r>
          </a:p>
          <a:p>
            <a:pPr>
              <a:lnSpc>
                <a:spcPct val="94000"/>
              </a:lnSpc>
              <a:tabLst/>
            </a:pPr>
            <a:r>
              <a:rPr lang="de-DE" sz="800" dirty="0">
                <a:solidFill>
                  <a:schemeClr val="tx2"/>
                </a:solidFill>
                <a:latin typeface="+mn-lt"/>
              </a:rPr>
              <a:t>TUM School </a:t>
            </a:r>
            <a:r>
              <a:rPr lang="de-DE" sz="800" dirty="0" err="1">
                <a:solidFill>
                  <a:schemeClr val="tx2"/>
                </a:solidFill>
                <a:latin typeface="+mn-lt"/>
              </a:rPr>
              <a:t>of</a:t>
            </a:r>
            <a:r>
              <a:rPr lang="de-DE" sz="800" dirty="0">
                <a:solidFill>
                  <a:schemeClr val="tx2"/>
                </a:solidFill>
                <a:latin typeface="+mn-lt"/>
              </a:rPr>
              <a:t> Mustertechnik</a:t>
            </a:r>
          </a:p>
          <a:p>
            <a:pPr>
              <a:lnSpc>
                <a:spcPct val="94000"/>
              </a:lnSpc>
              <a:tabLst/>
            </a:pPr>
            <a:r>
              <a:rPr lang="de-DE" sz="800" dirty="0">
                <a:solidFill>
                  <a:schemeClr val="tx2"/>
                </a:solidFill>
                <a:latin typeface="+mn-lt"/>
              </a:rPr>
              <a:t>Technische Universität</a:t>
            </a:r>
            <a:r>
              <a:rPr lang="de-DE" sz="800" baseline="0" dirty="0">
                <a:solidFill>
                  <a:schemeClr val="tx2"/>
                </a:solidFill>
                <a:latin typeface="+mn-lt"/>
              </a:rPr>
              <a:t> München</a:t>
            </a:r>
            <a:endParaRPr lang="de-DE" sz="800" dirty="0">
              <a:solidFill>
                <a:schemeClr val="tx2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</p:sldLayoutIdLst>
  <p:hf hdr="0" dt="0"/>
  <p:txStyles>
    <p:titleStyle>
      <a:lvl1pPr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defRPr sz="22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415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6213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20150416 tum logo blau png fin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18411" y="324685"/>
            <a:ext cx="608352" cy="320400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774934" y="6473313"/>
            <a:ext cx="2052074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1162" y="6473313"/>
            <a:ext cx="646428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</a:t>
            </a:r>
            <a:r>
              <a:rPr lang="de-DE" dirty="0" err="1"/>
              <a:t>Multirsolution</a:t>
            </a:r>
            <a:r>
              <a:rPr lang="de-DE" dirty="0"/>
              <a:t> Hash Encoding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4" r:id="rId2"/>
    <p:sldLayoutId id="2147483704" r:id="rId3"/>
    <p:sldLayoutId id="2147483657" r:id="rId4"/>
    <p:sldLayoutId id="2147483711" r:id="rId5"/>
    <p:sldLayoutId id="2147483703" r:id="rId6"/>
    <p:sldLayoutId id="2147483653" r:id="rId7"/>
    <p:sldLayoutId id="2147483656" r:id="rId8"/>
  </p:sldLayoutIdLst>
  <p:hf hdr="0" dt="0"/>
  <p:txStyles>
    <p:titleStyle>
      <a:lvl1pPr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defRPr sz="22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415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6213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hidden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 dirty="0"/>
          </a:p>
        </p:txBody>
      </p:sp>
      <p:pic>
        <p:nvPicPr>
          <p:cNvPr id="4" name="Bild 3" descr="20150416 tum logo blau png fin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black">
          <a:xfrm>
            <a:off x="8222628" y="324650"/>
            <a:ext cx="599723" cy="320400"/>
          </a:xfrm>
          <a:prstGeom prst="rect">
            <a:avLst/>
          </a:prstGeom>
        </p:spPr>
      </p:pic>
      <p:sp>
        <p:nvSpPr>
          <p:cNvPr id="7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774934" y="6473313"/>
            <a:ext cx="20520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1162" y="6473313"/>
            <a:ext cx="646428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/>
              <a:t>Dr. rer. nat. Erika Mustermann (TUM) | kann beliebig erweitert werden | Infos mit Strich trennen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hf hdr="0" dt="0"/>
  <p:txStyles>
    <p:titleStyle>
      <a:lvl1pPr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defRPr sz="22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415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6213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4" name="Bild 3" descr="20150416 tum logo blau png fin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black">
          <a:xfrm>
            <a:off x="8222627" y="324650"/>
            <a:ext cx="599722" cy="320400"/>
          </a:xfrm>
          <a:prstGeom prst="rect">
            <a:avLst/>
          </a:prstGeom>
        </p:spPr>
      </p:pic>
      <p:sp>
        <p:nvSpPr>
          <p:cNvPr id="9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774934" y="6473313"/>
            <a:ext cx="20520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1162" y="6473313"/>
            <a:ext cx="646428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/>
              <a:t>Dr. rer. nat. Erika Mustermann (TUM) | kann beliebig erweitert werden | Infos mit Strich trennen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hf hdr="0" dt="0"/>
  <p:txStyles>
    <p:titleStyle>
      <a:lvl1pPr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defRPr sz="22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415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6213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3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../media/media6.mp4"/><Relationship Id="rId7" Type="http://schemas.openxmlformats.org/officeDocument/2006/relationships/image" Target="../media/image4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notesSlide" Target="../notesSlides/notesSlide34.xml"/><Relationship Id="rId5" Type="http://schemas.openxmlformats.org/officeDocument/2006/relationships/slideLayout" Target="../slideLayouts/slideLayout12.xml"/><Relationship Id="rId4" Type="http://schemas.openxmlformats.org/officeDocument/2006/relationships/video" Target="../media/media6.mp4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de-DE" dirty="0"/>
              <a:t>Speaker: Lukas Schneidt</a:t>
            </a:r>
          </a:p>
          <a:p>
            <a:r>
              <a:rPr lang="de-DE" dirty="0"/>
              <a:t>Supervisor: Björn Häfner</a:t>
            </a:r>
          </a:p>
          <a:p>
            <a:r>
              <a:rPr lang="de-DE" dirty="0"/>
              <a:t>Technische Universität München</a:t>
            </a:r>
          </a:p>
          <a:p>
            <a:r>
              <a:rPr lang="de-DE" dirty="0"/>
              <a:t>Computer Science – Computer Vision Group</a:t>
            </a:r>
          </a:p>
          <a:p>
            <a:r>
              <a:rPr lang="de-DE" dirty="0"/>
              <a:t>München, 11.10.2022</a:t>
            </a:r>
            <a:endParaRPr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Seminar: </a:t>
            </a:r>
            <a:r>
              <a:rPr lang="de-DE" dirty="0" err="1"/>
              <a:t>Recent</a:t>
            </a:r>
            <a:r>
              <a:rPr lang="de-DE" dirty="0"/>
              <a:t> </a:t>
            </a:r>
            <a:r>
              <a:rPr lang="de-DE" dirty="0" err="1"/>
              <a:t>Advances</a:t>
            </a:r>
            <a:r>
              <a:rPr lang="de-DE" dirty="0"/>
              <a:t> in 3D Computer Vision</a:t>
            </a:r>
          </a:p>
        </p:txBody>
      </p:sp>
      <p:pic>
        <p:nvPicPr>
          <p:cNvPr id="5" name="Bild 4" descr="TUM_Glockenturm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101" y="3051360"/>
            <a:ext cx="3892489" cy="339741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553227C-1249-DF19-6224-5BEA3875D2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6699" y="1762125"/>
            <a:ext cx="8353777" cy="4699000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Multiresolution Hash Encoding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Multiresolution Hash Encoding</a:t>
            </a:r>
          </a:p>
        </p:txBody>
      </p:sp>
    </p:spTree>
    <p:extLst>
      <p:ext uri="{BB962C8B-B14F-4D97-AF65-F5344CB8AC3E}">
        <p14:creationId xmlns:p14="http://schemas.microsoft.com/office/powerpoint/2010/main" val="4096507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D6ABB365-41BA-88B6-3894-8E4A25166C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6699" y="1762125"/>
            <a:ext cx="8353777" cy="4699000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Multiresolution Hash Encoding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Multiresolution Hash Encoding</a:t>
            </a:r>
          </a:p>
        </p:txBody>
      </p:sp>
    </p:spTree>
    <p:extLst>
      <p:ext uri="{BB962C8B-B14F-4D97-AF65-F5344CB8AC3E}">
        <p14:creationId xmlns:p14="http://schemas.microsoft.com/office/powerpoint/2010/main" val="37266711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Diagram&#10;&#10;Description automatically generated with low confidence">
            <a:extLst>
              <a:ext uri="{FF2B5EF4-FFF2-40B4-BE49-F238E27FC236}">
                <a16:creationId xmlns:a16="http://schemas.microsoft.com/office/drawing/2014/main" id="{EB350E87-4934-D107-6305-D5BD49D8CE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6699" y="1762125"/>
            <a:ext cx="8353777" cy="4699000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Multiresolution Hash Encoding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Multiresolution Hash Encoding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E3D1B9E-A437-28DB-F411-7A9C777AD588}"/>
                  </a:ext>
                </a:extLst>
              </p:cNvPr>
              <p:cNvSpPr txBox="1"/>
              <p:nvPr/>
            </p:nvSpPr>
            <p:spPr>
              <a:xfrm>
                <a:off x="6579335" y="2415802"/>
                <a:ext cx="4200525" cy="15863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342900" indent="-342900">
                  <a:buFont typeface="+mj-lt"/>
                  <a:buAutoNum type="arabicPeriod"/>
                </a:pPr>
                <a:r>
                  <a:rPr lang="de-DE" sz="1200" dirty="0">
                    <a:solidFill>
                      <a:schemeClr val="tx1"/>
                    </a:solidFill>
                  </a:rPr>
                  <a:t>Scale Input x</a:t>
                </a:r>
              </a:p>
              <a:p>
                <a:pPr marL="519113" lvl="1" indent="-342900">
                  <a:buFont typeface="Symbol" pitchFamily="18" charset="2"/>
                  <a:buAutoNum type="arabicPeriod"/>
                </a:pPr>
                <a14:m>
                  <m:oMath xmlns:m="http://schemas.openxmlformats.org/officeDocument/2006/math">
                    <m:r>
                      <a:rPr lang="de-DE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de-DE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≔</m:t>
                    </m:r>
                    <m:r>
                      <m:rPr>
                        <m:sty m:val="p"/>
                      </m:rPr>
                      <a:rPr lang="de-DE" sz="1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exp</m:t>
                    </m:r>
                    <m:r>
                      <a:rPr lang="de-DE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⁡(</m:t>
                    </m:r>
                    <m:f>
                      <m:fPr>
                        <m:ctrlPr>
                          <a:rPr lang="de-DE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de-DE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de-DE" sz="12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sSub>
                              <m:sSubPr>
                                <m:ctrlPr>
                                  <a:rPr lang="de-DE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de-DE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𝑚𝑎𝑥</m:t>
                                </m:r>
                              </m:sub>
                            </m:sSub>
                            <m:r>
                              <a:rPr lang="de-DE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− </m:t>
                            </m:r>
                            <m:func>
                              <m:funcPr>
                                <m:ctrlPr>
                                  <a:rPr lang="de-DE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de-DE" sz="12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de-DE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de-DE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𝑚𝑖𝑛</m:t>
                                    </m:r>
                                  </m:sub>
                                </m:sSub>
                              </m:e>
                            </m:func>
                          </m:e>
                        </m:func>
                      </m:num>
                      <m:den>
                        <m:r>
                          <a:rPr lang="de-DE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de-DE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−1</m:t>
                        </m:r>
                      </m:den>
                    </m:f>
                  </m:oMath>
                </a14:m>
                <a:r>
                  <a:rPr lang="de-DE" sz="1200" dirty="0">
                    <a:solidFill>
                      <a:schemeClr val="tx1"/>
                    </a:solidFill>
                  </a:rPr>
                  <a:t>)</a:t>
                </a:r>
              </a:p>
              <a:p>
                <a:pPr marL="519113" lvl="1" indent="-342900"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de-DE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≔ </m:t>
                    </m:r>
                    <m:d>
                      <m:dPr>
                        <m:begChr m:val="⌊"/>
                        <m:endChr m:val=""/>
                        <m:ctrlPr>
                          <a:rPr lang="de-DE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de-DE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sub>
                        </m:sSub>
                        <m:r>
                          <a:rPr lang="de-DE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d>
                          <m:dPr>
                            <m:begChr m:val=""/>
                            <m:endChr m:val="⌋"/>
                            <m:ctrlPr>
                              <a:rPr lang="de-DE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lang="de-DE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p>
                            </m:sSup>
                          </m:e>
                        </m:d>
                      </m:e>
                    </m:d>
                  </m:oMath>
                </a14:m>
                <a:endParaRPr lang="de-DE" sz="1200" dirty="0">
                  <a:solidFill>
                    <a:schemeClr val="tx1"/>
                  </a:solidFill>
                </a:endParaRPr>
              </a:p>
              <a:p>
                <a:pPr marL="519113" lvl="1" indent="-34290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de-DE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∗ </m:t>
                    </m:r>
                    <m:sSub>
                      <m:sSubPr>
                        <m:ctrlPr>
                          <a:rPr lang="de-DE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</m:oMath>
                </a14:m>
                <a:endParaRPr lang="de-DE" sz="1200" dirty="0">
                  <a:solidFill>
                    <a:schemeClr val="tx1"/>
                  </a:solidFill>
                </a:endParaRPr>
              </a:p>
              <a:p>
                <a:pPr marL="519113" lvl="1" indent="-342900">
                  <a:buFont typeface="+mj-lt"/>
                  <a:buAutoNum type="arabicPeriod"/>
                </a:pPr>
                <a:endParaRPr lang="de-DE" sz="1200" dirty="0">
                  <a:solidFill>
                    <a:schemeClr val="tx1"/>
                  </a:solidFill>
                </a:endParaRPr>
              </a:p>
              <a:p>
                <a:pPr marL="342900" indent="-342900">
                  <a:buAutoNum type="arabicPeriod"/>
                </a:pPr>
                <a:r>
                  <a:rPr lang="de-DE" sz="1200" dirty="0">
                    <a:solidFill>
                      <a:schemeClr val="tx1"/>
                    </a:solidFill>
                  </a:rPr>
                  <a:t>Round down and </a:t>
                </a:r>
                <a:r>
                  <a:rPr lang="de-DE" sz="1200" dirty="0" err="1">
                    <a:solidFill>
                      <a:schemeClr val="tx1"/>
                    </a:solidFill>
                  </a:rPr>
                  <a:t>up</a:t>
                </a:r>
                <a:endParaRPr lang="de-DE" sz="1200" dirty="0">
                  <a:solidFill>
                    <a:schemeClr val="tx1"/>
                  </a:solidFill>
                </a:endParaRPr>
              </a:p>
              <a:p>
                <a:pPr marL="519113" lvl="1" indent="-342900">
                  <a:buFont typeface="+mj-lt"/>
                  <a:buAutoNum type="arabicPeriod"/>
                </a:pPr>
                <a14:m>
                  <m:oMath xmlns:m="http://schemas.openxmlformats.org/officeDocument/2006/math">
                    <m:d>
                      <m:dPr>
                        <m:begChr m:val="⌊"/>
                        <m:endChr m:val="⌋"/>
                        <m:ctrlPr>
                          <a:rPr lang="de-DE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e>
                    </m:d>
                    <m:r>
                      <a:rPr lang="de-DE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⌊"/>
                        <m:endChr m:val="⌋"/>
                        <m:ctrlPr>
                          <a:rPr lang="de-DE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de-DE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∗ </m:t>
                        </m:r>
                        <m:sSub>
                          <m:sSubPr>
                            <m:ctrlPr>
                              <a:rPr lang="de-DE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de-DE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e>
                    </m:d>
                  </m:oMath>
                </a14:m>
                <a:endParaRPr lang="de-DE" sz="1200" dirty="0">
                  <a:solidFill>
                    <a:schemeClr val="tx1"/>
                  </a:solidFill>
                </a:endParaRPr>
              </a:p>
              <a:p>
                <a:pPr marL="519113" lvl="1" indent="-342900">
                  <a:buFont typeface="Symbol" pitchFamily="18" charset="2"/>
                  <a:buAutoNum type="arabicPeriod"/>
                </a:pPr>
                <a14:m>
                  <m:oMath xmlns:m="http://schemas.openxmlformats.org/officeDocument/2006/math">
                    <m:d>
                      <m:dPr>
                        <m:begChr m:val="⌈"/>
                        <m:endChr m:val="⌉"/>
                        <m:ctrlPr>
                          <a:rPr lang="de-DE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e>
                    </m:d>
                    <m:r>
                      <a:rPr lang="de-DE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⌈"/>
                        <m:endChr m:val="⌉"/>
                        <m:ctrlPr>
                          <a:rPr lang="de-DE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de-DE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∗ </m:t>
                        </m:r>
                        <m:sSub>
                          <m:sSubPr>
                            <m:ctrlPr>
                              <a:rPr lang="de-DE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de-DE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e>
                    </m:d>
                  </m:oMath>
                </a14:m>
                <a:endParaRPr lang="de-DE" sz="12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E3D1B9E-A437-28DB-F411-7A9C777AD5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9335" y="2415802"/>
                <a:ext cx="4200525" cy="1586396"/>
              </a:xfrm>
              <a:prstGeom prst="rect">
                <a:avLst/>
              </a:prstGeom>
              <a:blipFill>
                <a:blip r:embed="rId4"/>
                <a:stretch>
                  <a:fillRect l="-1807" t="-3175" b="-396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106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Diagram&#10;&#10;Description automatically generated with low confidence">
            <a:extLst>
              <a:ext uri="{FF2B5EF4-FFF2-40B4-BE49-F238E27FC236}">
                <a16:creationId xmlns:a16="http://schemas.microsoft.com/office/drawing/2014/main" id="{660C3FC8-C687-C1B4-A35C-3E8C1B9B22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6699" y="1762125"/>
            <a:ext cx="8353777" cy="4699000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Multiresolution Hash Encoding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Multiresolution Hash Encoding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1612D24-BA4C-FFF5-522A-2956CB74B52F}"/>
                  </a:ext>
                </a:extLst>
              </p:cNvPr>
              <p:cNvSpPr txBox="1"/>
              <p:nvPr/>
            </p:nvSpPr>
            <p:spPr>
              <a:xfrm>
                <a:off x="6579335" y="2415802"/>
                <a:ext cx="4200525" cy="195572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342900" indent="-342900">
                  <a:buFont typeface="+mj-lt"/>
                  <a:buAutoNum type="arabicPeriod"/>
                </a:pPr>
                <a:r>
                  <a:rPr lang="de-DE" sz="1200" dirty="0">
                    <a:solidFill>
                      <a:schemeClr val="bg1">
                        <a:lumMod val="85000"/>
                      </a:schemeClr>
                    </a:solidFill>
                  </a:rPr>
                  <a:t>Scale Input x</a:t>
                </a:r>
              </a:p>
              <a:p>
                <a:pPr marL="519113" lvl="1" indent="-342900">
                  <a:buFont typeface="Symbol" pitchFamily="18" charset="2"/>
                  <a:buAutoNum type="arabicPeriod"/>
                </a:pPr>
                <a14:m>
                  <m:oMath xmlns:m="http://schemas.openxmlformats.org/officeDocument/2006/math">
                    <m:r>
                      <a:rPr lang="de-DE" sz="12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de-DE" sz="12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  ≔</m:t>
                    </m:r>
                    <m:r>
                      <m:rPr>
                        <m:sty m:val="p"/>
                      </m:rPr>
                      <a:rPr lang="de-DE" sz="1200" b="0" i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exp</m:t>
                    </m:r>
                    <m:r>
                      <a:rPr lang="de-DE" sz="12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⁡(</m:t>
                    </m:r>
                    <m:f>
                      <m:fPr>
                        <m:ctrlPr>
                          <a:rPr lang="de-DE" sz="12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de-DE" sz="12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de-DE" sz="1200" b="0" i="0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sSub>
                              <m:sSubPr>
                                <m:ctrlPr>
                                  <a:rPr lang="de-DE" sz="1200" b="0" i="1" smtClean="0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200" b="0" i="1" smtClean="0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de-DE" sz="1200" b="0" i="1" smtClean="0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𝑚𝑎𝑥</m:t>
                                </m:r>
                              </m:sub>
                            </m:sSub>
                            <m:r>
                              <a:rPr lang="de-DE" sz="12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− </m:t>
                            </m:r>
                            <m:func>
                              <m:funcPr>
                                <m:ctrlPr>
                                  <a:rPr lang="de-DE" sz="1200" b="0" i="1" smtClean="0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de-DE" sz="1200" b="0" i="0" smtClean="0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de-DE" sz="1200" b="0" i="1" smtClean="0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200" b="0" i="1" smtClean="0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de-DE" sz="1200" b="0" i="1" smtClean="0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𝑚𝑖𝑛</m:t>
                                    </m:r>
                                  </m:sub>
                                </m:sSub>
                              </m:e>
                            </m:func>
                          </m:e>
                        </m:func>
                      </m:num>
                      <m:den>
                        <m:r>
                          <a:rPr lang="de-DE" sz="12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de-DE" sz="12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−1</m:t>
                        </m:r>
                      </m:den>
                    </m:f>
                  </m:oMath>
                </a14:m>
                <a:r>
                  <a:rPr lang="de-DE" sz="1200" dirty="0">
                    <a:solidFill>
                      <a:schemeClr val="bg1">
                        <a:lumMod val="85000"/>
                      </a:schemeClr>
                    </a:solidFill>
                  </a:rPr>
                  <a:t>)</a:t>
                </a:r>
              </a:p>
              <a:p>
                <a:pPr marL="519113" lvl="1" indent="-342900"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sz="12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2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sz="12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de-DE" sz="12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 ≔ </m:t>
                    </m:r>
                    <m:d>
                      <m:dPr>
                        <m:begChr m:val="⌊"/>
                        <m:endChr m:val=""/>
                        <m:ctrlPr>
                          <a:rPr lang="de-DE" sz="12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12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de-DE" sz="12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sub>
                        </m:sSub>
                        <m:r>
                          <a:rPr lang="de-DE" sz="12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d>
                          <m:dPr>
                            <m:begChr m:val=""/>
                            <m:endChr m:val="⌋"/>
                            <m:ctrlPr>
                              <a:rPr lang="de-DE" sz="12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1200" b="0" i="1" smtClean="0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b="0" i="1" smtClean="0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lang="de-DE" sz="1200" b="0" i="1" smtClean="0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p>
                            </m:sSup>
                          </m:e>
                        </m:d>
                      </m:e>
                    </m:d>
                  </m:oMath>
                </a14:m>
                <a:endParaRPr lang="de-DE" sz="1200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pPr marL="519113" lvl="1" indent="-34290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de-DE" sz="12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sz="12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 ∗ </m:t>
                    </m:r>
                    <m:sSub>
                      <m:sSubPr>
                        <m:ctrlPr>
                          <a:rPr lang="de-DE" sz="12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2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sz="12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</m:oMath>
                </a14:m>
                <a:endParaRPr lang="de-DE" sz="1200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pPr marL="519113" lvl="1" indent="-342900">
                  <a:buFont typeface="+mj-lt"/>
                  <a:buAutoNum type="arabicPeriod"/>
                </a:pPr>
                <a:endParaRPr lang="de-DE" sz="1200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pPr marL="342900" indent="-342900">
                  <a:buAutoNum type="arabicPeriod"/>
                </a:pPr>
                <a:r>
                  <a:rPr lang="de-DE" sz="1200" dirty="0">
                    <a:solidFill>
                      <a:schemeClr val="bg1">
                        <a:lumMod val="85000"/>
                      </a:schemeClr>
                    </a:solidFill>
                  </a:rPr>
                  <a:t>Round down and </a:t>
                </a:r>
                <a:r>
                  <a:rPr lang="de-DE" sz="1200" dirty="0" err="1">
                    <a:solidFill>
                      <a:schemeClr val="bg1">
                        <a:lumMod val="85000"/>
                      </a:schemeClr>
                    </a:solidFill>
                  </a:rPr>
                  <a:t>up</a:t>
                </a:r>
                <a:endParaRPr lang="de-DE" sz="1200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pPr marL="519113" lvl="1" indent="-342900">
                  <a:buFont typeface="+mj-lt"/>
                  <a:buAutoNum type="arabicPeriod"/>
                </a:pPr>
                <a14:m>
                  <m:oMath xmlns:m="http://schemas.openxmlformats.org/officeDocument/2006/math">
                    <m:d>
                      <m:dPr>
                        <m:begChr m:val="⌊"/>
                        <m:endChr m:val="⌋"/>
                        <m:ctrlPr>
                          <a:rPr lang="de-DE" sz="12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12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sz="12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e>
                    </m:d>
                    <m:r>
                      <a:rPr lang="de-DE" sz="12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⌊"/>
                        <m:endChr m:val="⌋"/>
                        <m:ctrlPr>
                          <a:rPr lang="de-DE" sz="12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2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de-DE" sz="12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∗ </m:t>
                        </m:r>
                        <m:sSub>
                          <m:sSubPr>
                            <m:ctrlPr>
                              <a:rPr lang="de-DE" sz="12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de-DE" sz="12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e>
                    </m:d>
                  </m:oMath>
                </a14:m>
                <a:endParaRPr lang="de-DE" sz="1200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pPr marL="519113" lvl="1" indent="-342900">
                  <a:buFont typeface="Symbol" pitchFamily="18" charset="2"/>
                  <a:buAutoNum type="arabicPeriod"/>
                </a:pPr>
                <a14:m>
                  <m:oMath xmlns:m="http://schemas.openxmlformats.org/officeDocument/2006/math">
                    <m:d>
                      <m:dPr>
                        <m:begChr m:val="⌈"/>
                        <m:endChr m:val="⌉"/>
                        <m:ctrlPr>
                          <a:rPr lang="de-DE" sz="12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12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sz="12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e>
                    </m:d>
                    <m:r>
                      <a:rPr lang="de-DE" sz="12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⌈"/>
                        <m:endChr m:val="⌉"/>
                        <m:ctrlPr>
                          <a:rPr lang="de-DE" sz="12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2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de-DE" sz="12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∗ </m:t>
                        </m:r>
                        <m:sSub>
                          <m:sSubPr>
                            <m:ctrlPr>
                              <a:rPr lang="de-DE" sz="12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de-DE" sz="12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e>
                    </m:d>
                  </m:oMath>
                </a14:m>
                <a:endParaRPr lang="de-DE" sz="1200" dirty="0">
                  <a:solidFill>
                    <a:schemeClr val="tx1"/>
                  </a:solidFill>
                </a:endParaRPr>
              </a:p>
              <a:p>
                <a:pPr marL="519113" lvl="1" indent="-342900">
                  <a:buFont typeface="Symbol" pitchFamily="18" charset="2"/>
                  <a:buAutoNum type="arabicPeriod"/>
                </a:pPr>
                <a:endParaRPr lang="de-DE" sz="1200" dirty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Symbol" pitchFamily="18" charset="2"/>
                  <a:buAutoNum type="arabicPeriod"/>
                </a:pPr>
                <a:r>
                  <a:rPr lang="de-DE" sz="1200" dirty="0">
                    <a:solidFill>
                      <a:schemeClr val="tx1"/>
                    </a:solidFill>
                  </a:rPr>
                  <a:t>Span </a:t>
                </a:r>
                <a:r>
                  <a:rPr lang="de-DE" sz="1200" dirty="0" err="1">
                    <a:solidFill>
                      <a:schemeClr val="tx1"/>
                    </a:solidFill>
                  </a:rPr>
                  <a:t>voxel</a:t>
                </a:r>
                <a:endParaRPr lang="de-DE" sz="12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1612D24-BA4C-FFF5-522A-2956CB74B5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9335" y="2415802"/>
                <a:ext cx="4200525" cy="1955728"/>
              </a:xfrm>
              <a:prstGeom prst="rect">
                <a:avLst/>
              </a:prstGeom>
              <a:blipFill>
                <a:blip r:embed="rId4"/>
                <a:stretch>
                  <a:fillRect l="-1807" t="-2581" b="-387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59837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CBA38B7A-2C68-2E86-E026-1904F1CBD4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6699" y="1762125"/>
            <a:ext cx="8353777" cy="4699000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Multiresolution Hash Encoding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Multiresolution Hash Encoding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C6BAE49-9F0C-D492-A1EA-C07733B23309}"/>
                  </a:ext>
                </a:extLst>
              </p:cNvPr>
              <p:cNvSpPr txBox="1"/>
              <p:nvPr/>
            </p:nvSpPr>
            <p:spPr>
              <a:xfrm>
                <a:off x="6579335" y="2415802"/>
                <a:ext cx="4200525" cy="269439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342900" indent="-342900">
                  <a:buFont typeface="+mj-lt"/>
                  <a:buAutoNum type="arabicPeriod"/>
                </a:pPr>
                <a:r>
                  <a:rPr lang="de-DE" sz="1200" dirty="0">
                    <a:solidFill>
                      <a:schemeClr val="bg1">
                        <a:lumMod val="85000"/>
                      </a:schemeClr>
                    </a:solidFill>
                  </a:rPr>
                  <a:t>Scale Input x</a:t>
                </a:r>
              </a:p>
              <a:p>
                <a:pPr marL="519113" lvl="1" indent="-342900">
                  <a:buFont typeface="Symbol" pitchFamily="18" charset="2"/>
                  <a:buAutoNum type="arabicPeriod"/>
                </a:pPr>
                <a14:m>
                  <m:oMath xmlns:m="http://schemas.openxmlformats.org/officeDocument/2006/math">
                    <m:r>
                      <a:rPr lang="de-DE" sz="12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de-DE" sz="12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  ≔</m:t>
                    </m:r>
                    <m:r>
                      <m:rPr>
                        <m:sty m:val="p"/>
                      </m:rPr>
                      <a:rPr lang="de-DE" sz="1200" b="0" i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exp</m:t>
                    </m:r>
                    <m:r>
                      <a:rPr lang="de-DE" sz="12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⁡(</m:t>
                    </m:r>
                    <m:f>
                      <m:fPr>
                        <m:ctrlPr>
                          <a:rPr lang="de-DE" sz="12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de-DE" sz="12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de-DE" sz="1200" b="0" i="0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sSub>
                              <m:sSubPr>
                                <m:ctrlPr>
                                  <a:rPr lang="de-DE" sz="1200" b="0" i="1" smtClean="0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200" b="0" i="1" smtClean="0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de-DE" sz="1200" b="0" i="1" smtClean="0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𝑚𝑎𝑥</m:t>
                                </m:r>
                              </m:sub>
                            </m:sSub>
                            <m:r>
                              <a:rPr lang="de-DE" sz="12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− </m:t>
                            </m:r>
                            <m:func>
                              <m:funcPr>
                                <m:ctrlPr>
                                  <a:rPr lang="de-DE" sz="1200" b="0" i="1" smtClean="0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de-DE" sz="1200" b="0" i="0" smtClean="0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de-DE" sz="1200" b="0" i="1" smtClean="0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200" b="0" i="1" smtClean="0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de-DE" sz="1200" b="0" i="1" smtClean="0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𝑚𝑖𝑛</m:t>
                                    </m:r>
                                  </m:sub>
                                </m:sSub>
                              </m:e>
                            </m:func>
                          </m:e>
                        </m:func>
                      </m:num>
                      <m:den>
                        <m:r>
                          <a:rPr lang="de-DE" sz="12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de-DE" sz="12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−1</m:t>
                        </m:r>
                      </m:den>
                    </m:f>
                  </m:oMath>
                </a14:m>
                <a:r>
                  <a:rPr lang="de-DE" sz="1200" dirty="0">
                    <a:solidFill>
                      <a:schemeClr val="bg1">
                        <a:lumMod val="85000"/>
                      </a:schemeClr>
                    </a:solidFill>
                  </a:rPr>
                  <a:t>)</a:t>
                </a:r>
              </a:p>
              <a:p>
                <a:pPr marL="519113" lvl="1" indent="-342900"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sz="12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2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sz="12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de-DE" sz="12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 ≔ </m:t>
                    </m:r>
                    <m:d>
                      <m:dPr>
                        <m:begChr m:val="⌊"/>
                        <m:endChr m:val=""/>
                        <m:ctrlPr>
                          <a:rPr lang="de-DE" sz="12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12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de-DE" sz="12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sub>
                        </m:sSub>
                        <m:r>
                          <a:rPr lang="de-DE" sz="12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d>
                          <m:dPr>
                            <m:begChr m:val=""/>
                            <m:endChr m:val="⌋"/>
                            <m:ctrlPr>
                              <a:rPr lang="de-DE" sz="12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1200" b="0" i="1" smtClean="0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b="0" i="1" smtClean="0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lang="de-DE" sz="1200" b="0" i="1" smtClean="0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p>
                            </m:sSup>
                          </m:e>
                        </m:d>
                      </m:e>
                    </m:d>
                  </m:oMath>
                </a14:m>
                <a:endParaRPr lang="de-DE" sz="1200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pPr marL="519113" lvl="1" indent="-34290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de-DE" sz="12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sz="12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 ∗ </m:t>
                    </m:r>
                    <m:sSub>
                      <m:sSubPr>
                        <m:ctrlPr>
                          <a:rPr lang="de-DE" sz="12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2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sz="12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</m:oMath>
                </a14:m>
                <a:endParaRPr lang="de-DE" sz="1200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pPr marL="519113" lvl="1" indent="-342900">
                  <a:buFont typeface="+mj-lt"/>
                  <a:buAutoNum type="arabicPeriod"/>
                </a:pPr>
                <a:endParaRPr lang="de-DE" sz="1200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pPr marL="342900" indent="-342900">
                  <a:buAutoNum type="arabicPeriod"/>
                </a:pPr>
                <a:r>
                  <a:rPr lang="de-DE" sz="1200" dirty="0">
                    <a:solidFill>
                      <a:schemeClr val="bg1">
                        <a:lumMod val="85000"/>
                      </a:schemeClr>
                    </a:solidFill>
                  </a:rPr>
                  <a:t>Round down and </a:t>
                </a:r>
                <a:r>
                  <a:rPr lang="de-DE" sz="1200" dirty="0" err="1">
                    <a:solidFill>
                      <a:schemeClr val="bg1">
                        <a:lumMod val="85000"/>
                      </a:schemeClr>
                    </a:solidFill>
                  </a:rPr>
                  <a:t>up</a:t>
                </a:r>
                <a:endParaRPr lang="de-DE" sz="1200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pPr marL="519113" lvl="1" indent="-342900">
                  <a:buFont typeface="+mj-lt"/>
                  <a:buAutoNum type="arabicPeriod"/>
                </a:pPr>
                <a14:m>
                  <m:oMath xmlns:m="http://schemas.openxmlformats.org/officeDocument/2006/math">
                    <m:d>
                      <m:dPr>
                        <m:begChr m:val="⌊"/>
                        <m:endChr m:val="⌋"/>
                        <m:ctrlPr>
                          <a:rPr lang="de-DE" sz="12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12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sz="12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e>
                    </m:d>
                    <m:r>
                      <a:rPr lang="de-DE" sz="12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⌊"/>
                        <m:endChr m:val="⌋"/>
                        <m:ctrlPr>
                          <a:rPr lang="de-DE" sz="12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2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de-DE" sz="12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∗ </m:t>
                        </m:r>
                        <m:sSub>
                          <m:sSubPr>
                            <m:ctrlPr>
                              <a:rPr lang="de-DE" sz="12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de-DE" sz="12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e>
                    </m:d>
                  </m:oMath>
                </a14:m>
                <a:endParaRPr lang="de-DE" sz="1200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pPr marL="519113" lvl="1" indent="-342900">
                  <a:buFont typeface="Symbol" pitchFamily="18" charset="2"/>
                  <a:buAutoNum type="arabicPeriod"/>
                </a:pPr>
                <a14:m>
                  <m:oMath xmlns:m="http://schemas.openxmlformats.org/officeDocument/2006/math">
                    <m:d>
                      <m:dPr>
                        <m:begChr m:val="⌈"/>
                        <m:endChr m:val="⌉"/>
                        <m:ctrlPr>
                          <a:rPr lang="de-DE" sz="12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12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sz="12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e>
                    </m:d>
                    <m:r>
                      <a:rPr lang="de-DE" sz="12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⌈"/>
                        <m:endChr m:val="⌉"/>
                        <m:ctrlPr>
                          <a:rPr lang="de-DE" sz="12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2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de-DE" sz="12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∗ </m:t>
                        </m:r>
                        <m:sSub>
                          <m:sSubPr>
                            <m:ctrlPr>
                              <a:rPr lang="de-DE" sz="12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de-DE" sz="12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e>
                    </m:d>
                  </m:oMath>
                </a14:m>
                <a:endParaRPr lang="de-DE" sz="1200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pPr marL="519113" lvl="1" indent="-342900">
                  <a:buFont typeface="Symbol" pitchFamily="18" charset="2"/>
                  <a:buAutoNum type="arabicPeriod"/>
                </a:pPr>
                <a:endParaRPr lang="de-DE" sz="1200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pPr marL="342900" indent="-342900">
                  <a:buFont typeface="Symbol" pitchFamily="18" charset="2"/>
                  <a:buAutoNum type="arabicPeriod"/>
                </a:pPr>
                <a:r>
                  <a:rPr lang="de-DE" sz="1200" dirty="0">
                    <a:solidFill>
                      <a:schemeClr val="bg1">
                        <a:lumMod val="85000"/>
                      </a:schemeClr>
                    </a:solidFill>
                  </a:rPr>
                  <a:t>Span </a:t>
                </a:r>
                <a:r>
                  <a:rPr lang="de-DE" sz="1200" dirty="0" err="1">
                    <a:solidFill>
                      <a:schemeClr val="bg1">
                        <a:lumMod val="85000"/>
                      </a:schemeClr>
                    </a:solidFill>
                  </a:rPr>
                  <a:t>voxel</a:t>
                </a:r>
                <a:endParaRPr lang="de-DE" sz="1200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pPr marL="342900" indent="-342900">
                  <a:buFont typeface="Symbol" pitchFamily="18" charset="2"/>
                  <a:buAutoNum type="arabicPeriod"/>
                </a:pPr>
                <a:endParaRPr lang="de-DE" sz="1200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pPr marL="342900" indent="-342900">
                  <a:buFont typeface="Symbol" pitchFamily="18" charset="2"/>
                  <a:buAutoNum type="arabicPeriod"/>
                </a:pPr>
                <a:r>
                  <a:rPr lang="de-DE" sz="1200" dirty="0" err="1"/>
                  <a:t>Map</a:t>
                </a:r>
                <a:r>
                  <a:rPr lang="de-DE" sz="1200" dirty="0"/>
                  <a:t> </a:t>
                </a:r>
                <a:r>
                  <a:rPr lang="de-DE" sz="1200" dirty="0" err="1"/>
                  <a:t>corners</a:t>
                </a:r>
                <a:r>
                  <a:rPr lang="de-DE" sz="1200" dirty="0"/>
                  <a:t> </a:t>
                </a:r>
                <a:r>
                  <a:rPr lang="de-DE" sz="1200" dirty="0" err="1"/>
                  <a:t>to</a:t>
                </a:r>
                <a:r>
                  <a:rPr lang="de-DE" sz="1200" dirty="0"/>
                  <a:t> </a:t>
                </a:r>
                <a:r>
                  <a:rPr lang="de-DE" sz="1200" dirty="0" err="1"/>
                  <a:t>entries</a:t>
                </a:r>
                <a:r>
                  <a:rPr lang="de-DE" sz="1200" dirty="0"/>
                  <a:t> in</a:t>
                </a:r>
                <a:br>
                  <a:rPr lang="de-DE" sz="1200" dirty="0"/>
                </a:br>
                <a:r>
                  <a:rPr lang="de-DE" sz="1200" dirty="0" err="1"/>
                  <a:t>respective</a:t>
                </a:r>
                <a:r>
                  <a:rPr lang="de-DE" sz="1200" dirty="0"/>
                  <a:t> feature </a:t>
                </a:r>
                <a:r>
                  <a:rPr lang="de-DE" sz="1200" dirty="0" err="1"/>
                  <a:t>vector</a:t>
                </a:r>
                <a:r>
                  <a:rPr lang="de-DE" sz="1200" dirty="0"/>
                  <a:t> and</a:t>
                </a:r>
                <a:br>
                  <a:rPr lang="de-DE" sz="1200" dirty="0"/>
                </a:br>
                <a:r>
                  <a:rPr lang="de-DE" sz="1200" dirty="0" err="1"/>
                  <a:t>interpolate</a:t>
                </a:r>
                <a:endParaRPr lang="de-DE" sz="12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C6BAE49-9F0C-D492-A1EA-C07733B233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9335" y="2415802"/>
                <a:ext cx="4200525" cy="2694392"/>
              </a:xfrm>
              <a:prstGeom prst="rect">
                <a:avLst/>
              </a:prstGeom>
              <a:blipFill>
                <a:blip r:embed="rId4"/>
                <a:stretch>
                  <a:fillRect l="-1807" t="-1878" b="-234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67346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F8B426CE-4A54-C7DF-783C-119F0A8E70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6699" y="1762125"/>
            <a:ext cx="8353777" cy="4699000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Multiresolution Hash Encoding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Multiresolution Hash Encoding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C07A9EA-22BE-55D7-41AB-6CD04EF27C1D}"/>
                  </a:ext>
                </a:extLst>
              </p:cNvPr>
              <p:cNvSpPr txBox="1"/>
              <p:nvPr/>
            </p:nvSpPr>
            <p:spPr>
              <a:xfrm>
                <a:off x="6579335" y="2415802"/>
                <a:ext cx="4200525" cy="28790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342900" indent="-342900">
                  <a:buFont typeface="+mj-lt"/>
                  <a:buAutoNum type="arabicPeriod"/>
                </a:pPr>
                <a:r>
                  <a:rPr lang="de-DE" sz="1200" dirty="0">
                    <a:solidFill>
                      <a:schemeClr val="bg1">
                        <a:lumMod val="65000"/>
                      </a:schemeClr>
                    </a:solidFill>
                  </a:rPr>
                  <a:t>Scale Input x</a:t>
                </a:r>
              </a:p>
              <a:p>
                <a:pPr marL="519113" lvl="1" indent="-342900">
                  <a:buFont typeface="Symbol" pitchFamily="18" charset="2"/>
                  <a:buAutoNum type="arabicPeriod"/>
                </a:pPr>
                <a14:m>
                  <m:oMath xmlns:m="http://schemas.openxmlformats.org/officeDocument/2006/math">
                    <m:r>
                      <a:rPr lang="de-DE" sz="12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de-DE" sz="12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  ≔</m:t>
                    </m:r>
                    <m:r>
                      <m:rPr>
                        <m:sty m:val="p"/>
                      </m:rPr>
                      <a:rPr lang="de-DE" sz="1200" b="0" i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exp</m:t>
                    </m:r>
                    <m:r>
                      <a:rPr lang="de-DE" sz="12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⁡(</m:t>
                    </m:r>
                    <m:f>
                      <m:fPr>
                        <m:ctrlPr>
                          <a:rPr lang="de-DE" sz="12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de-DE" sz="1200" b="0" i="1" smtClean="0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de-DE" sz="1200" b="0" i="0" smtClean="0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sSub>
                              <m:sSubPr>
                                <m:ctrlPr>
                                  <a:rPr lang="de-DE" sz="1200" b="0" i="1" smtClean="0">
                                    <a:solidFill>
                                      <a:schemeClr val="bg1">
                                        <a:lumMod val="6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200" b="0" i="1" smtClean="0">
                                    <a:solidFill>
                                      <a:schemeClr val="bg1">
                                        <a:lumMod val="6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de-DE" sz="1200" b="0" i="1" smtClean="0">
                                    <a:solidFill>
                                      <a:schemeClr val="bg1">
                                        <a:lumMod val="6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𝑚𝑎𝑥</m:t>
                                </m:r>
                              </m:sub>
                            </m:sSub>
                            <m:r>
                              <a:rPr lang="de-DE" sz="1200" b="0" i="1" smtClean="0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− </m:t>
                            </m:r>
                            <m:func>
                              <m:funcPr>
                                <m:ctrlPr>
                                  <a:rPr lang="de-DE" sz="1200" b="0" i="1" smtClean="0">
                                    <a:solidFill>
                                      <a:schemeClr val="bg1">
                                        <a:lumMod val="6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de-DE" sz="1200" b="0" i="0" smtClean="0">
                                    <a:solidFill>
                                      <a:schemeClr val="bg1">
                                        <a:lumMod val="6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de-DE" sz="1200" b="0" i="1" smtClean="0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200" b="0" i="1" smtClean="0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de-DE" sz="1200" b="0" i="1" smtClean="0">
                                        <a:solidFill>
                                          <a:schemeClr val="bg1">
                                            <a:lumMod val="6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𝑚𝑖𝑛</m:t>
                                    </m:r>
                                  </m:sub>
                                </m:sSub>
                              </m:e>
                            </m:func>
                          </m:e>
                        </m:func>
                      </m:num>
                      <m:den>
                        <m:r>
                          <a:rPr lang="de-DE" sz="12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de-DE" sz="12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−1</m:t>
                        </m:r>
                      </m:den>
                    </m:f>
                  </m:oMath>
                </a14:m>
                <a:r>
                  <a:rPr lang="de-DE" sz="1200" dirty="0">
                    <a:solidFill>
                      <a:schemeClr val="bg1">
                        <a:lumMod val="65000"/>
                      </a:schemeClr>
                    </a:solidFill>
                  </a:rPr>
                  <a:t>)</a:t>
                </a:r>
              </a:p>
              <a:p>
                <a:pPr marL="519113" lvl="1" indent="-342900"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sz="12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2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sz="12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de-DE" sz="12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 ≔ </m:t>
                    </m:r>
                    <m:d>
                      <m:dPr>
                        <m:begChr m:val="⌊"/>
                        <m:endChr m:val=""/>
                        <m:ctrlPr>
                          <a:rPr lang="de-DE" sz="12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1200" b="0" i="1" smtClean="0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b="0" i="1" smtClean="0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de-DE" sz="1200" b="0" i="1" smtClean="0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sub>
                        </m:sSub>
                        <m:r>
                          <a:rPr lang="de-DE" sz="12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d>
                          <m:dPr>
                            <m:begChr m:val=""/>
                            <m:endChr m:val="⌋"/>
                            <m:ctrlPr>
                              <a:rPr lang="de-DE" sz="1200" b="0" i="1" smtClean="0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1200" b="0" i="1" smtClean="0">
                                    <a:solidFill>
                                      <a:schemeClr val="bg1">
                                        <a:lumMod val="6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b="0" i="1" smtClean="0">
                                    <a:solidFill>
                                      <a:schemeClr val="bg1">
                                        <a:lumMod val="6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lang="de-DE" sz="1200" b="0" i="1" smtClean="0">
                                    <a:solidFill>
                                      <a:schemeClr val="bg1">
                                        <a:lumMod val="6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p>
                            </m:sSup>
                          </m:e>
                        </m:d>
                      </m:e>
                    </m:d>
                  </m:oMath>
                </a14:m>
                <a:endParaRPr lang="de-DE" sz="12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519113" lvl="1" indent="-34290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de-DE" sz="12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sz="12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 ∗ </m:t>
                    </m:r>
                    <m:sSub>
                      <m:sSubPr>
                        <m:ctrlPr>
                          <a:rPr lang="de-DE" sz="12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2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sz="12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</m:oMath>
                </a14:m>
                <a:endParaRPr lang="de-DE" sz="12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519113" lvl="1" indent="-342900">
                  <a:buFont typeface="+mj-lt"/>
                  <a:buAutoNum type="arabicPeriod"/>
                </a:pPr>
                <a:endParaRPr lang="de-DE" sz="12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342900" indent="-342900">
                  <a:buAutoNum type="arabicPeriod"/>
                </a:pPr>
                <a:r>
                  <a:rPr lang="de-DE" sz="1200" dirty="0">
                    <a:solidFill>
                      <a:schemeClr val="bg1">
                        <a:lumMod val="65000"/>
                      </a:schemeClr>
                    </a:solidFill>
                  </a:rPr>
                  <a:t>Round down and </a:t>
                </a:r>
                <a:r>
                  <a:rPr lang="de-DE" sz="1200" dirty="0" err="1">
                    <a:solidFill>
                      <a:schemeClr val="bg1">
                        <a:lumMod val="65000"/>
                      </a:schemeClr>
                    </a:solidFill>
                  </a:rPr>
                  <a:t>up</a:t>
                </a:r>
                <a:endParaRPr lang="de-DE" sz="12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519113" lvl="1" indent="-342900">
                  <a:buFont typeface="+mj-lt"/>
                  <a:buAutoNum type="arabicPeriod"/>
                </a:pPr>
                <a14:m>
                  <m:oMath xmlns:m="http://schemas.openxmlformats.org/officeDocument/2006/math">
                    <m:d>
                      <m:dPr>
                        <m:begChr m:val="⌊"/>
                        <m:endChr m:val="⌋"/>
                        <m:ctrlPr>
                          <a:rPr lang="de-DE" sz="12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1200" b="0" i="1" smtClean="0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b="0" i="1" smtClean="0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sz="1200" b="0" i="1" smtClean="0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e>
                    </m:d>
                    <m:r>
                      <a:rPr lang="de-DE" sz="12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⌊"/>
                        <m:endChr m:val="⌋"/>
                        <m:ctrlPr>
                          <a:rPr lang="de-DE" sz="12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2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de-DE" sz="12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∗ </m:t>
                        </m:r>
                        <m:sSub>
                          <m:sSubPr>
                            <m:ctrlPr>
                              <a:rPr lang="de-DE" sz="12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de-DE" sz="12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e>
                    </m:d>
                  </m:oMath>
                </a14:m>
                <a:endParaRPr lang="de-DE" sz="12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519113" lvl="1" indent="-342900">
                  <a:buFont typeface="Symbol" pitchFamily="18" charset="2"/>
                  <a:buAutoNum type="arabicPeriod"/>
                </a:pPr>
                <a14:m>
                  <m:oMath xmlns:m="http://schemas.openxmlformats.org/officeDocument/2006/math">
                    <m:d>
                      <m:dPr>
                        <m:begChr m:val="⌈"/>
                        <m:endChr m:val="⌉"/>
                        <m:ctrlPr>
                          <a:rPr lang="de-DE" sz="12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1200" b="0" i="1" smtClean="0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b="0" i="1" smtClean="0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sz="1200" b="0" i="1" smtClean="0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e>
                    </m:d>
                    <m:r>
                      <a:rPr lang="de-DE" sz="1200" b="0" i="1" smtClean="0">
                        <a:solidFill>
                          <a:schemeClr val="bg1">
                            <a:lumMod val="65000"/>
                          </a:schemeClr>
                        </a:solidFill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⌈"/>
                        <m:endChr m:val="⌉"/>
                        <m:ctrlPr>
                          <a:rPr lang="de-DE" sz="1200" b="0" i="1" smtClean="0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2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de-DE" sz="1200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∗ </m:t>
                        </m:r>
                        <m:sSub>
                          <m:sSubPr>
                            <m:ctrlPr>
                              <a:rPr lang="de-DE" sz="12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de-DE" sz="1200" i="1">
                                <a:solidFill>
                                  <a:schemeClr val="bg1">
                                    <a:lumMod val="6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e>
                    </m:d>
                  </m:oMath>
                </a14:m>
                <a:endParaRPr lang="de-DE" sz="1200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pPr marL="519113" lvl="1" indent="-342900">
                  <a:buFont typeface="Symbol" pitchFamily="18" charset="2"/>
                  <a:buAutoNum type="arabicPeriod"/>
                </a:pPr>
                <a:endParaRPr lang="de-DE" sz="1200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pPr marL="342900" indent="-342900">
                  <a:buFont typeface="Symbol" pitchFamily="18" charset="2"/>
                  <a:buAutoNum type="arabicPeriod"/>
                </a:pPr>
                <a:r>
                  <a:rPr lang="de-DE" sz="1200" dirty="0">
                    <a:solidFill>
                      <a:schemeClr val="bg1">
                        <a:lumMod val="85000"/>
                      </a:schemeClr>
                    </a:solidFill>
                  </a:rPr>
                  <a:t>Span </a:t>
                </a:r>
                <a:r>
                  <a:rPr lang="de-DE" sz="1200" dirty="0" err="1">
                    <a:solidFill>
                      <a:schemeClr val="bg1">
                        <a:lumMod val="85000"/>
                      </a:schemeClr>
                    </a:solidFill>
                  </a:rPr>
                  <a:t>voxel</a:t>
                </a:r>
                <a:endParaRPr lang="de-DE" sz="1200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pPr marL="342900" indent="-342900">
                  <a:buFont typeface="Symbol" pitchFamily="18" charset="2"/>
                  <a:buAutoNum type="arabicPeriod"/>
                </a:pPr>
                <a:endParaRPr lang="de-DE" sz="1200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pPr marL="342900" indent="-342900">
                  <a:buFont typeface="Symbol" pitchFamily="18" charset="2"/>
                  <a:buAutoNum type="arabicPeriod"/>
                </a:pPr>
                <a:r>
                  <a:rPr lang="de-DE" sz="1200" dirty="0" err="1">
                    <a:solidFill>
                      <a:schemeClr val="bg1">
                        <a:lumMod val="85000"/>
                      </a:schemeClr>
                    </a:solidFill>
                  </a:rPr>
                  <a:t>Map</a:t>
                </a:r>
                <a:r>
                  <a:rPr lang="de-DE" sz="1200" dirty="0">
                    <a:solidFill>
                      <a:schemeClr val="bg1">
                        <a:lumMod val="85000"/>
                      </a:schemeClr>
                    </a:solidFill>
                  </a:rPr>
                  <a:t> </a:t>
                </a:r>
                <a:r>
                  <a:rPr lang="de-DE" sz="1200" dirty="0" err="1">
                    <a:solidFill>
                      <a:schemeClr val="bg1">
                        <a:lumMod val="85000"/>
                      </a:schemeClr>
                    </a:solidFill>
                  </a:rPr>
                  <a:t>corners</a:t>
                </a:r>
                <a:r>
                  <a:rPr lang="de-DE" sz="1200" dirty="0">
                    <a:solidFill>
                      <a:schemeClr val="bg1">
                        <a:lumMod val="85000"/>
                      </a:schemeClr>
                    </a:solidFill>
                  </a:rPr>
                  <a:t> </a:t>
                </a:r>
                <a:r>
                  <a:rPr lang="de-DE" sz="1200" dirty="0" err="1">
                    <a:solidFill>
                      <a:schemeClr val="bg1">
                        <a:lumMod val="85000"/>
                      </a:schemeClr>
                    </a:solidFill>
                  </a:rPr>
                  <a:t>to</a:t>
                </a:r>
                <a:r>
                  <a:rPr lang="de-DE" sz="1200" dirty="0">
                    <a:solidFill>
                      <a:schemeClr val="bg1">
                        <a:lumMod val="85000"/>
                      </a:schemeClr>
                    </a:solidFill>
                  </a:rPr>
                  <a:t> </a:t>
                </a:r>
                <a:r>
                  <a:rPr lang="de-DE" sz="1200" dirty="0" err="1">
                    <a:solidFill>
                      <a:schemeClr val="bg1">
                        <a:lumMod val="85000"/>
                      </a:schemeClr>
                    </a:solidFill>
                  </a:rPr>
                  <a:t>entries</a:t>
                </a:r>
                <a:r>
                  <a:rPr lang="de-DE" sz="1200" dirty="0">
                    <a:solidFill>
                      <a:schemeClr val="bg1">
                        <a:lumMod val="85000"/>
                      </a:schemeClr>
                    </a:solidFill>
                  </a:rPr>
                  <a:t> in</a:t>
                </a:r>
                <a:br>
                  <a:rPr lang="de-DE" sz="1200" dirty="0">
                    <a:solidFill>
                      <a:schemeClr val="bg1">
                        <a:lumMod val="85000"/>
                      </a:schemeClr>
                    </a:solidFill>
                  </a:rPr>
                </a:br>
                <a:r>
                  <a:rPr lang="de-DE" sz="1200" dirty="0" err="1">
                    <a:solidFill>
                      <a:schemeClr val="bg1">
                        <a:lumMod val="85000"/>
                      </a:schemeClr>
                    </a:solidFill>
                  </a:rPr>
                  <a:t>respective</a:t>
                </a:r>
                <a:r>
                  <a:rPr lang="de-DE" sz="1200" dirty="0">
                    <a:solidFill>
                      <a:schemeClr val="bg1">
                        <a:lumMod val="85000"/>
                      </a:schemeClr>
                    </a:solidFill>
                  </a:rPr>
                  <a:t> feature </a:t>
                </a:r>
                <a:r>
                  <a:rPr lang="de-DE" sz="1200" dirty="0" err="1">
                    <a:solidFill>
                      <a:schemeClr val="bg1">
                        <a:lumMod val="85000"/>
                      </a:schemeClr>
                    </a:solidFill>
                  </a:rPr>
                  <a:t>vector</a:t>
                </a:r>
                <a:r>
                  <a:rPr lang="de-DE" sz="1200" dirty="0">
                    <a:solidFill>
                      <a:schemeClr val="bg1">
                        <a:lumMod val="85000"/>
                      </a:schemeClr>
                    </a:solidFill>
                  </a:rPr>
                  <a:t> and</a:t>
                </a:r>
                <a:br>
                  <a:rPr lang="de-DE" sz="1200" dirty="0">
                    <a:solidFill>
                      <a:schemeClr val="bg1">
                        <a:lumMod val="85000"/>
                      </a:schemeClr>
                    </a:solidFill>
                  </a:rPr>
                </a:br>
                <a:r>
                  <a:rPr lang="de-DE" sz="1200" dirty="0" err="1">
                    <a:solidFill>
                      <a:schemeClr val="bg1">
                        <a:lumMod val="85000"/>
                      </a:schemeClr>
                    </a:solidFill>
                  </a:rPr>
                  <a:t>interpolate</a:t>
                </a:r>
                <a:endParaRPr lang="de-DE" sz="1200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pPr marL="342900" indent="-342900">
                  <a:buFont typeface="Symbol" pitchFamily="18" charset="2"/>
                  <a:buAutoNum type="arabicPeriod"/>
                </a:pPr>
                <a:r>
                  <a:rPr lang="de-DE" sz="1200" dirty="0"/>
                  <a:t>Repeat </a:t>
                </a:r>
                <a:r>
                  <a:rPr lang="de-DE" sz="1200" dirty="0" err="1"/>
                  <a:t>for</a:t>
                </a:r>
                <a:r>
                  <a:rPr lang="de-DE" sz="1200" dirty="0"/>
                  <a:t> all </a:t>
                </a:r>
                <a:r>
                  <a:rPr lang="de-DE" sz="1200" dirty="0" err="1"/>
                  <a:t>resolutions</a:t>
                </a:r>
                <a:endParaRPr lang="de-DE" sz="12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C07A9EA-22BE-55D7-41AB-6CD04EF27C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9335" y="2415802"/>
                <a:ext cx="4200525" cy="2879058"/>
              </a:xfrm>
              <a:prstGeom prst="rect">
                <a:avLst/>
              </a:prstGeom>
              <a:blipFill>
                <a:blip r:embed="rId4"/>
                <a:stretch>
                  <a:fillRect l="-1807" t="-1754" b="-219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25642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BE914FEF-CD97-42AA-FF8D-AB656BD9E7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6699" y="1762125"/>
            <a:ext cx="8353777" cy="4699000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Multiresolution Hash Encoding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Multiresolution Hash Encoding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261A7C2-2780-E404-2347-C2A853303B36}"/>
                  </a:ext>
                </a:extLst>
              </p:cNvPr>
              <p:cNvSpPr txBox="1"/>
              <p:nvPr/>
            </p:nvSpPr>
            <p:spPr>
              <a:xfrm>
                <a:off x="6579335" y="2415802"/>
                <a:ext cx="4200525" cy="28790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342900" indent="-342900">
                  <a:buFont typeface="+mj-lt"/>
                  <a:buAutoNum type="arabicPeriod"/>
                </a:pPr>
                <a:r>
                  <a:rPr lang="de-DE" sz="1200" dirty="0">
                    <a:solidFill>
                      <a:schemeClr val="bg1">
                        <a:lumMod val="85000"/>
                      </a:schemeClr>
                    </a:solidFill>
                  </a:rPr>
                  <a:t>Scale Input x</a:t>
                </a:r>
              </a:p>
              <a:p>
                <a:pPr marL="519113" lvl="1" indent="-342900">
                  <a:buFont typeface="Symbol" pitchFamily="18" charset="2"/>
                  <a:buAutoNum type="arabicPeriod"/>
                </a:pPr>
                <a14:m>
                  <m:oMath xmlns:m="http://schemas.openxmlformats.org/officeDocument/2006/math">
                    <m:r>
                      <a:rPr lang="de-DE" sz="12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de-DE" sz="12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  ≔</m:t>
                    </m:r>
                    <m:r>
                      <m:rPr>
                        <m:sty m:val="p"/>
                      </m:rPr>
                      <a:rPr lang="de-DE" sz="1200" b="0" i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exp</m:t>
                    </m:r>
                    <m:r>
                      <a:rPr lang="de-DE" sz="12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⁡(</m:t>
                    </m:r>
                    <m:f>
                      <m:fPr>
                        <m:ctrlPr>
                          <a:rPr lang="de-DE" sz="12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de-DE" sz="12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de-DE" sz="1200" b="0" i="0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sSub>
                              <m:sSubPr>
                                <m:ctrlPr>
                                  <a:rPr lang="de-DE" sz="1200" b="0" i="1" smtClean="0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200" b="0" i="1" smtClean="0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de-DE" sz="1200" b="0" i="1" smtClean="0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𝑚𝑎𝑥</m:t>
                                </m:r>
                              </m:sub>
                            </m:sSub>
                            <m:r>
                              <a:rPr lang="de-DE" sz="12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− </m:t>
                            </m:r>
                            <m:func>
                              <m:funcPr>
                                <m:ctrlPr>
                                  <a:rPr lang="de-DE" sz="1200" b="0" i="1" smtClean="0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de-DE" sz="1200" b="0" i="0" smtClean="0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de-DE" sz="1200" b="0" i="1" smtClean="0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200" b="0" i="1" smtClean="0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de-DE" sz="1200" b="0" i="1" smtClean="0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𝑚𝑖𝑛</m:t>
                                    </m:r>
                                  </m:sub>
                                </m:sSub>
                              </m:e>
                            </m:func>
                          </m:e>
                        </m:func>
                      </m:num>
                      <m:den>
                        <m:r>
                          <a:rPr lang="de-DE" sz="12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de-DE" sz="12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−1</m:t>
                        </m:r>
                      </m:den>
                    </m:f>
                  </m:oMath>
                </a14:m>
                <a:r>
                  <a:rPr lang="de-DE" sz="1200" dirty="0">
                    <a:solidFill>
                      <a:schemeClr val="bg1">
                        <a:lumMod val="85000"/>
                      </a:schemeClr>
                    </a:solidFill>
                  </a:rPr>
                  <a:t>)</a:t>
                </a:r>
              </a:p>
              <a:p>
                <a:pPr marL="519113" lvl="1" indent="-342900"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sz="12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2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sz="12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de-DE" sz="12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 ≔ </m:t>
                    </m:r>
                    <m:d>
                      <m:dPr>
                        <m:begChr m:val="⌊"/>
                        <m:endChr m:val=""/>
                        <m:ctrlPr>
                          <a:rPr lang="de-DE" sz="12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12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de-DE" sz="12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sub>
                        </m:sSub>
                        <m:r>
                          <a:rPr lang="de-DE" sz="12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d>
                          <m:dPr>
                            <m:begChr m:val=""/>
                            <m:endChr m:val="⌋"/>
                            <m:ctrlPr>
                              <a:rPr lang="de-DE" sz="12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1200" b="0" i="1" smtClean="0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b="0" i="1" smtClean="0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lang="de-DE" sz="1200" b="0" i="1" smtClean="0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p>
                            </m:sSup>
                          </m:e>
                        </m:d>
                      </m:e>
                    </m:d>
                  </m:oMath>
                </a14:m>
                <a:endParaRPr lang="de-DE" sz="1200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pPr marL="519113" lvl="1" indent="-34290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de-DE" sz="12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sz="12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 ∗ </m:t>
                    </m:r>
                    <m:sSub>
                      <m:sSubPr>
                        <m:ctrlPr>
                          <a:rPr lang="de-DE" sz="12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2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sz="12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</m:oMath>
                </a14:m>
                <a:endParaRPr lang="de-DE" sz="1200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pPr marL="519113" lvl="1" indent="-342900">
                  <a:buFont typeface="+mj-lt"/>
                  <a:buAutoNum type="arabicPeriod"/>
                </a:pPr>
                <a:endParaRPr lang="de-DE" sz="1200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pPr marL="342900" indent="-342900">
                  <a:buAutoNum type="arabicPeriod"/>
                </a:pPr>
                <a:r>
                  <a:rPr lang="de-DE" sz="1200" dirty="0">
                    <a:solidFill>
                      <a:schemeClr val="bg1">
                        <a:lumMod val="85000"/>
                      </a:schemeClr>
                    </a:solidFill>
                  </a:rPr>
                  <a:t>Round down and </a:t>
                </a:r>
                <a:r>
                  <a:rPr lang="de-DE" sz="1200" dirty="0" err="1">
                    <a:solidFill>
                      <a:schemeClr val="bg1">
                        <a:lumMod val="85000"/>
                      </a:schemeClr>
                    </a:solidFill>
                  </a:rPr>
                  <a:t>up</a:t>
                </a:r>
                <a:endParaRPr lang="de-DE" sz="1200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pPr marL="519113" lvl="1" indent="-342900">
                  <a:buFont typeface="+mj-lt"/>
                  <a:buAutoNum type="arabicPeriod"/>
                </a:pPr>
                <a14:m>
                  <m:oMath xmlns:m="http://schemas.openxmlformats.org/officeDocument/2006/math">
                    <m:d>
                      <m:dPr>
                        <m:begChr m:val="⌊"/>
                        <m:endChr m:val="⌋"/>
                        <m:ctrlPr>
                          <a:rPr lang="de-DE" sz="12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12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sz="12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e>
                    </m:d>
                    <m:r>
                      <a:rPr lang="de-DE" sz="12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⌊"/>
                        <m:endChr m:val="⌋"/>
                        <m:ctrlPr>
                          <a:rPr lang="de-DE" sz="12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2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de-DE" sz="12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∗ </m:t>
                        </m:r>
                        <m:sSub>
                          <m:sSubPr>
                            <m:ctrlPr>
                              <a:rPr lang="de-DE" sz="12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de-DE" sz="12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e>
                    </m:d>
                  </m:oMath>
                </a14:m>
                <a:endParaRPr lang="de-DE" sz="1200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pPr marL="519113" lvl="1" indent="-342900">
                  <a:buFont typeface="Symbol" pitchFamily="18" charset="2"/>
                  <a:buAutoNum type="arabicPeriod"/>
                </a:pPr>
                <a14:m>
                  <m:oMath xmlns:m="http://schemas.openxmlformats.org/officeDocument/2006/math">
                    <m:d>
                      <m:dPr>
                        <m:begChr m:val="⌈"/>
                        <m:endChr m:val="⌉"/>
                        <m:ctrlPr>
                          <a:rPr lang="de-DE" sz="12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12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sz="12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e>
                    </m:d>
                    <m:r>
                      <a:rPr lang="de-DE" sz="12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⌈"/>
                        <m:endChr m:val="⌉"/>
                        <m:ctrlPr>
                          <a:rPr lang="de-DE" sz="12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2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de-DE" sz="12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∗ </m:t>
                        </m:r>
                        <m:sSub>
                          <m:sSubPr>
                            <m:ctrlPr>
                              <a:rPr lang="de-DE" sz="12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de-DE" sz="12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e>
                    </m:d>
                  </m:oMath>
                </a14:m>
                <a:endParaRPr lang="de-DE" sz="1200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pPr marL="519113" lvl="1" indent="-342900">
                  <a:buFont typeface="Symbol" pitchFamily="18" charset="2"/>
                  <a:buAutoNum type="arabicPeriod"/>
                </a:pPr>
                <a:endParaRPr lang="de-DE" sz="1200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pPr marL="342900" indent="-342900">
                  <a:buFont typeface="Symbol" pitchFamily="18" charset="2"/>
                  <a:buAutoNum type="arabicPeriod"/>
                </a:pPr>
                <a:r>
                  <a:rPr lang="de-DE" sz="1200" dirty="0">
                    <a:solidFill>
                      <a:schemeClr val="bg1">
                        <a:lumMod val="65000"/>
                      </a:schemeClr>
                    </a:solidFill>
                  </a:rPr>
                  <a:t>Span </a:t>
                </a:r>
                <a:r>
                  <a:rPr lang="de-DE" sz="1200" dirty="0" err="1">
                    <a:solidFill>
                      <a:schemeClr val="bg1">
                        <a:lumMod val="65000"/>
                      </a:schemeClr>
                    </a:solidFill>
                  </a:rPr>
                  <a:t>voxel</a:t>
                </a:r>
                <a:endParaRPr lang="de-DE" sz="12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342900" indent="-342900">
                  <a:buFont typeface="Symbol" pitchFamily="18" charset="2"/>
                  <a:buAutoNum type="arabicPeriod"/>
                </a:pPr>
                <a:endParaRPr lang="de-DE" sz="1200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pPr marL="342900" indent="-342900">
                  <a:buFont typeface="Symbol" pitchFamily="18" charset="2"/>
                  <a:buAutoNum type="arabicPeriod"/>
                </a:pPr>
                <a:r>
                  <a:rPr lang="de-DE" sz="1200" dirty="0" err="1">
                    <a:solidFill>
                      <a:schemeClr val="bg1">
                        <a:lumMod val="85000"/>
                      </a:schemeClr>
                    </a:solidFill>
                  </a:rPr>
                  <a:t>Map</a:t>
                </a:r>
                <a:r>
                  <a:rPr lang="de-DE" sz="1200" dirty="0">
                    <a:solidFill>
                      <a:schemeClr val="bg1">
                        <a:lumMod val="85000"/>
                      </a:schemeClr>
                    </a:solidFill>
                  </a:rPr>
                  <a:t> </a:t>
                </a:r>
                <a:r>
                  <a:rPr lang="de-DE" sz="1200" dirty="0" err="1">
                    <a:solidFill>
                      <a:schemeClr val="bg1">
                        <a:lumMod val="85000"/>
                      </a:schemeClr>
                    </a:solidFill>
                  </a:rPr>
                  <a:t>corners</a:t>
                </a:r>
                <a:r>
                  <a:rPr lang="de-DE" sz="1200" dirty="0">
                    <a:solidFill>
                      <a:schemeClr val="bg1">
                        <a:lumMod val="85000"/>
                      </a:schemeClr>
                    </a:solidFill>
                  </a:rPr>
                  <a:t> </a:t>
                </a:r>
                <a:r>
                  <a:rPr lang="de-DE" sz="1200" dirty="0" err="1">
                    <a:solidFill>
                      <a:schemeClr val="bg1">
                        <a:lumMod val="85000"/>
                      </a:schemeClr>
                    </a:solidFill>
                  </a:rPr>
                  <a:t>to</a:t>
                </a:r>
                <a:r>
                  <a:rPr lang="de-DE" sz="1200" dirty="0">
                    <a:solidFill>
                      <a:schemeClr val="bg1">
                        <a:lumMod val="85000"/>
                      </a:schemeClr>
                    </a:solidFill>
                  </a:rPr>
                  <a:t> </a:t>
                </a:r>
                <a:r>
                  <a:rPr lang="de-DE" sz="1200" dirty="0" err="1">
                    <a:solidFill>
                      <a:schemeClr val="bg1">
                        <a:lumMod val="85000"/>
                      </a:schemeClr>
                    </a:solidFill>
                  </a:rPr>
                  <a:t>entries</a:t>
                </a:r>
                <a:r>
                  <a:rPr lang="de-DE" sz="1200" dirty="0">
                    <a:solidFill>
                      <a:schemeClr val="bg1">
                        <a:lumMod val="85000"/>
                      </a:schemeClr>
                    </a:solidFill>
                  </a:rPr>
                  <a:t> in</a:t>
                </a:r>
                <a:br>
                  <a:rPr lang="de-DE" sz="1200" dirty="0">
                    <a:solidFill>
                      <a:schemeClr val="bg1">
                        <a:lumMod val="85000"/>
                      </a:schemeClr>
                    </a:solidFill>
                  </a:rPr>
                </a:br>
                <a:r>
                  <a:rPr lang="de-DE" sz="1200" dirty="0" err="1">
                    <a:solidFill>
                      <a:schemeClr val="bg1">
                        <a:lumMod val="85000"/>
                      </a:schemeClr>
                    </a:solidFill>
                  </a:rPr>
                  <a:t>respective</a:t>
                </a:r>
                <a:r>
                  <a:rPr lang="de-DE" sz="1200" dirty="0">
                    <a:solidFill>
                      <a:schemeClr val="bg1">
                        <a:lumMod val="85000"/>
                      </a:schemeClr>
                    </a:solidFill>
                  </a:rPr>
                  <a:t> feature </a:t>
                </a:r>
                <a:r>
                  <a:rPr lang="de-DE" sz="1200" dirty="0" err="1">
                    <a:solidFill>
                      <a:schemeClr val="bg1">
                        <a:lumMod val="85000"/>
                      </a:schemeClr>
                    </a:solidFill>
                  </a:rPr>
                  <a:t>vector</a:t>
                </a:r>
                <a:r>
                  <a:rPr lang="de-DE" sz="1200" dirty="0">
                    <a:solidFill>
                      <a:schemeClr val="bg1">
                        <a:lumMod val="85000"/>
                      </a:schemeClr>
                    </a:solidFill>
                  </a:rPr>
                  <a:t> and</a:t>
                </a:r>
                <a:br>
                  <a:rPr lang="de-DE" sz="1200" dirty="0">
                    <a:solidFill>
                      <a:schemeClr val="bg1">
                        <a:lumMod val="85000"/>
                      </a:schemeClr>
                    </a:solidFill>
                  </a:rPr>
                </a:br>
                <a:r>
                  <a:rPr lang="de-DE" sz="1200" dirty="0" err="1">
                    <a:solidFill>
                      <a:schemeClr val="bg1">
                        <a:lumMod val="85000"/>
                      </a:schemeClr>
                    </a:solidFill>
                  </a:rPr>
                  <a:t>interpolate</a:t>
                </a:r>
                <a:endParaRPr lang="de-DE" sz="1200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pPr marL="342900" indent="-342900">
                  <a:buFont typeface="Symbol" pitchFamily="18" charset="2"/>
                  <a:buAutoNum type="arabicPeriod"/>
                </a:pPr>
                <a:r>
                  <a:rPr lang="de-DE" sz="1200" dirty="0"/>
                  <a:t>Repeat </a:t>
                </a:r>
                <a:r>
                  <a:rPr lang="de-DE" sz="1200" dirty="0" err="1"/>
                  <a:t>for</a:t>
                </a:r>
                <a:r>
                  <a:rPr lang="de-DE" sz="1200" dirty="0"/>
                  <a:t> all </a:t>
                </a:r>
                <a:r>
                  <a:rPr lang="de-DE" sz="1200" dirty="0" err="1"/>
                  <a:t>resolutions</a:t>
                </a:r>
                <a:endParaRPr lang="de-DE" sz="1200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261A7C2-2780-E404-2347-C2A853303B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9335" y="2415802"/>
                <a:ext cx="4200525" cy="2879058"/>
              </a:xfrm>
              <a:prstGeom prst="rect">
                <a:avLst/>
              </a:prstGeom>
              <a:blipFill>
                <a:blip r:embed="rId4"/>
                <a:stretch>
                  <a:fillRect l="-1807" t="-1754" b="-219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80830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D3C70D3A-8E82-FCE3-9463-71B30AB05E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6699" y="1762125"/>
            <a:ext cx="8353777" cy="4699000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Multiresolution Hash Encoding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Multiresolution Hash Encoding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3B7F65D-461A-FA88-E53E-0AB92CDECD35}"/>
                  </a:ext>
                </a:extLst>
              </p:cNvPr>
              <p:cNvSpPr txBox="1"/>
              <p:nvPr/>
            </p:nvSpPr>
            <p:spPr>
              <a:xfrm>
                <a:off x="6579335" y="2415802"/>
                <a:ext cx="4200525" cy="28790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342900" indent="-342900">
                  <a:buFont typeface="+mj-lt"/>
                  <a:buAutoNum type="arabicPeriod"/>
                </a:pPr>
                <a:r>
                  <a:rPr lang="de-DE" sz="1200" dirty="0">
                    <a:solidFill>
                      <a:schemeClr val="bg1">
                        <a:lumMod val="85000"/>
                      </a:schemeClr>
                    </a:solidFill>
                  </a:rPr>
                  <a:t>Scale Input x</a:t>
                </a:r>
              </a:p>
              <a:p>
                <a:pPr marL="519113" lvl="1" indent="-342900">
                  <a:buFont typeface="Symbol" pitchFamily="18" charset="2"/>
                  <a:buAutoNum type="arabicPeriod"/>
                </a:pPr>
                <a14:m>
                  <m:oMath xmlns:m="http://schemas.openxmlformats.org/officeDocument/2006/math">
                    <m:r>
                      <a:rPr lang="de-DE" sz="12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de-DE" sz="12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  ≔</m:t>
                    </m:r>
                    <m:r>
                      <m:rPr>
                        <m:sty m:val="p"/>
                      </m:rPr>
                      <a:rPr lang="de-DE" sz="1200" b="0" i="0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exp</m:t>
                    </m:r>
                    <m:r>
                      <a:rPr lang="de-DE" sz="12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⁡(</m:t>
                    </m:r>
                    <m:f>
                      <m:fPr>
                        <m:ctrlPr>
                          <a:rPr lang="de-DE" sz="12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de-DE" sz="12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de-DE" sz="1200" b="0" i="0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sSub>
                              <m:sSubPr>
                                <m:ctrlPr>
                                  <a:rPr lang="de-DE" sz="1200" b="0" i="1" smtClean="0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200" b="0" i="1" smtClean="0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de-DE" sz="1200" b="0" i="1" smtClean="0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𝑚𝑎𝑥</m:t>
                                </m:r>
                              </m:sub>
                            </m:sSub>
                            <m:r>
                              <a:rPr lang="de-DE" sz="12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 − </m:t>
                            </m:r>
                            <m:func>
                              <m:funcPr>
                                <m:ctrlPr>
                                  <a:rPr lang="de-DE" sz="1200" b="0" i="1" smtClean="0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de-DE" sz="1200" b="0" i="0" smtClean="0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de-DE" sz="1200" b="0" i="1" smtClean="0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200" b="0" i="1" smtClean="0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de-DE" sz="1200" b="0" i="1" smtClean="0">
                                        <a:solidFill>
                                          <a:schemeClr val="bg1">
                                            <a:lumMod val="8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𝑚𝑖𝑛</m:t>
                                    </m:r>
                                  </m:sub>
                                </m:sSub>
                              </m:e>
                            </m:func>
                          </m:e>
                        </m:func>
                      </m:num>
                      <m:den>
                        <m:r>
                          <a:rPr lang="de-DE" sz="12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de-DE" sz="12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−1</m:t>
                        </m:r>
                      </m:den>
                    </m:f>
                  </m:oMath>
                </a14:m>
                <a:r>
                  <a:rPr lang="de-DE" sz="1200" dirty="0">
                    <a:solidFill>
                      <a:schemeClr val="bg1">
                        <a:lumMod val="85000"/>
                      </a:schemeClr>
                    </a:solidFill>
                  </a:rPr>
                  <a:t>)</a:t>
                </a:r>
              </a:p>
              <a:p>
                <a:pPr marL="519113" lvl="1" indent="-342900"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sz="12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2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sz="12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de-DE" sz="12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 ≔ </m:t>
                    </m:r>
                    <m:d>
                      <m:dPr>
                        <m:begChr m:val="⌊"/>
                        <m:endChr m:val=""/>
                        <m:ctrlPr>
                          <a:rPr lang="de-DE" sz="12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12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de-DE" sz="12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sub>
                        </m:sSub>
                        <m:r>
                          <a:rPr lang="de-DE" sz="12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  <m:d>
                          <m:dPr>
                            <m:begChr m:val=""/>
                            <m:endChr m:val="⌋"/>
                            <m:ctrlPr>
                              <a:rPr lang="de-DE" sz="12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1200" b="0" i="1" smtClean="0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b="0" i="1" smtClean="0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lang="de-DE" sz="1200" b="0" i="1" smtClean="0">
                                    <a:solidFill>
                                      <a:schemeClr val="bg1">
                                        <a:lumMod val="8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p>
                            </m:sSup>
                          </m:e>
                        </m:d>
                      </m:e>
                    </m:d>
                  </m:oMath>
                </a14:m>
                <a:endParaRPr lang="de-DE" sz="1200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pPr marL="519113" lvl="1" indent="-34290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de-DE" sz="12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sz="12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 ∗ </m:t>
                    </m:r>
                    <m:sSub>
                      <m:sSubPr>
                        <m:ctrlPr>
                          <a:rPr lang="de-DE" sz="12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2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sz="12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</m:oMath>
                </a14:m>
                <a:endParaRPr lang="de-DE" sz="1200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pPr marL="519113" lvl="1" indent="-342900">
                  <a:buFont typeface="+mj-lt"/>
                  <a:buAutoNum type="arabicPeriod"/>
                </a:pPr>
                <a:endParaRPr lang="de-DE" sz="1200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pPr marL="342900" indent="-342900">
                  <a:buAutoNum type="arabicPeriod"/>
                </a:pPr>
                <a:r>
                  <a:rPr lang="de-DE" sz="1200" dirty="0">
                    <a:solidFill>
                      <a:schemeClr val="bg1">
                        <a:lumMod val="85000"/>
                      </a:schemeClr>
                    </a:solidFill>
                  </a:rPr>
                  <a:t>Round down and </a:t>
                </a:r>
                <a:r>
                  <a:rPr lang="de-DE" sz="1200" dirty="0" err="1">
                    <a:solidFill>
                      <a:schemeClr val="bg1">
                        <a:lumMod val="85000"/>
                      </a:schemeClr>
                    </a:solidFill>
                  </a:rPr>
                  <a:t>up</a:t>
                </a:r>
                <a:endParaRPr lang="de-DE" sz="1200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pPr marL="519113" lvl="1" indent="-342900">
                  <a:buFont typeface="+mj-lt"/>
                  <a:buAutoNum type="arabicPeriod"/>
                </a:pPr>
                <a14:m>
                  <m:oMath xmlns:m="http://schemas.openxmlformats.org/officeDocument/2006/math">
                    <m:d>
                      <m:dPr>
                        <m:begChr m:val="⌊"/>
                        <m:endChr m:val="⌋"/>
                        <m:ctrlPr>
                          <a:rPr lang="de-DE" sz="12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12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sz="12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e>
                    </m:d>
                    <m:r>
                      <a:rPr lang="de-DE" sz="12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⌊"/>
                        <m:endChr m:val="⌋"/>
                        <m:ctrlPr>
                          <a:rPr lang="de-DE" sz="12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2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de-DE" sz="12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∗ </m:t>
                        </m:r>
                        <m:sSub>
                          <m:sSubPr>
                            <m:ctrlPr>
                              <a:rPr lang="de-DE" sz="12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de-DE" sz="12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e>
                    </m:d>
                  </m:oMath>
                </a14:m>
                <a:endParaRPr lang="de-DE" sz="1200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pPr marL="519113" lvl="1" indent="-342900">
                  <a:buFont typeface="Symbol" pitchFamily="18" charset="2"/>
                  <a:buAutoNum type="arabicPeriod"/>
                </a:pPr>
                <a14:m>
                  <m:oMath xmlns:m="http://schemas.openxmlformats.org/officeDocument/2006/math">
                    <m:d>
                      <m:dPr>
                        <m:begChr m:val="⌈"/>
                        <m:endChr m:val="⌉"/>
                        <m:ctrlPr>
                          <a:rPr lang="de-DE" sz="12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12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sz="1200" b="0" i="1" smtClean="0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e>
                    </m:d>
                    <m:r>
                      <a:rPr lang="de-DE" sz="1200" b="0" i="1" smtClean="0">
                        <a:solidFill>
                          <a:schemeClr val="bg1">
                            <a:lumMod val="85000"/>
                          </a:schemeClr>
                        </a:solidFill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⌈"/>
                        <m:endChr m:val="⌉"/>
                        <m:ctrlPr>
                          <a:rPr lang="de-DE" sz="1200" b="0" i="1" smtClean="0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2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de-DE" sz="12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∗ </m:t>
                        </m:r>
                        <m:sSub>
                          <m:sSubPr>
                            <m:ctrlPr>
                              <a:rPr lang="de-DE" sz="12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2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de-DE" sz="12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e>
                    </m:d>
                  </m:oMath>
                </a14:m>
                <a:endParaRPr lang="de-DE" sz="1200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pPr marL="519113" lvl="1" indent="-342900">
                  <a:buFont typeface="Symbol" pitchFamily="18" charset="2"/>
                  <a:buAutoNum type="arabicPeriod"/>
                </a:pPr>
                <a:endParaRPr lang="de-DE" sz="1200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pPr marL="342900" indent="-342900">
                  <a:buFont typeface="Symbol" pitchFamily="18" charset="2"/>
                  <a:buAutoNum type="arabicPeriod"/>
                </a:pPr>
                <a:r>
                  <a:rPr lang="de-DE" sz="1200" dirty="0">
                    <a:solidFill>
                      <a:schemeClr val="bg1">
                        <a:lumMod val="85000"/>
                      </a:schemeClr>
                    </a:solidFill>
                  </a:rPr>
                  <a:t>Span </a:t>
                </a:r>
                <a:r>
                  <a:rPr lang="de-DE" sz="1200" dirty="0" err="1">
                    <a:solidFill>
                      <a:schemeClr val="bg1">
                        <a:lumMod val="85000"/>
                      </a:schemeClr>
                    </a:solidFill>
                  </a:rPr>
                  <a:t>voxel</a:t>
                </a:r>
                <a:endParaRPr lang="de-DE" sz="1200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pPr marL="342900" indent="-342900">
                  <a:buFont typeface="Symbol" pitchFamily="18" charset="2"/>
                  <a:buAutoNum type="arabicPeriod"/>
                </a:pPr>
                <a:endParaRPr lang="de-DE" sz="1200" dirty="0">
                  <a:solidFill>
                    <a:schemeClr val="bg1">
                      <a:lumMod val="85000"/>
                    </a:schemeClr>
                  </a:solidFill>
                </a:endParaRPr>
              </a:p>
              <a:p>
                <a:pPr marL="342900" indent="-342900">
                  <a:buFont typeface="Symbol" pitchFamily="18" charset="2"/>
                  <a:buAutoNum type="arabicPeriod"/>
                </a:pPr>
                <a:r>
                  <a:rPr lang="de-DE" sz="1200" dirty="0" err="1">
                    <a:solidFill>
                      <a:schemeClr val="bg1">
                        <a:lumMod val="65000"/>
                      </a:schemeClr>
                    </a:solidFill>
                  </a:rPr>
                  <a:t>Map</a:t>
                </a:r>
                <a:r>
                  <a:rPr lang="de-DE" sz="1200" dirty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  <a:r>
                  <a:rPr lang="de-DE" sz="1200" dirty="0" err="1">
                    <a:solidFill>
                      <a:schemeClr val="bg1">
                        <a:lumMod val="65000"/>
                      </a:schemeClr>
                    </a:solidFill>
                  </a:rPr>
                  <a:t>corners</a:t>
                </a:r>
                <a:r>
                  <a:rPr lang="de-DE" sz="1200" dirty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  <a:r>
                  <a:rPr lang="de-DE" sz="1200" dirty="0" err="1">
                    <a:solidFill>
                      <a:schemeClr val="bg1">
                        <a:lumMod val="65000"/>
                      </a:schemeClr>
                    </a:solidFill>
                  </a:rPr>
                  <a:t>to</a:t>
                </a:r>
                <a:r>
                  <a:rPr lang="de-DE" sz="1200" dirty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  <a:r>
                  <a:rPr lang="de-DE" sz="1200" dirty="0" err="1">
                    <a:solidFill>
                      <a:schemeClr val="bg1">
                        <a:lumMod val="65000"/>
                      </a:schemeClr>
                    </a:solidFill>
                  </a:rPr>
                  <a:t>entries</a:t>
                </a:r>
                <a:r>
                  <a:rPr lang="de-DE" sz="1200" dirty="0">
                    <a:solidFill>
                      <a:schemeClr val="bg1">
                        <a:lumMod val="65000"/>
                      </a:schemeClr>
                    </a:solidFill>
                  </a:rPr>
                  <a:t> in</a:t>
                </a:r>
                <a:br>
                  <a:rPr lang="de-DE" sz="1200" dirty="0">
                    <a:solidFill>
                      <a:schemeClr val="bg1">
                        <a:lumMod val="65000"/>
                      </a:schemeClr>
                    </a:solidFill>
                  </a:rPr>
                </a:br>
                <a:r>
                  <a:rPr lang="de-DE" sz="1200" dirty="0" err="1">
                    <a:solidFill>
                      <a:schemeClr val="bg1">
                        <a:lumMod val="65000"/>
                      </a:schemeClr>
                    </a:solidFill>
                  </a:rPr>
                  <a:t>respective</a:t>
                </a:r>
                <a:r>
                  <a:rPr lang="de-DE" sz="1200" dirty="0">
                    <a:solidFill>
                      <a:schemeClr val="bg1">
                        <a:lumMod val="65000"/>
                      </a:schemeClr>
                    </a:solidFill>
                  </a:rPr>
                  <a:t> feature </a:t>
                </a:r>
                <a:r>
                  <a:rPr lang="de-DE" sz="1200" dirty="0" err="1">
                    <a:solidFill>
                      <a:schemeClr val="bg1">
                        <a:lumMod val="65000"/>
                      </a:schemeClr>
                    </a:solidFill>
                  </a:rPr>
                  <a:t>vector</a:t>
                </a:r>
                <a:r>
                  <a:rPr lang="de-DE" sz="1200" dirty="0">
                    <a:solidFill>
                      <a:schemeClr val="bg1">
                        <a:lumMod val="65000"/>
                      </a:schemeClr>
                    </a:solidFill>
                  </a:rPr>
                  <a:t> and</a:t>
                </a:r>
                <a:br>
                  <a:rPr lang="de-DE" sz="1200" dirty="0">
                    <a:solidFill>
                      <a:schemeClr val="bg1">
                        <a:lumMod val="65000"/>
                      </a:schemeClr>
                    </a:solidFill>
                  </a:rPr>
                </a:br>
                <a:r>
                  <a:rPr lang="de-DE" sz="1200" dirty="0" err="1">
                    <a:solidFill>
                      <a:schemeClr val="bg1">
                        <a:lumMod val="65000"/>
                      </a:schemeClr>
                    </a:solidFill>
                  </a:rPr>
                  <a:t>interpolate</a:t>
                </a:r>
                <a:endParaRPr lang="de-DE" sz="12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342900" indent="-342900">
                  <a:buFont typeface="Symbol" pitchFamily="18" charset="2"/>
                  <a:buAutoNum type="arabicPeriod"/>
                </a:pPr>
                <a:r>
                  <a:rPr lang="de-DE" sz="1200" dirty="0"/>
                  <a:t>Repeat </a:t>
                </a:r>
                <a:r>
                  <a:rPr lang="de-DE" sz="1200" dirty="0" err="1"/>
                  <a:t>for</a:t>
                </a:r>
                <a:r>
                  <a:rPr lang="de-DE" sz="1200" dirty="0"/>
                  <a:t> all </a:t>
                </a:r>
                <a:r>
                  <a:rPr lang="de-DE" sz="1200" dirty="0" err="1"/>
                  <a:t>resolutions</a:t>
                </a:r>
                <a:endParaRPr lang="de-DE" sz="1200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3B7F65D-461A-FA88-E53E-0AB92CDEC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9335" y="2415802"/>
                <a:ext cx="4200525" cy="2879058"/>
              </a:xfrm>
              <a:prstGeom prst="rect">
                <a:avLst/>
              </a:prstGeom>
              <a:blipFill>
                <a:blip r:embed="rId4"/>
                <a:stretch>
                  <a:fillRect l="-1807" t="-1754" b="-219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4699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CF948584-829F-2F84-110B-0646C75624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6699" y="1762125"/>
            <a:ext cx="8353777" cy="4699000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Multiresolution Hash Encoding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Multiresolution Hash Encoding</a:t>
            </a:r>
          </a:p>
        </p:txBody>
      </p:sp>
    </p:spTree>
    <p:extLst>
      <p:ext uri="{BB962C8B-B14F-4D97-AF65-F5344CB8AC3E}">
        <p14:creationId xmlns:p14="http://schemas.microsoft.com/office/powerpoint/2010/main" val="2589304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CF948584-829F-2F84-110B-0646C75624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6699" y="1762125"/>
            <a:ext cx="8353777" cy="4699000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Multiresolution Hash Encoding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Multiresolution Hash Encoding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7B4A09-E9DB-69F0-E91F-590AC0DC5BF4}"/>
              </a:ext>
            </a:extLst>
          </p:cNvPr>
          <p:cNvSpPr txBox="1"/>
          <p:nvPr/>
        </p:nvSpPr>
        <p:spPr>
          <a:xfrm>
            <a:off x="665683" y="2509114"/>
            <a:ext cx="855879" cy="1929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DE" sz="1200" dirty="0">
                <a:latin typeface="+mn-lt"/>
              </a:rPr>
              <a:t>L = 2</a:t>
            </a:r>
          </a:p>
        </p:txBody>
      </p:sp>
    </p:spTree>
    <p:extLst>
      <p:ext uri="{BB962C8B-B14F-4D97-AF65-F5344CB8AC3E}">
        <p14:creationId xmlns:p14="http://schemas.microsoft.com/office/powerpoint/2010/main" val="717416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3A3730-B770-AC15-08BA-46191C2F5D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42" r="-2" b="722"/>
          <a:stretch/>
        </p:blipFill>
        <p:spPr>
          <a:xfrm>
            <a:off x="319090" y="2499360"/>
            <a:ext cx="8508999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DC4E59BE-3747-82A8-6DF1-10F9D8EFB8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774934" y="6473313"/>
            <a:ext cx="205207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CE58CB1E-F828-4F11-99E0-327109AF9DA4}" type="slidenum">
              <a:rPr lang="de-DE" smtClean="0"/>
              <a:pPr>
                <a:spcAft>
                  <a:spcPts val="600"/>
                </a:spcAft>
              </a:pPr>
              <a:t>2</a:t>
            </a:fld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type="body" sz="quarter" idx="13"/>
          </p:nvPr>
        </p:nvSpPr>
        <p:spPr>
          <a:xfrm>
            <a:off x="319089" y="1762188"/>
            <a:ext cx="8508999" cy="714951"/>
          </a:xfrm>
        </p:spPr>
        <p:txBody>
          <a:bodyPr wrap="square" anchor="t">
            <a:normAutofit fontScale="85000" lnSpcReduction="20000"/>
          </a:bodyPr>
          <a:lstStyle/>
          <a:p>
            <a:pPr>
              <a:spcAft>
                <a:spcPts val="600"/>
              </a:spcAft>
            </a:pPr>
            <a:r>
              <a:rPr lang="en-DE" dirty="0"/>
              <a:t>Thomas Müller, NVIDIA, Switzerland, Alex Evans, NVIDIA, United Kingdom, Christoph Schied, NVIDIA, USA, Alexander Keller, NVIDIA, Germany</a:t>
            </a:r>
          </a:p>
          <a:p>
            <a:pPr>
              <a:spcAft>
                <a:spcPts val="600"/>
              </a:spcAft>
            </a:pPr>
            <a:r>
              <a:rPr lang="en-DE" dirty="0"/>
              <a:t>SIGGRAPH 2022 – Best paper award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319090" y="994334"/>
            <a:ext cx="8508999" cy="410369"/>
          </a:xfrm>
        </p:spPr>
        <p:txBody>
          <a:bodyPr wrap="square" anchor="t">
            <a:normAutofit/>
          </a:bodyPr>
          <a:lstStyle/>
          <a:p>
            <a:r>
              <a:rPr lang="de-DE" sz="2100"/>
              <a:t>Instant </a:t>
            </a:r>
            <a:r>
              <a:rPr lang="de-DE" sz="2100" err="1"/>
              <a:t>Neural</a:t>
            </a:r>
            <a:r>
              <a:rPr lang="de-DE" sz="2100"/>
              <a:t> Graphics Primitives </a:t>
            </a:r>
            <a:r>
              <a:rPr lang="de-DE" sz="2100" err="1"/>
              <a:t>with</a:t>
            </a:r>
            <a:r>
              <a:rPr lang="de-DE" sz="2100"/>
              <a:t> a Multiresolution Hash Encoding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r>
              <a:rPr lang="de-DE" b="1" dirty="0" err="1"/>
              <a:t>Finer</a:t>
            </a:r>
            <a:r>
              <a:rPr lang="de-DE" b="1" dirty="0"/>
              <a:t> </a:t>
            </a:r>
            <a:r>
              <a:rPr lang="de-DE" b="1" dirty="0" err="1"/>
              <a:t>resolution</a:t>
            </a:r>
            <a:r>
              <a:rPr lang="de-DE" b="1" dirty="0"/>
              <a:t> </a:t>
            </a:r>
            <a:r>
              <a:rPr lang="de-DE" b="1" dirty="0" err="1"/>
              <a:t>levels</a:t>
            </a:r>
            <a:r>
              <a:rPr lang="de-DE" b="1" dirty="0"/>
              <a:t>:</a:t>
            </a:r>
          </a:p>
          <a:p>
            <a:r>
              <a:rPr lang="de-DE" dirty="0"/>
              <a:t>+ Capture </a:t>
            </a:r>
            <a:r>
              <a:rPr lang="de-DE" dirty="0" err="1"/>
              <a:t>small</a:t>
            </a:r>
            <a:r>
              <a:rPr lang="de-DE" dirty="0"/>
              <a:t> </a:t>
            </a:r>
            <a:r>
              <a:rPr lang="de-DE" dirty="0" err="1"/>
              <a:t>features</a:t>
            </a:r>
            <a:endParaRPr lang="de-DE" dirty="0"/>
          </a:p>
          <a:p>
            <a:r>
              <a:rPr lang="de-DE" dirty="0"/>
              <a:t>- Many </a:t>
            </a:r>
            <a:r>
              <a:rPr lang="de-DE" dirty="0" err="1"/>
              <a:t>collisions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b="1" dirty="0" err="1"/>
              <a:t>Finer</a:t>
            </a:r>
            <a:r>
              <a:rPr lang="de-DE" b="1" dirty="0"/>
              <a:t> </a:t>
            </a:r>
            <a:r>
              <a:rPr lang="de-DE" b="1" dirty="0" err="1"/>
              <a:t>resolution</a:t>
            </a:r>
            <a:r>
              <a:rPr lang="de-DE" b="1" dirty="0"/>
              <a:t> </a:t>
            </a:r>
            <a:r>
              <a:rPr lang="de-DE" b="1" dirty="0" err="1"/>
              <a:t>levels</a:t>
            </a:r>
            <a:r>
              <a:rPr lang="de-DE" b="1" dirty="0"/>
              <a:t>:</a:t>
            </a:r>
          </a:p>
          <a:p>
            <a:r>
              <a:rPr lang="de-DE" dirty="0"/>
              <a:t>+ Capture </a:t>
            </a:r>
            <a:r>
              <a:rPr lang="de-DE" dirty="0" err="1"/>
              <a:t>small</a:t>
            </a:r>
            <a:r>
              <a:rPr lang="de-DE" dirty="0"/>
              <a:t> </a:t>
            </a:r>
            <a:r>
              <a:rPr lang="de-DE" dirty="0" err="1"/>
              <a:t>features</a:t>
            </a:r>
            <a:endParaRPr lang="de-DE" dirty="0"/>
          </a:p>
          <a:p>
            <a:r>
              <a:rPr lang="de-DE" dirty="0"/>
              <a:t>- Many </a:t>
            </a:r>
            <a:r>
              <a:rPr lang="de-DE" dirty="0" err="1"/>
              <a:t>collisions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b="1" dirty="0" err="1"/>
              <a:t>Collision</a:t>
            </a:r>
            <a:r>
              <a:rPr lang="de-DE" b="1" dirty="0"/>
              <a:t> </a:t>
            </a:r>
            <a:r>
              <a:rPr lang="de-DE" b="1" dirty="0">
                <a:sym typeface="Wingdings" pitchFamily="2" charset="2"/>
              </a:rPr>
              <a:t></a:t>
            </a:r>
            <a:r>
              <a:rPr lang="de-DE" b="1" dirty="0"/>
              <a:t> </a:t>
            </a:r>
            <a:r>
              <a:rPr lang="de-DE" b="1" dirty="0" err="1"/>
              <a:t>average</a:t>
            </a:r>
            <a:r>
              <a:rPr lang="de-DE" b="1" dirty="0"/>
              <a:t> </a:t>
            </a:r>
            <a:r>
              <a:rPr lang="de-DE" b="1" dirty="0" err="1"/>
              <a:t>gradients</a:t>
            </a:r>
            <a:r>
              <a:rPr lang="de-DE" b="1" dirty="0"/>
              <a:t>:</a:t>
            </a:r>
          </a:p>
          <a:p>
            <a:pPr marL="285750" indent="-285750"/>
            <a:r>
              <a:rPr lang="de-DE" dirty="0"/>
              <a:t>Point on </a:t>
            </a:r>
            <a:r>
              <a:rPr lang="de-DE" dirty="0" err="1"/>
              <a:t>surface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radiance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 </a:t>
            </a:r>
            <a:r>
              <a:rPr lang="de-DE" dirty="0" err="1"/>
              <a:t>contributes</a:t>
            </a:r>
            <a:r>
              <a:rPr lang="de-DE" dirty="0"/>
              <a:t> </a:t>
            </a:r>
            <a:r>
              <a:rPr lang="de-DE" dirty="0" err="1"/>
              <a:t>strongly</a:t>
            </a:r>
            <a:endParaRPr lang="de-DE" dirty="0"/>
          </a:p>
          <a:p>
            <a:pPr marL="285750" indent="-285750"/>
            <a:r>
              <a:rPr lang="de-DE" dirty="0"/>
              <a:t>Point in </a:t>
            </a:r>
            <a:r>
              <a:rPr lang="de-DE" dirty="0" err="1"/>
              <a:t>empty</a:t>
            </a:r>
            <a:r>
              <a:rPr lang="de-DE" dirty="0"/>
              <a:t> </a:t>
            </a:r>
            <a:r>
              <a:rPr lang="de-DE" dirty="0" err="1"/>
              <a:t>space</a:t>
            </a:r>
            <a:r>
              <a:rPr lang="de-DE" dirty="0"/>
              <a:t> </a:t>
            </a:r>
            <a:r>
              <a:rPr lang="de-DE" dirty="0" err="1"/>
              <a:t>contributes</a:t>
            </a:r>
            <a:r>
              <a:rPr lang="de-DE" dirty="0"/>
              <a:t> </a:t>
            </a:r>
            <a:r>
              <a:rPr lang="de-DE" dirty="0" err="1"/>
              <a:t>weakly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Multiresolution Hash Encoding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19090" y="994334"/>
            <a:ext cx="8508999" cy="82073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Multiresolution Hash Encoding</a:t>
            </a:r>
            <a:br>
              <a:rPr lang="de-DE" dirty="0"/>
            </a:br>
            <a:r>
              <a:rPr lang="de-DE" dirty="0" err="1"/>
              <a:t>Implicit</a:t>
            </a:r>
            <a:r>
              <a:rPr lang="de-DE" dirty="0"/>
              <a:t> Hash </a:t>
            </a:r>
            <a:r>
              <a:rPr lang="de-DE" dirty="0" err="1"/>
              <a:t>Collision</a:t>
            </a:r>
            <a:r>
              <a:rPr lang="de-DE" dirty="0"/>
              <a:t> Resolution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D7B841-EFBB-B270-79CE-F8810B1D53AC}"/>
              </a:ext>
            </a:extLst>
          </p:cNvPr>
          <p:cNvSpPr/>
          <p:nvPr/>
        </p:nvSpPr>
        <p:spPr>
          <a:xfrm>
            <a:off x="193632" y="3183731"/>
            <a:ext cx="8907505" cy="1194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D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AB4046-7BFE-882C-9474-C79C4CCF04A8}"/>
              </a:ext>
            </a:extLst>
          </p:cNvPr>
          <p:cNvSpPr/>
          <p:nvPr/>
        </p:nvSpPr>
        <p:spPr>
          <a:xfrm>
            <a:off x="193631" y="4669348"/>
            <a:ext cx="8907505" cy="1194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D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AC350A-36AB-03A9-6DBD-74F084269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7096" y="1826625"/>
            <a:ext cx="1092200" cy="2349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F96066-8005-AA71-9314-2A9F9AD632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8954" y="1874871"/>
            <a:ext cx="2528142" cy="259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729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r>
              <a:rPr lang="de-DE" b="1" dirty="0" err="1"/>
              <a:t>Finer</a:t>
            </a:r>
            <a:r>
              <a:rPr lang="de-DE" b="1" dirty="0"/>
              <a:t> </a:t>
            </a:r>
            <a:r>
              <a:rPr lang="de-DE" b="1" dirty="0" err="1"/>
              <a:t>resolution</a:t>
            </a:r>
            <a:r>
              <a:rPr lang="de-DE" b="1" dirty="0"/>
              <a:t> </a:t>
            </a:r>
            <a:r>
              <a:rPr lang="de-DE" b="1" dirty="0" err="1"/>
              <a:t>levels</a:t>
            </a:r>
            <a:r>
              <a:rPr lang="de-DE" b="1" dirty="0"/>
              <a:t>:</a:t>
            </a:r>
          </a:p>
          <a:p>
            <a:r>
              <a:rPr lang="de-DE" dirty="0"/>
              <a:t>+ Capture </a:t>
            </a:r>
            <a:r>
              <a:rPr lang="de-DE" dirty="0" err="1"/>
              <a:t>small</a:t>
            </a:r>
            <a:r>
              <a:rPr lang="de-DE" dirty="0"/>
              <a:t> </a:t>
            </a:r>
            <a:r>
              <a:rPr lang="de-DE" dirty="0" err="1"/>
              <a:t>features</a:t>
            </a:r>
            <a:endParaRPr lang="de-DE" dirty="0"/>
          </a:p>
          <a:p>
            <a:r>
              <a:rPr lang="de-DE" dirty="0"/>
              <a:t>- Many </a:t>
            </a:r>
            <a:r>
              <a:rPr lang="de-DE" dirty="0" err="1"/>
              <a:t>collisions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b="1" dirty="0" err="1"/>
              <a:t>Coarser</a:t>
            </a:r>
            <a:r>
              <a:rPr lang="de-DE" b="1" dirty="0"/>
              <a:t> </a:t>
            </a:r>
            <a:r>
              <a:rPr lang="de-DE" b="1" dirty="0" err="1"/>
              <a:t>resolution</a:t>
            </a:r>
            <a:r>
              <a:rPr lang="de-DE" b="1" dirty="0"/>
              <a:t> </a:t>
            </a:r>
            <a:r>
              <a:rPr lang="de-DE" b="1" dirty="0" err="1"/>
              <a:t>levels</a:t>
            </a:r>
            <a:r>
              <a:rPr lang="de-DE" b="1" dirty="0"/>
              <a:t>:</a:t>
            </a:r>
          </a:p>
          <a:p>
            <a:r>
              <a:rPr lang="de-DE" dirty="0"/>
              <a:t>+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Collisions</a:t>
            </a:r>
            <a:endParaRPr lang="de-DE" dirty="0"/>
          </a:p>
          <a:p>
            <a:r>
              <a:rPr lang="de-DE" dirty="0"/>
              <a:t>-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represent</a:t>
            </a:r>
            <a:r>
              <a:rPr lang="de-DE" dirty="0"/>
              <a:t> </a:t>
            </a:r>
            <a:r>
              <a:rPr lang="de-DE" dirty="0" err="1"/>
              <a:t>low</a:t>
            </a:r>
            <a:r>
              <a:rPr lang="de-DE" dirty="0"/>
              <a:t>-resolution </a:t>
            </a:r>
            <a:r>
              <a:rPr lang="de-DE" dirty="0" err="1"/>
              <a:t>scene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b="1" dirty="0" err="1"/>
              <a:t>Collision</a:t>
            </a:r>
            <a:r>
              <a:rPr lang="de-DE" b="1" dirty="0"/>
              <a:t> </a:t>
            </a:r>
            <a:r>
              <a:rPr lang="de-DE" b="1" dirty="0">
                <a:sym typeface="Wingdings" pitchFamily="2" charset="2"/>
              </a:rPr>
              <a:t></a:t>
            </a:r>
            <a:r>
              <a:rPr lang="de-DE" b="1" dirty="0"/>
              <a:t> </a:t>
            </a:r>
            <a:r>
              <a:rPr lang="de-DE" b="1" dirty="0" err="1"/>
              <a:t>average</a:t>
            </a:r>
            <a:r>
              <a:rPr lang="de-DE" b="1" dirty="0"/>
              <a:t> </a:t>
            </a:r>
            <a:r>
              <a:rPr lang="de-DE" b="1" dirty="0" err="1"/>
              <a:t>gradients</a:t>
            </a:r>
            <a:r>
              <a:rPr lang="de-DE" b="1" dirty="0"/>
              <a:t>:</a:t>
            </a:r>
          </a:p>
          <a:p>
            <a:pPr marL="285750" indent="-285750"/>
            <a:r>
              <a:rPr lang="de-DE" dirty="0"/>
              <a:t>Point on </a:t>
            </a:r>
            <a:r>
              <a:rPr lang="de-DE" dirty="0" err="1"/>
              <a:t>surface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radiance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 </a:t>
            </a:r>
            <a:r>
              <a:rPr lang="de-DE" dirty="0" err="1"/>
              <a:t>contributes</a:t>
            </a:r>
            <a:r>
              <a:rPr lang="de-DE" dirty="0"/>
              <a:t> </a:t>
            </a:r>
            <a:r>
              <a:rPr lang="de-DE" dirty="0" err="1"/>
              <a:t>strongly</a:t>
            </a:r>
            <a:endParaRPr lang="de-DE" dirty="0"/>
          </a:p>
          <a:p>
            <a:pPr marL="285750" indent="-285750"/>
            <a:r>
              <a:rPr lang="de-DE" dirty="0"/>
              <a:t>Point in </a:t>
            </a:r>
            <a:r>
              <a:rPr lang="de-DE" dirty="0" err="1"/>
              <a:t>empty</a:t>
            </a:r>
            <a:r>
              <a:rPr lang="de-DE" dirty="0"/>
              <a:t> </a:t>
            </a:r>
            <a:r>
              <a:rPr lang="de-DE" dirty="0" err="1"/>
              <a:t>space</a:t>
            </a:r>
            <a:r>
              <a:rPr lang="de-DE" dirty="0"/>
              <a:t> </a:t>
            </a:r>
            <a:r>
              <a:rPr lang="de-DE" dirty="0" err="1"/>
              <a:t>contributes</a:t>
            </a:r>
            <a:r>
              <a:rPr lang="de-DE" dirty="0"/>
              <a:t> </a:t>
            </a:r>
            <a:r>
              <a:rPr lang="de-DE" dirty="0" err="1"/>
              <a:t>weakly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Multiresolution Hash Encoding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19090" y="994334"/>
            <a:ext cx="8508999" cy="82073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Multiresolution Hash Encoding</a:t>
            </a:r>
            <a:br>
              <a:rPr lang="de-DE" dirty="0"/>
            </a:br>
            <a:r>
              <a:rPr lang="de-DE" dirty="0" err="1"/>
              <a:t>Implicit</a:t>
            </a:r>
            <a:r>
              <a:rPr lang="de-DE" dirty="0"/>
              <a:t> Hash </a:t>
            </a:r>
            <a:r>
              <a:rPr lang="de-DE" dirty="0" err="1"/>
              <a:t>Collision</a:t>
            </a:r>
            <a:r>
              <a:rPr lang="de-DE" dirty="0"/>
              <a:t> Resolution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AB4046-7BFE-882C-9474-C79C4CCF04A8}"/>
              </a:ext>
            </a:extLst>
          </p:cNvPr>
          <p:cNvSpPr/>
          <p:nvPr/>
        </p:nvSpPr>
        <p:spPr>
          <a:xfrm>
            <a:off x="193631" y="4669348"/>
            <a:ext cx="8907505" cy="1194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D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9B9D33-E694-76FB-D149-AD2F42500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7096" y="1826625"/>
            <a:ext cx="1092200" cy="2349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C701D8-21CC-DB8F-BC40-99DA345D39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8954" y="1874871"/>
            <a:ext cx="2528142" cy="259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4938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r>
              <a:rPr lang="de-DE" b="1" dirty="0" err="1"/>
              <a:t>Finer</a:t>
            </a:r>
            <a:r>
              <a:rPr lang="de-DE" b="1" dirty="0"/>
              <a:t> </a:t>
            </a:r>
            <a:r>
              <a:rPr lang="de-DE" b="1" dirty="0" err="1"/>
              <a:t>resolution</a:t>
            </a:r>
            <a:r>
              <a:rPr lang="de-DE" b="1" dirty="0"/>
              <a:t> </a:t>
            </a:r>
            <a:r>
              <a:rPr lang="de-DE" b="1" dirty="0" err="1"/>
              <a:t>levels</a:t>
            </a:r>
            <a:r>
              <a:rPr lang="de-DE" b="1" dirty="0"/>
              <a:t>:</a:t>
            </a:r>
          </a:p>
          <a:p>
            <a:r>
              <a:rPr lang="de-DE" dirty="0"/>
              <a:t>+ Capture </a:t>
            </a:r>
            <a:r>
              <a:rPr lang="de-DE" dirty="0" err="1"/>
              <a:t>small</a:t>
            </a:r>
            <a:r>
              <a:rPr lang="de-DE" dirty="0"/>
              <a:t> </a:t>
            </a:r>
            <a:r>
              <a:rPr lang="de-DE" dirty="0" err="1"/>
              <a:t>features</a:t>
            </a:r>
            <a:endParaRPr lang="de-DE" dirty="0"/>
          </a:p>
          <a:p>
            <a:r>
              <a:rPr lang="de-DE" dirty="0"/>
              <a:t>- Many </a:t>
            </a:r>
            <a:r>
              <a:rPr lang="de-DE" dirty="0" err="1"/>
              <a:t>collisions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b="1" dirty="0" err="1"/>
              <a:t>Coarser</a:t>
            </a:r>
            <a:r>
              <a:rPr lang="de-DE" b="1" dirty="0"/>
              <a:t> </a:t>
            </a:r>
            <a:r>
              <a:rPr lang="de-DE" b="1" dirty="0" err="1"/>
              <a:t>resolution</a:t>
            </a:r>
            <a:r>
              <a:rPr lang="de-DE" b="1" dirty="0"/>
              <a:t> </a:t>
            </a:r>
            <a:r>
              <a:rPr lang="de-DE" b="1" dirty="0" err="1"/>
              <a:t>levels</a:t>
            </a:r>
            <a:r>
              <a:rPr lang="de-DE" b="1" dirty="0"/>
              <a:t>:</a:t>
            </a:r>
          </a:p>
          <a:p>
            <a:r>
              <a:rPr lang="de-DE" dirty="0"/>
              <a:t>+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Collisions</a:t>
            </a:r>
            <a:endParaRPr lang="de-DE" dirty="0"/>
          </a:p>
          <a:p>
            <a:r>
              <a:rPr lang="de-DE" dirty="0"/>
              <a:t>-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represent</a:t>
            </a:r>
            <a:r>
              <a:rPr lang="de-DE" dirty="0"/>
              <a:t> </a:t>
            </a:r>
            <a:r>
              <a:rPr lang="de-DE" dirty="0" err="1"/>
              <a:t>low</a:t>
            </a:r>
            <a:r>
              <a:rPr lang="de-DE" dirty="0"/>
              <a:t>-resolution </a:t>
            </a:r>
            <a:r>
              <a:rPr lang="de-DE" dirty="0" err="1"/>
              <a:t>scene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b="1" dirty="0" err="1"/>
              <a:t>Collision</a:t>
            </a:r>
            <a:r>
              <a:rPr lang="de-DE" b="1" dirty="0"/>
              <a:t> </a:t>
            </a:r>
            <a:r>
              <a:rPr lang="de-DE" b="1" dirty="0">
                <a:sym typeface="Wingdings" pitchFamily="2" charset="2"/>
              </a:rPr>
              <a:t></a:t>
            </a:r>
            <a:r>
              <a:rPr lang="de-DE" b="1" dirty="0"/>
              <a:t> </a:t>
            </a:r>
            <a:r>
              <a:rPr lang="de-DE" b="1" dirty="0" err="1"/>
              <a:t>average</a:t>
            </a:r>
            <a:r>
              <a:rPr lang="de-DE" b="1" dirty="0"/>
              <a:t> </a:t>
            </a:r>
            <a:r>
              <a:rPr lang="de-DE" b="1" dirty="0" err="1"/>
              <a:t>gradients</a:t>
            </a:r>
            <a:r>
              <a:rPr lang="de-DE" b="1" dirty="0"/>
              <a:t>:</a:t>
            </a:r>
          </a:p>
          <a:p>
            <a:pPr marL="285750" indent="-285750"/>
            <a:r>
              <a:rPr lang="de-DE" dirty="0"/>
              <a:t>Point on </a:t>
            </a:r>
            <a:r>
              <a:rPr lang="de-DE" dirty="0" err="1"/>
              <a:t>surface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radiance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 </a:t>
            </a:r>
            <a:r>
              <a:rPr lang="de-DE" dirty="0" err="1"/>
              <a:t>contributes</a:t>
            </a:r>
            <a:r>
              <a:rPr lang="de-DE" dirty="0"/>
              <a:t> </a:t>
            </a:r>
            <a:r>
              <a:rPr lang="de-DE" dirty="0" err="1"/>
              <a:t>strongly</a:t>
            </a:r>
            <a:endParaRPr lang="de-DE" dirty="0"/>
          </a:p>
          <a:p>
            <a:pPr marL="285750" indent="-285750"/>
            <a:r>
              <a:rPr lang="de-DE" dirty="0"/>
              <a:t>Point in </a:t>
            </a:r>
            <a:r>
              <a:rPr lang="de-DE" dirty="0" err="1"/>
              <a:t>empty</a:t>
            </a:r>
            <a:r>
              <a:rPr lang="de-DE" dirty="0"/>
              <a:t> </a:t>
            </a:r>
            <a:r>
              <a:rPr lang="de-DE" dirty="0" err="1"/>
              <a:t>space</a:t>
            </a:r>
            <a:r>
              <a:rPr lang="de-DE" dirty="0"/>
              <a:t> </a:t>
            </a:r>
            <a:r>
              <a:rPr lang="de-DE" dirty="0" err="1"/>
              <a:t>contributes</a:t>
            </a:r>
            <a:r>
              <a:rPr lang="de-DE" dirty="0"/>
              <a:t> </a:t>
            </a:r>
            <a:r>
              <a:rPr lang="de-DE" dirty="0" err="1"/>
              <a:t>weakly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Multiresolution Hash Encoding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19090" y="994334"/>
            <a:ext cx="8508999" cy="82073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Multiresolution Hash Encoding</a:t>
            </a:r>
            <a:br>
              <a:rPr lang="de-DE" dirty="0"/>
            </a:br>
            <a:r>
              <a:rPr lang="de-DE" dirty="0" err="1"/>
              <a:t>Implicit</a:t>
            </a:r>
            <a:r>
              <a:rPr lang="de-DE" dirty="0"/>
              <a:t> Hash </a:t>
            </a:r>
            <a:r>
              <a:rPr lang="de-DE" dirty="0" err="1"/>
              <a:t>Collision</a:t>
            </a:r>
            <a:r>
              <a:rPr lang="de-DE" dirty="0"/>
              <a:t> Resolution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164C5F-47E3-D532-4E0E-9A862FFEE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7096" y="1826625"/>
            <a:ext cx="1092200" cy="2349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8FE210-69E4-F150-4F66-B850DBAA8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8954" y="1874871"/>
            <a:ext cx="2528142" cy="259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44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2DBDADD8-999F-C962-B1FA-6ACBAEE9EE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6699" y="1762125"/>
            <a:ext cx="8353777" cy="4699000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Multiresolution Hash Encoding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Multiresolution Hash Encoding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65F8E3-7CA2-E9CC-A009-366080ED2D23}"/>
              </a:ext>
            </a:extLst>
          </p:cNvPr>
          <p:cNvSpPr txBox="1"/>
          <p:nvPr/>
        </p:nvSpPr>
        <p:spPr>
          <a:xfrm>
            <a:off x="665683" y="2509114"/>
            <a:ext cx="855879" cy="1929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DE" sz="1200" dirty="0">
                <a:latin typeface="+mn-lt"/>
              </a:rPr>
              <a:t>L = 2</a:t>
            </a:r>
          </a:p>
        </p:txBody>
      </p:sp>
    </p:spTree>
    <p:extLst>
      <p:ext uri="{BB962C8B-B14F-4D97-AF65-F5344CB8AC3E}">
        <p14:creationId xmlns:p14="http://schemas.microsoft.com/office/powerpoint/2010/main" val="40887952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r>
              <a:rPr lang="de-DE" dirty="0"/>
              <a:t>Hash Table Size: </a:t>
            </a:r>
            <a:r>
              <a:rPr lang="de-DE" i="1" dirty="0"/>
              <a:t>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Multiresolution Hash Encoding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19090" y="994334"/>
            <a:ext cx="8508999" cy="82073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Multiresolution Hash Encoding</a:t>
            </a:r>
            <a:br>
              <a:rPr lang="de-DE" dirty="0"/>
            </a:br>
            <a:r>
              <a:rPr lang="de-DE" dirty="0"/>
              <a:t>Performance vs. Quality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A52C21-1C25-7836-B66C-14E262668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722" y="2686089"/>
            <a:ext cx="8688556" cy="22092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5D54BB-0FA7-F2E7-7390-34FC586040B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5000"/>
          </a:blip>
          <a:stretch>
            <a:fillRect/>
          </a:stretch>
        </p:blipFill>
        <p:spPr>
          <a:xfrm>
            <a:off x="6686745" y="4966847"/>
            <a:ext cx="1898042" cy="17047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E99074-B62C-0E5D-7148-ADF07AD67DA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5000"/>
          </a:blip>
          <a:stretch>
            <a:fillRect/>
          </a:stretch>
        </p:blipFill>
        <p:spPr>
          <a:xfrm>
            <a:off x="3972479" y="4985617"/>
            <a:ext cx="1337753" cy="13550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D25225-DBAA-50EE-4AE8-20B9A00B483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5000"/>
          </a:blip>
          <a:stretch>
            <a:fillRect/>
          </a:stretch>
        </p:blipFill>
        <p:spPr>
          <a:xfrm>
            <a:off x="578841" y="5027596"/>
            <a:ext cx="2374326" cy="127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0556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r>
              <a:rPr lang="de-DE" dirty="0" err="1"/>
              <a:t>Number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Levels </a:t>
            </a:r>
            <a:r>
              <a:rPr lang="de-DE" i="1" dirty="0"/>
              <a:t>L</a:t>
            </a:r>
          </a:p>
          <a:p>
            <a:r>
              <a:rPr lang="de-DE" dirty="0" err="1"/>
              <a:t>Number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feature </a:t>
            </a:r>
            <a:r>
              <a:rPr lang="de-DE" dirty="0" err="1"/>
              <a:t>dimensions</a:t>
            </a:r>
            <a:r>
              <a:rPr lang="de-DE" dirty="0"/>
              <a:t> </a:t>
            </a:r>
            <a:r>
              <a:rPr lang="de-DE" i="1" dirty="0"/>
              <a:t>F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Multiresolution Hash Encoding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19090" y="994334"/>
            <a:ext cx="8508999" cy="82073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Multiresolution Hash Encoding</a:t>
            </a:r>
            <a:br>
              <a:rPr lang="de-DE" dirty="0"/>
            </a:br>
            <a:r>
              <a:rPr lang="de-DE" dirty="0"/>
              <a:t>Performance vs. Quality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67076F-77C7-41E3-AAC6-D8DB21F38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69" y="2913053"/>
            <a:ext cx="8993861" cy="20537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71CDDF-90B2-F2E2-5441-ADB3BD371A0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5000"/>
          </a:blip>
          <a:stretch>
            <a:fillRect/>
          </a:stretch>
        </p:blipFill>
        <p:spPr>
          <a:xfrm>
            <a:off x="6686745" y="4966847"/>
            <a:ext cx="1898042" cy="17047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6DA682-8B93-EAFB-0221-35263708122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5000"/>
          </a:blip>
          <a:stretch>
            <a:fillRect/>
          </a:stretch>
        </p:blipFill>
        <p:spPr>
          <a:xfrm>
            <a:off x="578841" y="5027596"/>
            <a:ext cx="2374326" cy="12711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FE9785-1470-87F6-F7F6-0E7FFC9E7D2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5000"/>
          </a:blip>
          <a:stretch>
            <a:fillRect/>
          </a:stretch>
        </p:blipFill>
        <p:spPr>
          <a:xfrm>
            <a:off x="4058001" y="5035263"/>
            <a:ext cx="1305795" cy="127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3616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r>
              <a:rPr lang="de-DE" b="1" dirty="0"/>
              <a:t>Online </a:t>
            </a:r>
            <a:r>
              <a:rPr lang="de-DE" b="1" dirty="0" err="1"/>
              <a:t>Adaptivity</a:t>
            </a:r>
            <a:r>
              <a:rPr lang="de-DE" b="1" dirty="0"/>
              <a:t>:</a:t>
            </a:r>
          </a:p>
          <a:p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distribution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inputs</a:t>
            </a:r>
            <a:r>
              <a:rPr lang="de-DE" dirty="0"/>
              <a:t> </a:t>
            </a:r>
            <a:r>
              <a:rPr lang="de-DE" dirty="0" err="1"/>
              <a:t>changes</a:t>
            </a:r>
            <a:r>
              <a:rPr lang="de-DE" dirty="0"/>
              <a:t> </a:t>
            </a:r>
            <a:r>
              <a:rPr lang="de-DE" dirty="0" err="1"/>
              <a:t>during</a:t>
            </a:r>
            <a:r>
              <a:rPr lang="de-DE" dirty="0"/>
              <a:t> </a:t>
            </a:r>
            <a:r>
              <a:rPr lang="de-DE" dirty="0" err="1"/>
              <a:t>training</a:t>
            </a:r>
            <a:r>
              <a:rPr lang="de-DE" dirty="0"/>
              <a:t>, </a:t>
            </a:r>
            <a:r>
              <a:rPr lang="de-DE" dirty="0" err="1"/>
              <a:t>finer</a:t>
            </a:r>
            <a:r>
              <a:rPr lang="de-DE" dirty="0"/>
              <a:t> </a:t>
            </a:r>
            <a:r>
              <a:rPr lang="de-DE" dirty="0" err="1"/>
              <a:t>grid</a:t>
            </a:r>
            <a:r>
              <a:rPr lang="de-DE" dirty="0"/>
              <a:t> </a:t>
            </a:r>
            <a:r>
              <a:rPr lang="de-DE" dirty="0" err="1"/>
              <a:t>levels</a:t>
            </a:r>
            <a:r>
              <a:rPr lang="de-DE" dirty="0"/>
              <a:t> will </a:t>
            </a:r>
            <a:r>
              <a:rPr lang="de-DE" dirty="0" err="1"/>
              <a:t>experience</a:t>
            </a:r>
            <a:r>
              <a:rPr lang="de-DE" dirty="0"/>
              <a:t> </a:t>
            </a:r>
            <a:r>
              <a:rPr lang="de-DE" dirty="0" err="1"/>
              <a:t>fewer</a:t>
            </a:r>
            <a:r>
              <a:rPr lang="de-DE" dirty="0"/>
              <a:t> </a:t>
            </a:r>
            <a:r>
              <a:rPr lang="de-DE" dirty="0" err="1"/>
              <a:t>collisions</a:t>
            </a:r>
            <a:r>
              <a:rPr lang="de-DE" dirty="0"/>
              <a:t> </a:t>
            </a:r>
            <a:r>
              <a:rPr lang="de-DE" dirty="0">
                <a:sym typeface="Wingdings" pitchFamily="2" charset="2"/>
              </a:rPr>
              <a:t>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accurate</a:t>
            </a:r>
            <a:r>
              <a:rPr lang="de-DE" dirty="0"/>
              <a:t> </a:t>
            </a:r>
            <a:r>
              <a:rPr lang="de-DE" dirty="0" err="1"/>
              <a:t>function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learned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b="1" dirty="0"/>
              <a:t>d-linear Interpolation:</a:t>
            </a:r>
          </a:p>
          <a:p>
            <a:r>
              <a:rPr lang="de-DE" dirty="0"/>
              <a:t>Interpolation </a:t>
            </a:r>
            <a:r>
              <a:rPr lang="de-DE" dirty="0" err="1"/>
              <a:t>ensures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encoding</a:t>
            </a:r>
            <a:r>
              <a:rPr lang="de-DE" dirty="0"/>
              <a:t> and ist </a:t>
            </a:r>
            <a:r>
              <a:rPr lang="de-DE" dirty="0" err="1"/>
              <a:t>composition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neural</a:t>
            </a:r>
            <a:r>
              <a:rPr lang="de-DE" dirty="0"/>
              <a:t> network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continuous</a:t>
            </a:r>
            <a:r>
              <a:rPr lang="de-DE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26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Multiresolution Hash Encoding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19090" y="994334"/>
            <a:ext cx="8508999" cy="82073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Multiresolution Hash Encoding</a:t>
            </a:r>
            <a:br>
              <a:rPr lang="de-DE" dirty="0"/>
            </a:br>
            <a:r>
              <a:rPr lang="de-DE" dirty="0"/>
              <a:t>Online </a:t>
            </a:r>
            <a:r>
              <a:rPr lang="de-DE" dirty="0" err="1"/>
              <a:t>Adaptivity</a:t>
            </a:r>
            <a:r>
              <a:rPr lang="de-DE" dirty="0"/>
              <a:t> and d-Linear Interpolation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6F240B-F6D1-CBAA-935A-72E67692ED5F}"/>
              </a:ext>
            </a:extLst>
          </p:cNvPr>
          <p:cNvSpPr/>
          <p:nvPr/>
        </p:nvSpPr>
        <p:spPr>
          <a:xfrm>
            <a:off x="190248" y="4026694"/>
            <a:ext cx="8907505" cy="1194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8854755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r>
              <a:rPr lang="de-DE" b="1" dirty="0"/>
              <a:t>Online </a:t>
            </a:r>
            <a:r>
              <a:rPr lang="de-DE" b="1" dirty="0" err="1"/>
              <a:t>Adaptivity</a:t>
            </a:r>
            <a:r>
              <a:rPr lang="de-DE" b="1" dirty="0"/>
              <a:t>:</a:t>
            </a:r>
          </a:p>
          <a:p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distribution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inputs</a:t>
            </a:r>
            <a:r>
              <a:rPr lang="de-DE" dirty="0"/>
              <a:t> </a:t>
            </a:r>
            <a:r>
              <a:rPr lang="de-DE" dirty="0" err="1"/>
              <a:t>changes</a:t>
            </a:r>
            <a:r>
              <a:rPr lang="de-DE" dirty="0"/>
              <a:t> </a:t>
            </a:r>
            <a:r>
              <a:rPr lang="de-DE" dirty="0" err="1"/>
              <a:t>during</a:t>
            </a:r>
            <a:r>
              <a:rPr lang="de-DE" dirty="0"/>
              <a:t> </a:t>
            </a:r>
            <a:r>
              <a:rPr lang="de-DE" dirty="0" err="1"/>
              <a:t>training</a:t>
            </a:r>
            <a:r>
              <a:rPr lang="de-DE" dirty="0"/>
              <a:t>, </a:t>
            </a:r>
            <a:r>
              <a:rPr lang="de-DE" dirty="0" err="1"/>
              <a:t>finer</a:t>
            </a:r>
            <a:r>
              <a:rPr lang="de-DE" dirty="0"/>
              <a:t> </a:t>
            </a:r>
            <a:r>
              <a:rPr lang="de-DE" dirty="0" err="1"/>
              <a:t>grid</a:t>
            </a:r>
            <a:r>
              <a:rPr lang="de-DE" dirty="0"/>
              <a:t> </a:t>
            </a:r>
            <a:r>
              <a:rPr lang="de-DE" dirty="0" err="1"/>
              <a:t>levels</a:t>
            </a:r>
            <a:r>
              <a:rPr lang="de-DE" dirty="0"/>
              <a:t> will </a:t>
            </a:r>
            <a:r>
              <a:rPr lang="de-DE" dirty="0" err="1"/>
              <a:t>experience</a:t>
            </a:r>
            <a:r>
              <a:rPr lang="de-DE" dirty="0"/>
              <a:t> </a:t>
            </a:r>
            <a:r>
              <a:rPr lang="de-DE" dirty="0" err="1"/>
              <a:t>fewer</a:t>
            </a:r>
            <a:r>
              <a:rPr lang="de-DE" dirty="0"/>
              <a:t> </a:t>
            </a:r>
            <a:r>
              <a:rPr lang="de-DE" dirty="0" err="1"/>
              <a:t>collisions</a:t>
            </a:r>
            <a:r>
              <a:rPr lang="de-DE" dirty="0"/>
              <a:t> </a:t>
            </a:r>
            <a:r>
              <a:rPr lang="de-DE" dirty="0">
                <a:sym typeface="Wingdings" pitchFamily="2" charset="2"/>
              </a:rPr>
              <a:t>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accurate</a:t>
            </a:r>
            <a:r>
              <a:rPr lang="de-DE" dirty="0"/>
              <a:t> </a:t>
            </a:r>
            <a:r>
              <a:rPr lang="de-DE" dirty="0" err="1"/>
              <a:t>function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learned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b="1" dirty="0"/>
              <a:t>d-linear Interpolation:</a:t>
            </a:r>
          </a:p>
          <a:p>
            <a:r>
              <a:rPr lang="de-DE" dirty="0"/>
              <a:t>Interpolation </a:t>
            </a:r>
            <a:r>
              <a:rPr lang="de-DE" dirty="0" err="1"/>
              <a:t>ensures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encoding</a:t>
            </a:r>
            <a:r>
              <a:rPr lang="de-DE" dirty="0"/>
              <a:t> and </a:t>
            </a:r>
            <a:r>
              <a:rPr lang="de-DE" dirty="0" err="1"/>
              <a:t>its</a:t>
            </a:r>
            <a:r>
              <a:rPr lang="de-DE" dirty="0"/>
              <a:t> </a:t>
            </a:r>
            <a:r>
              <a:rPr lang="de-DE" dirty="0" err="1"/>
              <a:t>composition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neural</a:t>
            </a:r>
            <a:r>
              <a:rPr lang="de-DE" dirty="0"/>
              <a:t> network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continuous</a:t>
            </a:r>
            <a:r>
              <a:rPr lang="de-DE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27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Multiresolution Hash Encoding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19090" y="994334"/>
            <a:ext cx="8508999" cy="82073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Multiresolution Hash Encoding</a:t>
            </a:r>
            <a:br>
              <a:rPr lang="de-DE" dirty="0"/>
            </a:br>
            <a:r>
              <a:rPr lang="de-DE" dirty="0"/>
              <a:t>Online </a:t>
            </a:r>
            <a:r>
              <a:rPr lang="de-DE" dirty="0" err="1"/>
              <a:t>Adaptivity</a:t>
            </a:r>
            <a:r>
              <a:rPr lang="de-DE" dirty="0"/>
              <a:t> and d-Linear Interpolation</a:t>
            </a:r>
          </a:p>
        </p:txBody>
      </p:sp>
    </p:spTree>
    <p:extLst>
      <p:ext uri="{BB962C8B-B14F-4D97-AF65-F5344CB8AC3E}">
        <p14:creationId xmlns:p14="http://schemas.microsoft.com/office/powerpoint/2010/main" val="7934407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indent="0">
              <a:buNone/>
            </a:pPr>
            <a:endParaRPr lang="de-DE" dirty="0"/>
          </a:p>
          <a:p>
            <a:pPr lvl="1" indent="0">
              <a:buNone/>
            </a:pPr>
            <a:endParaRPr lang="de-DE" dirty="0"/>
          </a:p>
          <a:p>
            <a:pPr lvl="1" indent="0">
              <a:buNone/>
            </a:pPr>
            <a:endParaRPr lang="de-DE" dirty="0"/>
          </a:p>
          <a:p>
            <a:pPr lvl="1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28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Multiresolution Hash Encoding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19090" y="994334"/>
            <a:ext cx="8508999" cy="82073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Experiments</a:t>
            </a:r>
            <a:br>
              <a:rPr lang="de-DE" dirty="0"/>
            </a:br>
            <a:r>
              <a:rPr lang="de-DE" dirty="0"/>
              <a:t>Gigapixel Image Approximation</a:t>
            </a:r>
          </a:p>
        </p:txBody>
      </p:sp>
      <p:pic>
        <p:nvPicPr>
          <p:cNvPr id="8" name="tokyo_online_training_counter" descr="tokyo_online_training_counter">
            <a:hlinkClick r:id="" action="ppaction://media"/>
            <a:extLst>
              <a:ext uri="{FF2B5EF4-FFF2-40B4-BE49-F238E27FC236}">
                <a16:creationId xmlns:a16="http://schemas.microsoft.com/office/drawing/2014/main" id="{AD02F279-3289-4F77-5472-2752D6C36D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8448" y="2054552"/>
            <a:ext cx="6771759" cy="380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19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indent="0">
              <a:buNone/>
            </a:pPr>
            <a:endParaRPr lang="de-DE" dirty="0"/>
          </a:p>
          <a:p>
            <a:pPr lvl="1" indent="0">
              <a:buNone/>
            </a:pPr>
            <a:endParaRPr lang="de-DE" dirty="0"/>
          </a:p>
          <a:p>
            <a:pPr lvl="1" indent="0">
              <a:buNone/>
            </a:pPr>
            <a:endParaRPr lang="de-DE" dirty="0"/>
          </a:p>
          <a:p>
            <a:pPr lvl="1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29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Multiresolution Hash Encoding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19090" y="994334"/>
            <a:ext cx="8508999" cy="82073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Experiments</a:t>
            </a:r>
            <a:br>
              <a:rPr lang="de-DE" dirty="0"/>
            </a:br>
            <a:r>
              <a:rPr lang="de-DE" dirty="0"/>
              <a:t>Gigapixel Image Approximation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FC608A-F0E6-FA51-4676-11D57345F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171" y="1879509"/>
            <a:ext cx="4035657" cy="2206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B490E8-2337-BDDE-E1D6-E68C2349EC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1757" y="4086116"/>
            <a:ext cx="4280483" cy="230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727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Introduction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Background and </a:t>
            </a:r>
            <a:r>
              <a:rPr lang="de-DE" dirty="0" err="1"/>
              <a:t>Related</a:t>
            </a:r>
            <a:r>
              <a:rPr lang="de-DE" dirty="0"/>
              <a:t>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Multiresolution Hash Encoding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Experiments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Discussion</a:t>
            </a:r>
            <a:r>
              <a:rPr lang="de-DE" dirty="0"/>
              <a:t> and Future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Summary</a:t>
            </a:r>
            <a:endParaRPr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22348812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indent="0">
              <a:buNone/>
            </a:pPr>
            <a:endParaRPr lang="de-DE" dirty="0"/>
          </a:p>
          <a:p>
            <a:pPr lvl="1" indent="0">
              <a:buNone/>
            </a:pPr>
            <a:endParaRPr lang="de-DE" dirty="0"/>
          </a:p>
          <a:p>
            <a:pPr lvl="1" indent="0">
              <a:buNone/>
            </a:pPr>
            <a:endParaRPr lang="de-DE" dirty="0"/>
          </a:p>
          <a:p>
            <a:pPr lvl="1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30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Multiresolution Hash Encoding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19090" y="994334"/>
            <a:ext cx="8508999" cy="82073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Experiments</a:t>
            </a:r>
            <a:br>
              <a:rPr lang="de-DE" dirty="0"/>
            </a:br>
            <a:r>
              <a:rPr lang="de-DE" dirty="0" err="1"/>
              <a:t>Signed</a:t>
            </a:r>
            <a:r>
              <a:rPr lang="de-DE" dirty="0"/>
              <a:t> </a:t>
            </a:r>
            <a:r>
              <a:rPr lang="de-DE" dirty="0" err="1"/>
              <a:t>Distance</a:t>
            </a:r>
            <a:r>
              <a:rPr lang="de-DE" dirty="0"/>
              <a:t> </a:t>
            </a:r>
            <a:r>
              <a:rPr lang="de-DE" dirty="0" err="1"/>
              <a:t>Functions</a:t>
            </a:r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BE0AE5-C5F4-3528-5A47-1B036268C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628" y="2594397"/>
            <a:ext cx="7358743" cy="309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7668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indent="0">
              <a:buNone/>
            </a:pPr>
            <a:endParaRPr lang="de-DE" dirty="0"/>
          </a:p>
          <a:p>
            <a:pPr lvl="1" indent="0">
              <a:buNone/>
            </a:pPr>
            <a:endParaRPr lang="de-DE" dirty="0"/>
          </a:p>
          <a:p>
            <a:pPr lvl="1" indent="0">
              <a:buNone/>
            </a:pPr>
            <a:endParaRPr lang="de-DE" dirty="0"/>
          </a:p>
          <a:p>
            <a:pPr lvl="1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31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Multiresolution Hash Encoding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19090" y="994334"/>
            <a:ext cx="8508999" cy="82073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Experiments</a:t>
            </a:r>
            <a:br>
              <a:rPr lang="de-DE" dirty="0"/>
            </a:br>
            <a:r>
              <a:rPr lang="de-DE" dirty="0" err="1"/>
              <a:t>Signed</a:t>
            </a:r>
            <a:r>
              <a:rPr lang="de-DE" dirty="0"/>
              <a:t> </a:t>
            </a:r>
            <a:r>
              <a:rPr lang="de-DE" dirty="0" err="1"/>
              <a:t>Distance</a:t>
            </a:r>
            <a:r>
              <a:rPr lang="de-DE" dirty="0"/>
              <a:t> </a:t>
            </a:r>
            <a:r>
              <a:rPr lang="de-DE" dirty="0" err="1"/>
              <a:t>Functions</a:t>
            </a:r>
            <a:endParaRPr lang="de-DE" dirty="0"/>
          </a:p>
        </p:txBody>
      </p:sp>
      <p:pic>
        <p:nvPicPr>
          <p:cNvPr id="7" name="sdf_grid_lq" descr="sdf_grid_lq">
            <a:hlinkClick r:id="" action="ppaction://media"/>
            <a:extLst>
              <a:ext uri="{FF2B5EF4-FFF2-40B4-BE49-F238E27FC236}">
                <a16:creationId xmlns:a16="http://schemas.microsoft.com/office/drawing/2014/main" id="{7BEAE508-B4B5-53A5-2249-94A0A71B98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22931" y="1972236"/>
            <a:ext cx="4316800" cy="4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82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indent="0">
              <a:buNone/>
            </a:pPr>
            <a:endParaRPr lang="de-DE" dirty="0"/>
          </a:p>
          <a:p>
            <a:pPr lvl="1" indent="0">
              <a:buNone/>
            </a:pPr>
            <a:endParaRPr lang="de-DE" dirty="0"/>
          </a:p>
          <a:p>
            <a:pPr lvl="1" indent="0">
              <a:buNone/>
            </a:pPr>
            <a:endParaRPr lang="de-DE" dirty="0"/>
          </a:p>
          <a:p>
            <a:pPr lvl="1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32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Multiresolution Hash Encoding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19090" y="994334"/>
            <a:ext cx="8508999" cy="82073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Experiments</a:t>
            </a:r>
            <a:br>
              <a:rPr lang="de-DE" dirty="0"/>
            </a:br>
            <a:r>
              <a:rPr lang="de-DE" dirty="0" err="1"/>
              <a:t>Neural</a:t>
            </a:r>
            <a:r>
              <a:rPr lang="de-DE" dirty="0"/>
              <a:t> </a:t>
            </a:r>
            <a:r>
              <a:rPr lang="de-DE" dirty="0" err="1"/>
              <a:t>Radiance</a:t>
            </a:r>
            <a:r>
              <a:rPr lang="de-DE" dirty="0"/>
              <a:t> Caching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10D789-32DF-0175-EE27-DEE641F64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0" y="2197100"/>
            <a:ext cx="80518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6504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indent="0">
              <a:buNone/>
            </a:pPr>
            <a:endParaRPr lang="de-DE" dirty="0"/>
          </a:p>
          <a:p>
            <a:pPr lvl="1" indent="0">
              <a:buNone/>
            </a:pPr>
            <a:endParaRPr lang="de-DE" dirty="0"/>
          </a:p>
          <a:p>
            <a:pPr lvl="1" indent="0">
              <a:buNone/>
            </a:pPr>
            <a:endParaRPr lang="de-DE" dirty="0"/>
          </a:p>
          <a:p>
            <a:pPr lvl="1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33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Multiresolution Hash Encoding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19090" y="994334"/>
            <a:ext cx="8508999" cy="82073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Experiments</a:t>
            </a:r>
            <a:br>
              <a:rPr lang="de-DE" dirty="0"/>
            </a:br>
            <a:r>
              <a:rPr lang="de-DE" dirty="0" err="1"/>
              <a:t>Neural</a:t>
            </a:r>
            <a:r>
              <a:rPr lang="de-DE" dirty="0"/>
              <a:t> </a:t>
            </a:r>
            <a:r>
              <a:rPr lang="de-DE" dirty="0" err="1"/>
              <a:t>Radiance</a:t>
            </a:r>
            <a:r>
              <a:rPr lang="de-DE" dirty="0"/>
              <a:t> Caching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22D430-36D9-1AF1-C8B2-2091DC5C5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00136" y="2636479"/>
            <a:ext cx="8258629" cy="24080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8C361B-156C-1A24-C882-98344E2D3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7841" y="2541171"/>
            <a:ext cx="4169596" cy="250175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5286C25-A42E-D228-0E3E-2F338DD7EF3F}"/>
              </a:ext>
            </a:extLst>
          </p:cNvPr>
          <p:cNvSpPr/>
          <p:nvPr/>
        </p:nvSpPr>
        <p:spPr>
          <a:xfrm>
            <a:off x="-4167352" y="2518993"/>
            <a:ext cx="4696530" cy="3185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3534196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indent="0">
              <a:buNone/>
            </a:pPr>
            <a:endParaRPr lang="de-DE" dirty="0"/>
          </a:p>
          <a:p>
            <a:pPr lvl="1" indent="0">
              <a:buNone/>
            </a:pPr>
            <a:endParaRPr lang="de-DE" dirty="0"/>
          </a:p>
          <a:p>
            <a:pPr lvl="1" indent="0">
              <a:buNone/>
            </a:pPr>
            <a:endParaRPr lang="de-DE" dirty="0"/>
          </a:p>
          <a:p>
            <a:pPr lvl="1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34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Multiresolution Hash Encoding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19090" y="994334"/>
            <a:ext cx="8508999" cy="82073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Experiments</a:t>
            </a:r>
            <a:br>
              <a:rPr lang="de-DE" dirty="0"/>
            </a:br>
            <a:r>
              <a:rPr lang="de-DE" dirty="0" err="1"/>
              <a:t>Neural</a:t>
            </a:r>
            <a:r>
              <a:rPr lang="de-DE" dirty="0"/>
              <a:t> </a:t>
            </a:r>
            <a:r>
              <a:rPr lang="de-DE" dirty="0" err="1"/>
              <a:t>Radiance</a:t>
            </a:r>
            <a:r>
              <a:rPr lang="de-DE" dirty="0"/>
              <a:t> Caching</a:t>
            </a:r>
          </a:p>
        </p:txBody>
      </p:sp>
      <p:pic>
        <p:nvPicPr>
          <p:cNvPr id="8" name="nrc_new_vs_old" descr="nrc_new_vs_old">
            <a:hlinkClick r:id="" action="ppaction://media"/>
            <a:extLst>
              <a:ext uri="{FF2B5EF4-FFF2-40B4-BE49-F238E27FC236}">
                <a16:creationId xmlns:a16="http://schemas.microsoft.com/office/drawing/2014/main" id="{9C8C2686-922F-315E-6442-81E28B2CD5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7485" y="2891640"/>
            <a:ext cx="7649029" cy="215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7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indent="0">
              <a:buNone/>
            </a:pPr>
            <a:endParaRPr lang="de-DE" dirty="0"/>
          </a:p>
          <a:p>
            <a:pPr lvl="1" indent="0">
              <a:buNone/>
            </a:pPr>
            <a:endParaRPr lang="de-DE" dirty="0"/>
          </a:p>
          <a:p>
            <a:pPr lvl="1" indent="0">
              <a:buNone/>
            </a:pPr>
            <a:endParaRPr lang="de-DE" dirty="0"/>
          </a:p>
          <a:p>
            <a:pPr lvl="1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35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Multiresolution Hash Encoding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19090" y="994334"/>
            <a:ext cx="8508999" cy="82073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Experiments</a:t>
            </a:r>
            <a:br>
              <a:rPr lang="de-DE" dirty="0"/>
            </a:br>
            <a:r>
              <a:rPr lang="de-DE" dirty="0" err="1"/>
              <a:t>Neural</a:t>
            </a:r>
            <a:r>
              <a:rPr lang="de-DE" dirty="0"/>
              <a:t> </a:t>
            </a:r>
            <a:r>
              <a:rPr lang="de-DE" dirty="0" err="1"/>
              <a:t>Radiance</a:t>
            </a:r>
            <a:r>
              <a:rPr lang="de-DE" dirty="0"/>
              <a:t> and Density Fields (</a:t>
            </a:r>
            <a:r>
              <a:rPr lang="de-DE" dirty="0" err="1"/>
              <a:t>NeRF</a:t>
            </a:r>
            <a:r>
              <a:rPr lang="de-DE" dirty="0"/>
              <a:t>)</a:t>
            </a:r>
          </a:p>
        </p:txBody>
      </p:sp>
      <p:pic>
        <p:nvPicPr>
          <p:cNvPr id="8" name="nerf_grid_lq" descr="nerf_grid_lq">
            <a:hlinkClick r:id="" action="ppaction://media"/>
            <a:extLst>
              <a:ext uri="{FF2B5EF4-FFF2-40B4-BE49-F238E27FC236}">
                <a16:creationId xmlns:a16="http://schemas.microsoft.com/office/drawing/2014/main" id="{0AEDBE10-8A47-ADAA-C6B0-A643A25CB3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6685" y="2005722"/>
            <a:ext cx="7750629" cy="435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07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indent="0">
              <a:buNone/>
            </a:pPr>
            <a:endParaRPr lang="de-DE" dirty="0"/>
          </a:p>
          <a:p>
            <a:pPr lvl="1" indent="0">
              <a:buNone/>
            </a:pPr>
            <a:endParaRPr lang="de-DE" dirty="0"/>
          </a:p>
          <a:p>
            <a:pPr lvl="1" indent="0">
              <a:buNone/>
            </a:pPr>
            <a:endParaRPr lang="de-DE" dirty="0"/>
          </a:p>
          <a:p>
            <a:pPr lvl="1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36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Multiresolution Hash Encoding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19090" y="994334"/>
            <a:ext cx="8508999" cy="82073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Experiments</a:t>
            </a:r>
            <a:br>
              <a:rPr lang="de-DE" dirty="0"/>
            </a:br>
            <a:r>
              <a:rPr lang="de-DE" dirty="0" err="1"/>
              <a:t>Neural</a:t>
            </a:r>
            <a:r>
              <a:rPr lang="de-DE" dirty="0"/>
              <a:t> </a:t>
            </a:r>
            <a:r>
              <a:rPr lang="de-DE" dirty="0" err="1"/>
              <a:t>Radiance</a:t>
            </a:r>
            <a:r>
              <a:rPr lang="de-DE" dirty="0"/>
              <a:t> and Density Fields (</a:t>
            </a:r>
            <a:r>
              <a:rPr lang="de-DE" dirty="0" err="1"/>
              <a:t>NeRF</a:t>
            </a:r>
            <a:r>
              <a:rPr lang="de-DE" dirty="0"/>
              <a:t>)</a:t>
            </a:r>
          </a:p>
        </p:txBody>
      </p:sp>
      <p:pic>
        <p:nvPicPr>
          <p:cNvPr id="5" name="robot" descr="robot">
            <a:hlinkClick r:id="" action="ppaction://media"/>
            <a:extLst>
              <a:ext uri="{FF2B5EF4-FFF2-40B4-BE49-F238E27FC236}">
                <a16:creationId xmlns:a16="http://schemas.microsoft.com/office/drawing/2014/main" id="{096F34C6-DD4F-4C12-0B21-E7A36441D9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2944" y="2882396"/>
            <a:ext cx="4249056" cy="2390094"/>
          </a:xfrm>
          <a:prstGeom prst="rect">
            <a:avLst/>
          </a:prstGeom>
        </p:spPr>
      </p:pic>
      <p:pic>
        <p:nvPicPr>
          <p:cNvPr id="7" name="modsynth" descr="modsynth">
            <a:hlinkClick r:id="" action="ppaction://media"/>
            <a:extLst>
              <a:ext uri="{FF2B5EF4-FFF2-40B4-BE49-F238E27FC236}">
                <a16:creationId xmlns:a16="http://schemas.microsoft.com/office/drawing/2014/main" id="{F2258D20-A801-ED6E-42F9-021372804BB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51723" y="2883878"/>
            <a:ext cx="4246422" cy="238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6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r>
              <a:rPr lang="de-DE" b="1" dirty="0" err="1"/>
              <a:t>Comparison</a:t>
            </a:r>
            <a:r>
              <a:rPr lang="de-DE" b="1" dirty="0"/>
              <a:t> </a:t>
            </a:r>
            <a:r>
              <a:rPr lang="de-DE" b="1" dirty="0" err="1"/>
              <a:t>with</a:t>
            </a:r>
            <a:r>
              <a:rPr lang="de-DE" b="1" dirty="0"/>
              <a:t> high-quality offline </a:t>
            </a:r>
            <a:r>
              <a:rPr lang="de-DE" b="1" dirty="0" err="1"/>
              <a:t>NeRF</a:t>
            </a:r>
            <a:endParaRPr lang="de-DE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37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Multiresolution Hash Encoding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19090" y="994334"/>
            <a:ext cx="8508999" cy="82073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Experiments</a:t>
            </a:r>
            <a:br>
              <a:rPr lang="de-DE" dirty="0"/>
            </a:br>
            <a:r>
              <a:rPr lang="de-DE" dirty="0" err="1"/>
              <a:t>Neural</a:t>
            </a:r>
            <a:r>
              <a:rPr lang="de-DE" dirty="0"/>
              <a:t> </a:t>
            </a:r>
            <a:r>
              <a:rPr lang="de-DE" dirty="0" err="1"/>
              <a:t>Radiance</a:t>
            </a:r>
            <a:r>
              <a:rPr lang="de-DE" dirty="0"/>
              <a:t> and Density Fields (</a:t>
            </a:r>
            <a:r>
              <a:rPr lang="de-DE" dirty="0" err="1"/>
              <a:t>NeRF</a:t>
            </a:r>
            <a:r>
              <a:rPr lang="de-DE" dirty="0"/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438342-B695-A28B-7278-A3E176E49AAF}"/>
              </a:ext>
            </a:extLst>
          </p:cNvPr>
          <p:cNvSpPr txBox="1"/>
          <p:nvPr/>
        </p:nvSpPr>
        <p:spPr>
          <a:xfrm>
            <a:off x="2336800" y="3614057"/>
            <a:ext cx="65" cy="2572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endParaRPr lang="en-DE" sz="1600" dirty="0" err="1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DA8260-A5C5-B25A-FC01-96736FF5E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896" y="2778343"/>
            <a:ext cx="8322208" cy="218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393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loud_training" descr="cloud_training">
            <a:hlinkClick r:id="" action="ppaction://media"/>
            <a:extLst>
              <a:ext uri="{FF2B5EF4-FFF2-40B4-BE49-F238E27FC236}">
                <a16:creationId xmlns:a16="http://schemas.microsoft.com/office/drawing/2014/main" id="{D1D17508-80FE-AB4F-493E-5481424F14A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323" y="2047285"/>
            <a:ext cx="7455354" cy="4193814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38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Multiresolution Hash Encoding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19090" y="994334"/>
            <a:ext cx="8508999" cy="82073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Experiments</a:t>
            </a:r>
            <a:br>
              <a:rPr lang="de-DE" dirty="0"/>
            </a:br>
            <a:r>
              <a:rPr lang="de-DE" dirty="0" err="1"/>
              <a:t>Neural</a:t>
            </a:r>
            <a:r>
              <a:rPr lang="de-DE" dirty="0"/>
              <a:t> </a:t>
            </a:r>
            <a:r>
              <a:rPr lang="de-DE" dirty="0" err="1"/>
              <a:t>Radiance</a:t>
            </a:r>
            <a:r>
              <a:rPr lang="de-DE" dirty="0"/>
              <a:t> and Density Fields (</a:t>
            </a:r>
            <a:r>
              <a:rPr lang="de-DE" dirty="0" err="1"/>
              <a:t>NeRF</a:t>
            </a:r>
            <a:r>
              <a:rPr lang="de-DE" dirty="0"/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438342-B695-A28B-7278-A3E176E49AAF}"/>
              </a:ext>
            </a:extLst>
          </p:cNvPr>
          <p:cNvSpPr txBox="1"/>
          <p:nvPr/>
        </p:nvSpPr>
        <p:spPr>
          <a:xfrm>
            <a:off x="2336800" y="3614057"/>
            <a:ext cx="65" cy="2572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endParaRPr lang="en-DE" sz="16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993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lvl="1" indent="0">
                  <a:buNone/>
                </a:pPr>
                <a:r>
                  <a:rPr lang="de-DE" b="1" dirty="0"/>
                  <a:t>Concatenation vs. </a:t>
                </a:r>
                <a:r>
                  <a:rPr lang="de-DE" b="1" dirty="0" err="1"/>
                  <a:t>Reduction</a:t>
                </a:r>
                <a:endParaRPr lang="de-DE" b="1" dirty="0"/>
              </a:p>
              <a:p>
                <a:pPr lvl="1" indent="0">
                  <a:buNone/>
                </a:pPr>
                <a:r>
                  <a:rPr lang="de-DE" dirty="0" err="1"/>
                  <a:t>Concatenation</a:t>
                </a:r>
                <a:r>
                  <a:rPr lang="de-DE" dirty="0"/>
                  <a:t> </a:t>
                </a:r>
                <a:r>
                  <a:rPr lang="de-DE" dirty="0" err="1"/>
                  <a:t>allows</a:t>
                </a:r>
                <a:r>
                  <a:rPr lang="de-DE" dirty="0"/>
                  <a:t> </a:t>
                </a:r>
                <a:r>
                  <a:rPr lang="de-DE" dirty="0" err="1"/>
                  <a:t>for</a:t>
                </a:r>
                <a:r>
                  <a:rPr lang="de-DE" dirty="0"/>
                  <a:t> </a:t>
                </a:r>
                <a:r>
                  <a:rPr lang="de-DE" dirty="0" err="1"/>
                  <a:t>independent</a:t>
                </a:r>
                <a:r>
                  <a:rPr lang="de-DE" dirty="0"/>
                  <a:t>, fully parallel </a:t>
                </a:r>
                <a:r>
                  <a:rPr lang="de-DE" dirty="0" err="1"/>
                  <a:t>processing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each</a:t>
                </a:r>
                <a:r>
                  <a:rPr lang="de-DE" dirty="0"/>
                  <a:t> </a:t>
                </a:r>
                <a:r>
                  <a:rPr lang="de-DE" dirty="0" err="1"/>
                  <a:t>resolution</a:t>
                </a:r>
                <a:endParaRPr lang="de-DE" dirty="0"/>
              </a:p>
              <a:p>
                <a:pPr lvl="1" indent="0">
                  <a:buNone/>
                </a:pPr>
                <a:r>
                  <a:rPr lang="de-DE" dirty="0" err="1"/>
                  <a:t>Reduction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dimensionality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encoded</a:t>
                </a:r>
                <a:r>
                  <a:rPr lang="de-DE" dirty="0"/>
                  <a:t> </a:t>
                </a:r>
                <a:r>
                  <a:rPr lang="de-DE" dirty="0" err="1"/>
                  <a:t>result</a:t>
                </a:r>
                <a:r>
                  <a:rPr lang="de-DE" dirty="0"/>
                  <a:t> </a:t>
                </a:r>
                <a:r>
                  <a:rPr lang="de-DE" dirty="0" err="1"/>
                  <a:t>may</a:t>
                </a:r>
                <a:r>
                  <a:rPr lang="de-DE" dirty="0"/>
                  <a:t> </a:t>
                </a:r>
                <a:r>
                  <a:rPr lang="de-DE" dirty="0" err="1"/>
                  <a:t>be</a:t>
                </a:r>
                <a:r>
                  <a:rPr lang="de-DE" dirty="0"/>
                  <a:t> </a:t>
                </a:r>
                <a:r>
                  <a:rPr lang="de-DE" dirty="0" err="1"/>
                  <a:t>too</a:t>
                </a:r>
                <a:r>
                  <a:rPr lang="de-DE" dirty="0"/>
                  <a:t> </a:t>
                </a:r>
                <a:r>
                  <a:rPr lang="de-DE" dirty="0" err="1"/>
                  <a:t>small</a:t>
                </a:r>
                <a:r>
                  <a:rPr lang="de-DE" dirty="0"/>
                  <a:t> </a:t>
                </a:r>
                <a:r>
                  <a:rPr lang="de-DE" dirty="0" err="1"/>
                  <a:t>to</a:t>
                </a:r>
                <a:r>
                  <a:rPr lang="de-DE" dirty="0"/>
                  <a:t> </a:t>
                </a:r>
                <a:r>
                  <a:rPr lang="de-DE" dirty="0" err="1"/>
                  <a:t>encode</a:t>
                </a:r>
                <a:r>
                  <a:rPr lang="de-DE" dirty="0"/>
                  <a:t> </a:t>
                </a:r>
                <a:r>
                  <a:rPr lang="de-DE" dirty="0" err="1"/>
                  <a:t>useful</a:t>
                </a:r>
                <a:r>
                  <a:rPr lang="de-DE" dirty="0"/>
                  <a:t> </a:t>
                </a:r>
                <a:r>
                  <a:rPr lang="de-DE" dirty="0" err="1"/>
                  <a:t>information</a:t>
                </a:r>
                <a:endParaRPr lang="de-DE" dirty="0"/>
              </a:p>
              <a:p>
                <a:pPr lvl="1" indent="0">
                  <a:buNone/>
                </a:pPr>
                <a:endParaRPr lang="de-DE" dirty="0"/>
              </a:p>
              <a:p>
                <a:pPr lvl="1" indent="0">
                  <a:buNone/>
                </a:pPr>
                <a:r>
                  <a:rPr lang="de-DE" dirty="0" err="1"/>
                  <a:t>Reduction</a:t>
                </a:r>
                <a:r>
                  <a:rPr lang="de-DE" dirty="0"/>
                  <a:t> </a:t>
                </a:r>
                <a:r>
                  <a:rPr lang="de-DE" dirty="0" err="1"/>
                  <a:t>may</a:t>
                </a:r>
                <a:r>
                  <a:rPr lang="de-DE" dirty="0"/>
                  <a:t> </a:t>
                </a:r>
                <a:r>
                  <a:rPr lang="de-DE" dirty="0" err="1"/>
                  <a:t>be</a:t>
                </a:r>
                <a:r>
                  <a:rPr lang="de-DE" dirty="0"/>
                  <a:t> favorable </a:t>
                </a:r>
                <a:r>
                  <a:rPr lang="de-DE" dirty="0" err="1"/>
                  <a:t>when</a:t>
                </a:r>
                <a:r>
                  <a:rPr lang="de-DE" dirty="0"/>
                  <a:t> </a:t>
                </a:r>
                <a:r>
                  <a:rPr lang="de-DE" dirty="0" err="1"/>
                  <a:t>neural</a:t>
                </a:r>
                <a:r>
                  <a:rPr lang="de-DE" dirty="0"/>
                  <a:t> network </a:t>
                </a:r>
                <a:r>
                  <a:rPr lang="de-DE" dirty="0" err="1"/>
                  <a:t>is</a:t>
                </a:r>
                <a:r>
                  <a:rPr lang="de-DE" dirty="0"/>
                  <a:t> </a:t>
                </a:r>
                <a:r>
                  <a:rPr lang="de-DE" dirty="0" err="1"/>
                  <a:t>significantly</a:t>
                </a:r>
                <a:r>
                  <a:rPr lang="de-DE" dirty="0"/>
                  <a:t> </a:t>
                </a:r>
                <a:r>
                  <a:rPr lang="de-DE" dirty="0" err="1"/>
                  <a:t>more</a:t>
                </a:r>
                <a:r>
                  <a:rPr lang="de-DE" dirty="0"/>
                  <a:t> expensive </a:t>
                </a:r>
                <a:r>
                  <a:rPr lang="de-DE" dirty="0" err="1"/>
                  <a:t>than</a:t>
                </a:r>
                <a:r>
                  <a:rPr lang="de-DE" dirty="0"/>
                  <a:t> </a:t>
                </a:r>
                <a:r>
                  <a:rPr lang="de-DE" dirty="0" err="1"/>
                  <a:t>encoding</a:t>
                </a:r>
                <a:endParaRPr lang="de-DE" dirty="0"/>
              </a:p>
              <a:p>
                <a:pPr lvl="1" indent="0">
                  <a:buNone/>
                </a:pPr>
                <a:endParaRPr lang="de-DE" dirty="0"/>
              </a:p>
              <a:p>
                <a:pPr lvl="1" indent="0">
                  <a:buNone/>
                </a:pPr>
                <a:endParaRPr lang="de-DE" dirty="0"/>
              </a:p>
              <a:p>
                <a:pPr lvl="1" indent="0">
                  <a:buNone/>
                </a:pPr>
                <a:endParaRPr lang="de-DE" dirty="0"/>
              </a:p>
              <a:p>
                <a:pPr lvl="1" indent="0">
                  <a:buNone/>
                </a:pPr>
                <a:r>
                  <a:rPr lang="de-DE" b="1" dirty="0"/>
                  <a:t>Choice </a:t>
                </a:r>
                <a:r>
                  <a:rPr lang="de-DE" b="1" dirty="0" err="1"/>
                  <a:t>of</a:t>
                </a:r>
                <a:r>
                  <a:rPr lang="de-DE" b="1" dirty="0"/>
                  <a:t> </a:t>
                </a:r>
                <a:r>
                  <a:rPr lang="de-DE" b="1" dirty="0" err="1"/>
                  <a:t>hash</a:t>
                </a:r>
                <a:r>
                  <a:rPr lang="de-DE" b="1" dirty="0"/>
                  <a:t> </a:t>
                </a:r>
                <a:r>
                  <a:rPr lang="de-DE" b="1" dirty="0" err="1"/>
                  <a:t>function</a:t>
                </a:r>
                <a:endParaRPr lang="de-DE" b="1" dirty="0"/>
              </a:p>
              <a:p>
                <a:pPr marL="461963" lvl="1" indent="-285750"/>
                <a:r>
                  <a:rPr lang="de-DE" dirty="0"/>
                  <a:t>PCG32 RNG, </a:t>
                </a:r>
                <a:r>
                  <a:rPr lang="de-DE" dirty="0" err="1"/>
                  <a:t>with</a:t>
                </a:r>
                <a:r>
                  <a:rPr lang="de-DE" dirty="0"/>
                  <a:t> superior </a:t>
                </a:r>
                <a:r>
                  <a:rPr lang="de-DE" dirty="0" err="1"/>
                  <a:t>statistical</a:t>
                </a:r>
                <a:r>
                  <a:rPr lang="de-DE" dirty="0"/>
                  <a:t> </a:t>
                </a:r>
                <a:r>
                  <a:rPr lang="de-DE" dirty="0" err="1"/>
                  <a:t>properties</a:t>
                </a:r>
                <a:endParaRPr lang="de-DE" dirty="0"/>
              </a:p>
              <a:p>
                <a:pPr marL="461963" lvl="1" indent="-285750"/>
                <a:r>
                  <a:rPr lang="de-DE" dirty="0"/>
                  <a:t>Order LSBs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ℤ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by</a:t>
                </a:r>
                <a:r>
                  <a:rPr lang="de-DE" dirty="0"/>
                  <a:t> </a:t>
                </a:r>
                <a:r>
                  <a:rPr lang="de-DE" dirty="0" err="1"/>
                  <a:t>space-filling</a:t>
                </a:r>
                <a:r>
                  <a:rPr lang="de-DE" dirty="0"/>
                  <a:t> </a:t>
                </a:r>
                <a:r>
                  <a:rPr lang="de-DE" dirty="0" err="1"/>
                  <a:t>curve</a:t>
                </a:r>
                <a:r>
                  <a:rPr lang="de-DE" dirty="0"/>
                  <a:t> and </a:t>
                </a:r>
                <a:r>
                  <a:rPr lang="de-DE" dirty="0" err="1"/>
                  <a:t>only</a:t>
                </a:r>
                <a:r>
                  <a:rPr lang="de-DE" dirty="0"/>
                  <a:t> </a:t>
                </a:r>
                <a:r>
                  <a:rPr lang="de-DE" dirty="0" err="1"/>
                  <a:t>hashing</a:t>
                </a:r>
                <a:r>
                  <a:rPr lang="de-DE" dirty="0"/>
                  <a:t> </a:t>
                </a:r>
                <a:r>
                  <a:rPr lang="de-DE" dirty="0" err="1"/>
                  <a:t>higher</a:t>
                </a:r>
                <a:r>
                  <a:rPr lang="de-DE" dirty="0"/>
                  <a:t> </a:t>
                </a:r>
                <a:r>
                  <a:rPr lang="de-DE" dirty="0" err="1"/>
                  <a:t>bits</a:t>
                </a:r>
                <a:endParaRPr lang="de-DE" dirty="0"/>
              </a:p>
              <a:p>
                <a:pPr marL="461963" lvl="1" indent="-285750"/>
                <a:r>
                  <a:rPr lang="de-DE" dirty="0" err="1"/>
                  <a:t>Treat</a:t>
                </a:r>
                <a:r>
                  <a:rPr lang="de-DE" dirty="0"/>
                  <a:t> </a:t>
                </a:r>
                <a:r>
                  <a:rPr lang="de-DE" dirty="0" err="1"/>
                  <a:t>hash</a:t>
                </a:r>
                <a:r>
                  <a:rPr lang="de-DE" dirty="0"/>
                  <a:t> </a:t>
                </a:r>
                <a:r>
                  <a:rPr lang="de-DE" dirty="0" err="1"/>
                  <a:t>function</a:t>
                </a:r>
                <a:r>
                  <a:rPr lang="de-DE" dirty="0"/>
                  <a:t> </a:t>
                </a:r>
                <a:r>
                  <a:rPr lang="de-DE" dirty="0" err="1"/>
                  <a:t>as</a:t>
                </a:r>
                <a:r>
                  <a:rPr lang="de-DE" dirty="0"/>
                  <a:t> </a:t>
                </a:r>
                <a:r>
                  <a:rPr lang="de-DE" dirty="0" err="1"/>
                  <a:t>tiling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space</a:t>
                </a:r>
                <a:r>
                  <a:rPr lang="de-DE" dirty="0"/>
                  <a:t> </a:t>
                </a:r>
                <a:r>
                  <a:rPr lang="de-DE" dirty="0" err="1"/>
                  <a:t>into</a:t>
                </a:r>
                <a:r>
                  <a:rPr lang="de-DE" dirty="0"/>
                  <a:t> </a:t>
                </a:r>
                <a:r>
                  <a:rPr lang="de-DE" dirty="0" err="1"/>
                  <a:t>dense</a:t>
                </a:r>
                <a:r>
                  <a:rPr lang="de-DE" dirty="0"/>
                  <a:t> </a:t>
                </a:r>
                <a:r>
                  <a:rPr lang="de-DE" dirty="0" err="1"/>
                  <a:t>grids</a:t>
                </a:r>
                <a:endParaRPr lang="de-DE" dirty="0"/>
              </a:p>
            </p:txBody>
          </p:sp>
        </mc:Choice>
        <mc:Fallback xmlns="">
          <p:sp>
            <p:nvSpPr>
              <p:cNvPr id="2" name="Inhaltsplatzhalt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1348" r="-104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39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Multiresolution Hash Encoding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 err="1"/>
              <a:t>Discussion</a:t>
            </a:r>
            <a:r>
              <a:rPr lang="de-DE" dirty="0"/>
              <a:t> and Future Work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CF0349-0078-8DA3-FE87-C704F8C2396B}"/>
              </a:ext>
            </a:extLst>
          </p:cNvPr>
          <p:cNvSpPr/>
          <p:nvPr/>
        </p:nvSpPr>
        <p:spPr>
          <a:xfrm>
            <a:off x="190248" y="4026693"/>
            <a:ext cx="8907505" cy="1602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6D3BE2-124C-A61A-E1B8-51F98A1C3E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0539" y="3593990"/>
            <a:ext cx="982921" cy="245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138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4"/>
          </p:nvPr>
        </p:nvSpPr>
        <p:spPr>
          <a:xfrm>
            <a:off x="319091" y="1762188"/>
            <a:ext cx="4180910" cy="468738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endParaRPr lang="de-DE" dirty="0"/>
          </a:p>
          <a:p>
            <a:pPr>
              <a:spcAft>
                <a:spcPts val="600"/>
              </a:spcAft>
            </a:pPr>
            <a:r>
              <a:rPr lang="de-DE" dirty="0"/>
              <a:t>Gigapixel Image</a:t>
            </a:r>
          </a:p>
          <a:p>
            <a:pPr>
              <a:spcAft>
                <a:spcPts val="600"/>
              </a:spcAft>
            </a:pPr>
            <a:endParaRPr lang="de-DE" dirty="0"/>
          </a:p>
          <a:p>
            <a:pPr>
              <a:spcAft>
                <a:spcPts val="600"/>
              </a:spcAft>
            </a:pPr>
            <a:endParaRPr lang="de-DE" dirty="0"/>
          </a:p>
          <a:p>
            <a:pPr>
              <a:spcAft>
                <a:spcPts val="600"/>
              </a:spcAft>
            </a:pPr>
            <a:r>
              <a:rPr lang="de-DE" dirty="0" err="1"/>
              <a:t>Neural</a:t>
            </a:r>
            <a:r>
              <a:rPr lang="de-DE" dirty="0"/>
              <a:t> </a:t>
            </a:r>
            <a:r>
              <a:rPr lang="de-DE" dirty="0" err="1"/>
              <a:t>signed</a:t>
            </a:r>
            <a:r>
              <a:rPr lang="de-DE" dirty="0"/>
              <a:t> </a:t>
            </a:r>
            <a:r>
              <a:rPr lang="de-DE" dirty="0" err="1"/>
              <a:t>distance</a:t>
            </a:r>
            <a:r>
              <a:rPr lang="de-DE" dirty="0"/>
              <a:t> </a:t>
            </a:r>
            <a:r>
              <a:rPr lang="de-DE" dirty="0" err="1"/>
              <a:t>functions</a:t>
            </a:r>
            <a:r>
              <a:rPr lang="de-DE" dirty="0"/>
              <a:t> (SDF)</a:t>
            </a:r>
          </a:p>
          <a:p>
            <a:pPr>
              <a:spcAft>
                <a:spcPts val="600"/>
              </a:spcAft>
            </a:pPr>
            <a:endParaRPr lang="de-DE" dirty="0"/>
          </a:p>
          <a:p>
            <a:pPr>
              <a:spcAft>
                <a:spcPts val="600"/>
              </a:spcAft>
            </a:pPr>
            <a:endParaRPr lang="de-DE" dirty="0"/>
          </a:p>
          <a:p>
            <a:pPr>
              <a:spcAft>
                <a:spcPts val="600"/>
              </a:spcAft>
            </a:pPr>
            <a:r>
              <a:rPr lang="de-DE" dirty="0" err="1"/>
              <a:t>Neural</a:t>
            </a:r>
            <a:r>
              <a:rPr lang="de-DE" dirty="0"/>
              <a:t> </a:t>
            </a:r>
            <a:r>
              <a:rPr lang="de-DE" dirty="0" err="1"/>
              <a:t>radiance</a:t>
            </a:r>
            <a:r>
              <a:rPr lang="de-DE" dirty="0"/>
              <a:t> </a:t>
            </a:r>
            <a:r>
              <a:rPr lang="de-DE" dirty="0" err="1"/>
              <a:t>caching</a:t>
            </a:r>
            <a:r>
              <a:rPr lang="de-DE" dirty="0"/>
              <a:t> (NRC)</a:t>
            </a:r>
          </a:p>
          <a:p>
            <a:pPr>
              <a:spcAft>
                <a:spcPts val="600"/>
              </a:spcAft>
            </a:pPr>
            <a:endParaRPr lang="de-DE" dirty="0"/>
          </a:p>
          <a:p>
            <a:pPr>
              <a:spcAft>
                <a:spcPts val="600"/>
              </a:spcAft>
            </a:pPr>
            <a:endParaRPr lang="de-DE" dirty="0"/>
          </a:p>
          <a:p>
            <a:pPr>
              <a:spcAft>
                <a:spcPts val="600"/>
              </a:spcAft>
            </a:pPr>
            <a:r>
              <a:rPr lang="de-DE" dirty="0" err="1"/>
              <a:t>Neural</a:t>
            </a:r>
            <a:r>
              <a:rPr lang="de-DE" dirty="0"/>
              <a:t> </a:t>
            </a:r>
            <a:r>
              <a:rPr lang="de-DE" dirty="0" err="1"/>
              <a:t>radiance</a:t>
            </a:r>
            <a:r>
              <a:rPr lang="de-DE" dirty="0"/>
              <a:t> and </a:t>
            </a:r>
            <a:r>
              <a:rPr lang="de-DE" dirty="0" err="1"/>
              <a:t>density</a:t>
            </a:r>
            <a:r>
              <a:rPr lang="de-DE" dirty="0"/>
              <a:t> </a:t>
            </a:r>
            <a:r>
              <a:rPr lang="de-DE" dirty="0" err="1"/>
              <a:t>fields</a:t>
            </a:r>
            <a:r>
              <a:rPr lang="de-DE" dirty="0"/>
              <a:t> (</a:t>
            </a:r>
            <a:r>
              <a:rPr lang="de-DE" dirty="0" err="1"/>
              <a:t>NeRF</a:t>
            </a:r>
            <a:r>
              <a:rPr lang="de-DE" dirty="0"/>
              <a:t>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>
          <a:xfrm>
            <a:off x="6774934" y="6473313"/>
            <a:ext cx="205207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E58CB1E-F828-4F11-99E0-327109AF9DA4}" type="slidenum">
              <a:rPr lang="de-DE" smtClean="0"/>
              <a:pPr>
                <a:spcAft>
                  <a:spcPts val="600"/>
                </a:spcAft>
              </a:pPr>
              <a:t>4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7"/>
          </p:nvPr>
        </p:nvSpPr>
        <p:spPr>
          <a:xfrm>
            <a:off x="311162" y="6473313"/>
            <a:ext cx="6464280" cy="365125"/>
          </a:xfrm>
        </p:spPr>
        <p:txBody>
          <a:bodyPr anchor="ctr">
            <a:normAutofit/>
          </a:bodyPr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Multiresolution Hash Encoding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19090" y="994334"/>
            <a:ext cx="8508999" cy="410369"/>
          </a:xfrm>
        </p:spPr>
        <p:txBody>
          <a:bodyPr wrap="square" anchor="t">
            <a:normAutofit/>
          </a:bodyPr>
          <a:lstStyle/>
          <a:p>
            <a:r>
              <a:rPr lang="de-DE" dirty="0" err="1"/>
              <a:t>Introduction</a:t>
            </a:r>
            <a:endParaRPr lang="de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8B1891-8D73-F178-8E9C-BA68AD932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467789"/>
            <a:ext cx="2069335" cy="4943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F8046F-4835-E8AD-385C-9C9EC4A3B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4135" y="1466815"/>
            <a:ext cx="2853999" cy="49443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9B7C08-023F-126E-AC96-0E78500376D0}"/>
              </a:ext>
            </a:extLst>
          </p:cNvPr>
          <p:cNvSpPr/>
          <p:nvPr/>
        </p:nvSpPr>
        <p:spPr>
          <a:xfrm>
            <a:off x="130629" y="2836506"/>
            <a:ext cx="8907505" cy="1194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D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7194B6-466C-AB1A-FA80-F3481A05CB14}"/>
              </a:ext>
            </a:extLst>
          </p:cNvPr>
          <p:cNvSpPr/>
          <p:nvPr/>
        </p:nvSpPr>
        <p:spPr>
          <a:xfrm>
            <a:off x="190248" y="4026694"/>
            <a:ext cx="8907505" cy="1194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DE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D7FFE3-58A4-BC16-41BB-37AA5AA62EF9}"/>
              </a:ext>
            </a:extLst>
          </p:cNvPr>
          <p:cNvSpPr/>
          <p:nvPr/>
        </p:nvSpPr>
        <p:spPr>
          <a:xfrm>
            <a:off x="236495" y="5214818"/>
            <a:ext cx="8907505" cy="1194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0573425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indent="0">
              <a:buNone/>
            </a:pPr>
            <a:r>
              <a:rPr lang="de-DE" b="1" dirty="0" err="1"/>
              <a:t>Microstructure</a:t>
            </a:r>
            <a:r>
              <a:rPr lang="de-DE" b="1" dirty="0"/>
              <a:t> due </a:t>
            </a:r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b="1" dirty="0" err="1"/>
              <a:t>hash</a:t>
            </a:r>
            <a:r>
              <a:rPr lang="de-DE" b="1" dirty="0"/>
              <a:t> </a:t>
            </a:r>
            <a:r>
              <a:rPr lang="de-DE" b="1" dirty="0" err="1"/>
              <a:t>collisions</a:t>
            </a:r>
            <a:endParaRPr lang="de-DE" b="1" dirty="0"/>
          </a:p>
          <a:p>
            <a:pPr lvl="1" indent="0">
              <a:buNone/>
            </a:pPr>
            <a:r>
              <a:rPr lang="de-DE" dirty="0"/>
              <a:t>			</a:t>
            </a:r>
          </a:p>
          <a:p>
            <a:pPr lvl="1" indent="0">
              <a:buNone/>
            </a:pPr>
            <a:r>
              <a:rPr lang="de-DE" dirty="0"/>
              <a:t>	           Hash </a:t>
            </a:r>
            <a:r>
              <a:rPr lang="de-DE" dirty="0" err="1"/>
              <a:t>encoding</a:t>
            </a:r>
            <a:r>
              <a:rPr lang="de-DE" dirty="0"/>
              <a:t>			         NGLOD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40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Multiresolution Hash Encoding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 err="1"/>
              <a:t>Discussion</a:t>
            </a:r>
            <a:r>
              <a:rPr lang="de-DE" dirty="0"/>
              <a:t> and Future 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E87ED6-BD9D-B50D-F158-F07A6CBDC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25" y="2663687"/>
            <a:ext cx="8330549" cy="348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6500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61963" lvl="1" indent="-285750"/>
            <a:r>
              <a:rPr lang="de-DE" dirty="0" err="1"/>
              <a:t>Automatically</a:t>
            </a:r>
            <a:r>
              <a:rPr lang="de-DE" dirty="0"/>
              <a:t> </a:t>
            </a:r>
            <a:r>
              <a:rPr lang="de-DE" dirty="0" err="1"/>
              <a:t>focuses</a:t>
            </a:r>
            <a:r>
              <a:rPr lang="de-DE" dirty="0"/>
              <a:t> on relevant </a:t>
            </a:r>
            <a:r>
              <a:rPr lang="de-DE" dirty="0" err="1"/>
              <a:t>detail</a:t>
            </a:r>
            <a:endParaRPr lang="de-DE" dirty="0"/>
          </a:p>
          <a:p>
            <a:pPr marL="461963" lvl="1" indent="-285750"/>
            <a:endParaRPr lang="de-DE" dirty="0"/>
          </a:p>
          <a:p>
            <a:pPr marL="461963" lvl="1" indent="-285750"/>
            <a:r>
              <a:rPr lang="de-DE" dirty="0"/>
              <a:t>Independent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task</a:t>
            </a:r>
            <a:endParaRPr lang="de-DE" dirty="0"/>
          </a:p>
          <a:p>
            <a:pPr marL="461963" lvl="1" indent="-285750"/>
            <a:endParaRPr lang="de-DE" dirty="0"/>
          </a:p>
          <a:p>
            <a:pPr marL="461963" lvl="1" indent="-285750"/>
            <a:r>
              <a:rPr lang="de-DE" dirty="0"/>
              <a:t>Overhead </a:t>
            </a:r>
            <a:r>
              <a:rPr lang="de-DE" dirty="0" err="1"/>
              <a:t>allows</a:t>
            </a:r>
            <a:r>
              <a:rPr lang="de-DE" dirty="0"/>
              <a:t> online </a:t>
            </a:r>
            <a:r>
              <a:rPr lang="de-DE" dirty="0" err="1"/>
              <a:t>training</a:t>
            </a:r>
            <a:r>
              <a:rPr lang="de-DE" dirty="0"/>
              <a:t> and </a:t>
            </a:r>
            <a:r>
              <a:rPr lang="de-DE" dirty="0" err="1"/>
              <a:t>inference</a:t>
            </a:r>
            <a:endParaRPr lang="de-DE" dirty="0"/>
          </a:p>
          <a:p>
            <a:pPr marL="461963" lvl="1" indent="-285750"/>
            <a:endParaRPr lang="de-DE" dirty="0"/>
          </a:p>
          <a:p>
            <a:pPr marL="461963" lvl="1" indent="-285750"/>
            <a:r>
              <a:rPr lang="de-DE" dirty="0" err="1"/>
              <a:t>Speeding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NeRF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several</a:t>
            </a:r>
            <a:r>
              <a:rPr lang="de-DE" dirty="0"/>
              <a:t> </a:t>
            </a:r>
            <a:r>
              <a:rPr lang="de-DE" dirty="0" err="1"/>
              <a:t>orders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magnitude</a:t>
            </a:r>
            <a:endParaRPr lang="de-DE" dirty="0"/>
          </a:p>
          <a:p>
            <a:pPr marL="461963" lvl="1" indent="-285750"/>
            <a:endParaRPr lang="de-DE" dirty="0"/>
          </a:p>
          <a:p>
            <a:pPr marL="461963" lvl="1" indent="-285750"/>
            <a:r>
              <a:rPr lang="de-DE" dirty="0"/>
              <a:t>Matches </a:t>
            </a:r>
            <a:r>
              <a:rPr lang="de-DE" dirty="0" err="1"/>
              <a:t>performance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concurrent</a:t>
            </a:r>
            <a:r>
              <a:rPr lang="de-DE" dirty="0"/>
              <a:t> non-</a:t>
            </a:r>
            <a:r>
              <a:rPr lang="de-DE" dirty="0" err="1"/>
              <a:t>neural</a:t>
            </a:r>
            <a:r>
              <a:rPr lang="de-DE" dirty="0"/>
              <a:t> 3D </a:t>
            </a:r>
            <a:r>
              <a:rPr lang="de-DE" dirty="0" err="1"/>
              <a:t>reconstruction</a:t>
            </a:r>
            <a:r>
              <a:rPr lang="de-DE" dirty="0"/>
              <a:t> </a:t>
            </a:r>
            <a:r>
              <a:rPr lang="de-DE" dirty="0" err="1"/>
              <a:t>techniques</a:t>
            </a:r>
            <a:endParaRPr lang="de-DE" dirty="0"/>
          </a:p>
          <a:p>
            <a:pPr marL="461963" lvl="1" indent="-285750"/>
            <a:endParaRPr lang="de-DE" dirty="0"/>
          </a:p>
          <a:p>
            <a:pPr marL="461963" lvl="1" indent="-285750"/>
            <a:r>
              <a:rPr lang="de-DE" dirty="0"/>
              <a:t>Single-GPU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times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within</a:t>
            </a:r>
            <a:r>
              <a:rPr lang="de-DE" dirty="0"/>
              <a:t> </a:t>
            </a:r>
            <a:r>
              <a:rPr lang="de-DE" dirty="0" err="1"/>
              <a:t>reach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graphics</a:t>
            </a:r>
            <a:r>
              <a:rPr lang="de-DE" dirty="0"/>
              <a:t> </a:t>
            </a:r>
            <a:r>
              <a:rPr lang="de-DE" dirty="0" err="1"/>
              <a:t>applications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41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Multiresolution Hash Encoding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Summary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35223F-7120-CFC9-C9FC-349E67FF713A}"/>
              </a:ext>
            </a:extLst>
          </p:cNvPr>
          <p:cNvSpPr/>
          <p:nvPr/>
        </p:nvSpPr>
        <p:spPr>
          <a:xfrm>
            <a:off x="236495" y="2234682"/>
            <a:ext cx="8907505" cy="2637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5407817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61963" lvl="1" indent="-285750"/>
            <a:r>
              <a:rPr lang="de-DE" dirty="0" err="1"/>
              <a:t>Automatically</a:t>
            </a:r>
            <a:r>
              <a:rPr lang="de-DE" dirty="0"/>
              <a:t> </a:t>
            </a:r>
            <a:r>
              <a:rPr lang="de-DE" dirty="0" err="1"/>
              <a:t>focuses</a:t>
            </a:r>
            <a:r>
              <a:rPr lang="de-DE" dirty="0"/>
              <a:t> on relevant </a:t>
            </a:r>
            <a:r>
              <a:rPr lang="de-DE" dirty="0" err="1"/>
              <a:t>detail</a:t>
            </a:r>
            <a:endParaRPr lang="de-DE" dirty="0"/>
          </a:p>
          <a:p>
            <a:pPr marL="461963" lvl="1" indent="-285750"/>
            <a:endParaRPr lang="de-DE" dirty="0"/>
          </a:p>
          <a:p>
            <a:pPr marL="461963" lvl="1" indent="-285750"/>
            <a:r>
              <a:rPr lang="de-DE" dirty="0"/>
              <a:t>Independent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task</a:t>
            </a:r>
            <a:endParaRPr lang="de-DE" dirty="0"/>
          </a:p>
          <a:p>
            <a:pPr marL="461963" lvl="1" indent="-285750"/>
            <a:endParaRPr lang="de-DE" dirty="0"/>
          </a:p>
          <a:p>
            <a:pPr marL="461963" lvl="1" indent="-285750"/>
            <a:r>
              <a:rPr lang="de-DE" dirty="0"/>
              <a:t>Overhead </a:t>
            </a:r>
            <a:r>
              <a:rPr lang="de-DE" dirty="0" err="1"/>
              <a:t>allows</a:t>
            </a:r>
            <a:r>
              <a:rPr lang="de-DE" dirty="0"/>
              <a:t> online </a:t>
            </a:r>
            <a:r>
              <a:rPr lang="de-DE" dirty="0" err="1"/>
              <a:t>training</a:t>
            </a:r>
            <a:r>
              <a:rPr lang="de-DE" dirty="0"/>
              <a:t> and </a:t>
            </a:r>
            <a:r>
              <a:rPr lang="de-DE" dirty="0" err="1"/>
              <a:t>inference</a:t>
            </a:r>
            <a:endParaRPr lang="de-DE" dirty="0"/>
          </a:p>
          <a:p>
            <a:pPr marL="461963" lvl="1" indent="-285750"/>
            <a:endParaRPr lang="de-DE" dirty="0"/>
          </a:p>
          <a:p>
            <a:pPr marL="461963" lvl="1" indent="-285750"/>
            <a:r>
              <a:rPr lang="de-DE" dirty="0" err="1"/>
              <a:t>Speeding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NeRF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several</a:t>
            </a:r>
            <a:r>
              <a:rPr lang="de-DE" dirty="0"/>
              <a:t> </a:t>
            </a:r>
            <a:r>
              <a:rPr lang="de-DE" dirty="0" err="1"/>
              <a:t>orders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magnitude</a:t>
            </a:r>
            <a:endParaRPr lang="de-DE" dirty="0"/>
          </a:p>
          <a:p>
            <a:pPr marL="461963" lvl="1" indent="-285750"/>
            <a:endParaRPr lang="de-DE" dirty="0"/>
          </a:p>
          <a:p>
            <a:pPr marL="461963" lvl="1" indent="-285750"/>
            <a:r>
              <a:rPr lang="de-DE" dirty="0"/>
              <a:t>Matches </a:t>
            </a:r>
            <a:r>
              <a:rPr lang="de-DE" dirty="0" err="1"/>
              <a:t>performance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concurrent</a:t>
            </a:r>
            <a:r>
              <a:rPr lang="de-DE" dirty="0"/>
              <a:t> non-</a:t>
            </a:r>
            <a:r>
              <a:rPr lang="de-DE" dirty="0" err="1"/>
              <a:t>neural</a:t>
            </a:r>
            <a:r>
              <a:rPr lang="de-DE" dirty="0"/>
              <a:t> 3D </a:t>
            </a:r>
            <a:r>
              <a:rPr lang="de-DE" dirty="0" err="1"/>
              <a:t>reconstruction</a:t>
            </a:r>
            <a:r>
              <a:rPr lang="de-DE" dirty="0"/>
              <a:t> </a:t>
            </a:r>
            <a:r>
              <a:rPr lang="de-DE" dirty="0" err="1"/>
              <a:t>techniques</a:t>
            </a:r>
            <a:endParaRPr lang="de-DE" dirty="0"/>
          </a:p>
          <a:p>
            <a:pPr marL="461963" lvl="1" indent="-285750"/>
            <a:endParaRPr lang="de-DE" dirty="0"/>
          </a:p>
          <a:p>
            <a:pPr marL="461963" lvl="1" indent="-285750"/>
            <a:r>
              <a:rPr lang="de-DE" dirty="0"/>
              <a:t>Single-GPU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times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within</a:t>
            </a:r>
            <a:r>
              <a:rPr lang="de-DE" dirty="0"/>
              <a:t> </a:t>
            </a:r>
            <a:r>
              <a:rPr lang="de-DE" dirty="0" err="1"/>
              <a:t>reach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graphics</a:t>
            </a:r>
            <a:r>
              <a:rPr lang="de-DE" dirty="0"/>
              <a:t> </a:t>
            </a:r>
            <a:r>
              <a:rPr lang="de-DE" dirty="0" err="1"/>
              <a:t>applications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42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Multiresolution Hash Encoding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Summary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35223F-7120-CFC9-C9FC-349E67FF713A}"/>
              </a:ext>
            </a:extLst>
          </p:cNvPr>
          <p:cNvSpPr/>
          <p:nvPr/>
        </p:nvSpPr>
        <p:spPr>
          <a:xfrm>
            <a:off x="236495" y="2728912"/>
            <a:ext cx="8907505" cy="2143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5234541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61963" lvl="1" indent="-285750"/>
            <a:r>
              <a:rPr lang="de-DE" dirty="0" err="1"/>
              <a:t>Automatically</a:t>
            </a:r>
            <a:r>
              <a:rPr lang="de-DE" dirty="0"/>
              <a:t> </a:t>
            </a:r>
            <a:r>
              <a:rPr lang="de-DE" dirty="0" err="1"/>
              <a:t>focuses</a:t>
            </a:r>
            <a:r>
              <a:rPr lang="de-DE" dirty="0"/>
              <a:t> on relevant </a:t>
            </a:r>
            <a:r>
              <a:rPr lang="de-DE" dirty="0" err="1"/>
              <a:t>detail</a:t>
            </a:r>
            <a:endParaRPr lang="de-DE" dirty="0"/>
          </a:p>
          <a:p>
            <a:pPr marL="461963" lvl="1" indent="-285750"/>
            <a:endParaRPr lang="de-DE" dirty="0"/>
          </a:p>
          <a:p>
            <a:pPr marL="461963" lvl="1" indent="-285750"/>
            <a:r>
              <a:rPr lang="de-DE" dirty="0"/>
              <a:t>Independent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task</a:t>
            </a:r>
            <a:endParaRPr lang="de-DE" dirty="0"/>
          </a:p>
          <a:p>
            <a:pPr marL="461963" lvl="1" indent="-285750"/>
            <a:endParaRPr lang="de-DE" dirty="0"/>
          </a:p>
          <a:p>
            <a:pPr marL="461963" lvl="1" indent="-285750"/>
            <a:r>
              <a:rPr lang="de-DE" dirty="0"/>
              <a:t>Overhead </a:t>
            </a:r>
            <a:r>
              <a:rPr lang="de-DE" dirty="0" err="1"/>
              <a:t>allows</a:t>
            </a:r>
            <a:r>
              <a:rPr lang="de-DE" dirty="0"/>
              <a:t> online </a:t>
            </a:r>
            <a:r>
              <a:rPr lang="de-DE" dirty="0" err="1"/>
              <a:t>training</a:t>
            </a:r>
            <a:r>
              <a:rPr lang="de-DE" dirty="0"/>
              <a:t> and </a:t>
            </a:r>
            <a:r>
              <a:rPr lang="de-DE" dirty="0" err="1"/>
              <a:t>inference</a:t>
            </a:r>
            <a:endParaRPr lang="de-DE" dirty="0"/>
          </a:p>
          <a:p>
            <a:pPr marL="461963" lvl="1" indent="-285750"/>
            <a:endParaRPr lang="de-DE" dirty="0"/>
          </a:p>
          <a:p>
            <a:pPr marL="461963" lvl="1" indent="-285750"/>
            <a:r>
              <a:rPr lang="de-DE" dirty="0" err="1"/>
              <a:t>Speeding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NeRF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several</a:t>
            </a:r>
            <a:r>
              <a:rPr lang="de-DE" dirty="0"/>
              <a:t> </a:t>
            </a:r>
            <a:r>
              <a:rPr lang="de-DE" dirty="0" err="1"/>
              <a:t>orders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magnitude</a:t>
            </a:r>
            <a:endParaRPr lang="de-DE" dirty="0"/>
          </a:p>
          <a:p>
            <a:pPr marL="461963" lvl="1" indent="-285750"/>
            <a:endParaRPr lang="de-DE" dirty="0"/>
          </a:p>
          <a:p>
            <a:pPr marL="461963" lvl="1" indent="-285750"/>
            <a:r>
              <a:rPr lang="de-DE" dirty="0"/>
              <a:t>Matches </a:t>
            </a:r>
            <a:r>
              <a:rPr lang="de-DE" dirty="0" err="1"/>
              <a:t>performance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concurrent</a:t>
            </a:r>
            <a:r>
              <a:rPr lang="de-DE" dirty="0"/>
              <a:t> non-</a:t>
            </a:r>
            <a:r>
              <a:rPr lang="de-DE" dirty="0" err="1"/>
              <a:t>neural</a:t>
            </a:r>
            <a:r>
              <a:rPr lang="de-DE" dirty="0"/>
              <a:t> 3D </a:t>
            </a:r>
            <a:r>
              <a:rPr lang="de-DE" dirty="0" err="1"/>
              <a:t>reconstruction</a:t>
            </a:r>
            <a:r>
              <a:rPr lang="de-DE" dirty="0"/>
              <a:t> </a:t>
            </a:r>
            <a:r>
              <a:rPr lang="de-DE" dirty="0" err="1"/>
              <a:t>techniques</a:t>
            </a:r>
            <a:endParaRPr lang="de-DE" dirty="0"/>
          </a:p>
          <a:p>
            <a:pPr marL="461963" lvl="1" indent="-285750"/>
            <a:endParaRPr lang="de-DE" dirty="0"/>
          </a:p>
          <a:p>
            <a:pPr marL="461963" lvl="1" indent="-285750"/>
            <a:r>
              <a:rPr lang="de-DE" dirty="0"/>
              <a:t>Single-GPU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times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within</a:t>
            </a:r>
            <a:r>
              <a:rPr lang="de-DE" dirty="0"/>
              <a:t> </a:t>
            </a:r>
            <a:r>
              <a:rPr lang="de-DE" dirty="0" err="1"/>
              <a:t>reach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graphics</a:t>
            </a:r>
            <a:r>
              <a:rPr lang="de-DE" dirty="0"/>
              <a:t> </a:t>
            </a:r>
            <a:r>
              <a:rPr lang="de-DE" dirty="0" err="1"/>
              <a:t>applications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43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Multiresolution Hash Encoding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Summary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35223F-7120-CFC9-C9FC-349E67FF713A}"/>
              </a:ext>
            </a:extLst>
          </p:cNvPr>
          <p:cNvSpPr/>
          <p:nvPr/>
        </p:nvSpPr>
        <p:spPr>
          <a:xfrm>
            <a:off x="236495" y="3228975"/>
            <a:ext cx="8907505" cy="1643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8914325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61963" lvl="1" indent="-285750"/>
            <a:r>
              <a:rPr lang="de-DE" dirty="0" err="1"/>
              <a:t>Automatically</a:t>
            </a:r>
            <a:r>
              <a:rPr lang="de-DE" dirty="0"/>
              <a:t> </a:t>
            </a:r>
            <a:r>
              <a:rPr lang="de-DE" dirty="0" err="1"/>
              <a:t>focuses</a:t>
            </a:r>
            <a:r>
              <a:rPr lang="de-DE" dirty="0"/>
              <a:t> on relevant </a:t>
            </a:r>
            <a:r>
              <a:rPr lang="de-DE" dirty="0" err="1"/>
              <a:t>detail</a:t>
            </a:r>
            <a:endParaRPr lang="de-DE" dirty="0"/>
          </a:p>
          <a:p>
            <a:pPr marL="461963" lvl="1" indent="-285750"/>
            <a:endParaRPr lang="de-DE" dirty="0"/>
          </a:p>
          <a:p>
            <a:pPr marL="461963" lvl="1" indent="-285750"/>
            <a:r>
              <a:rPr lang="de-DE" dirty="0"/>
              <a:t>Independent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task</a:t>
            </a:r>
            <a:endParaRPr lang="de-DE" dirty="0"/>
          </a:p>
          <a:p>
            <a:pPr marL="461963" lvl="1" indent="-285750"/>
            <a:endParaRPr lang="de-DE" dirty="0"/>
          </a:p>
          <a:p>
            <a:pPr marL="461963" lvl="1" indent="-285750"/>
            <a:r>
              <a:rPr lang="de-DE" dirty="0"/>
              <a:t>Overhead </a:t>
            </a:r>
            <a:r>
              <a:rPr lang="de-DE" dirty="0" err="1"/>
              <a:t>allows</a:t>
            </a:r>
            <a:r>
              <a:rPr lang="de-DE" dirty="0"/>
              <a:t> online </a:t>
            </a:r>
            <a:r>
              <a:rPr lang="de-DE" dirty="0" err="1"/>
              <a:t>training</a:t>
            </a:r>
            <a:r>
              <a:rPr lang="de-DE" dirty="0"/>
              <a:t> and </a:t>
            </a:r>
            <a:r>
              <a:rPr lang="de-DE" dirty="0" err="1"/>
              <a:t>inference</a:t>
            </a:r>
            <a:endParaRPr lang="de-DE" dirty="0"/>
          </a:p>
          <a:p>
            <a:pPr marL="461963" lvl="1" indent="-285750"/>
            <a:endParaRPr lang="de-DE" dirty="0"/>
          </a:p>
          <a:p>
            <a:pPr marL="461963" lvl="1" indent="-285750"/>
            <a:r>
              <a:rPr lang="de-DE" dirty="0" err="1"/>
              <a:t>Speeding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NeRF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several</a:t>
            </a:r>
            <a:r>
              <a:rPr lang="de-DE" dirty="0"/>
              <a:t> </a:t>
            </a:r>
            <a:r>
              <a:rPr lang="de-DE" dirty="0" err="1"/>
              <a:t>orders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magnitude</a:t>
            </a:r>
            <a:endParaRPr lang="de-DE" dirty="0"/>
          </a:p>
          <a:p>
            <a:pPr marL="461963" lvl="1" indent="-285750"/>
            <a:endParaRPr lang="de-DE" dirty="0"/>
          </a:p>
          <a:p>
            <a:pPr marL="461963" lvl="1" indent="-285750"/>
            <a:r>
              <a:rPr lang="de-DE" dirty="0"/>
              <a:t>Matches </a:t>
            </a:r>
            <a:r>
              <a:rPr lang="de-DE" dirty="0" err="1"/>
              <a:t>performance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concurrent</a:t>
            </a:r>
            <a:r>
              <a:rPr lang="de-DE" dirty="0"/>
              <a:t> non-</a:t>
            </a:r>
            <a:r>
              <a:rPr lang="de-DE" dirty="0" err="1"/>
              <a:t>neural</a:t>
            </a:r>
            <a:r>
              <a:rPr lang="de-DE" dirty="0"/>
              <a:t> 3D </a:t>
            </a:r>
            <a:r>
              <a:rPr lang="de-DE" dirty="0" err="1"/>
              <a:t>reconstruction</a:t>
            </a:r>
            <a:r>
              <a:rPr lang="de-DE" dirty="0"/>
              <a:t> </a:t>
            </a:r>
            <a:r>
              <a:rPr lang="de-DE" dirty="0" err="1"/>
              <a:t>techniques</a:t>
            </a:r>
            <a:endParaRPr lang="de-DE" dirty="0"/>
          </a:p>
          <a:p>
            <a:pPr marL="461963" lvl="1" indent="-285750"/>
            <a:endParaRPr lang="de-DE" dirty="0"/>
          </a:p>
          <a:p>
            <a:pPr marL="461963" lvl="1" indent="-285750"/>
            <a:r>
              <a:rPr lang="de-DE" dirty="0"/>
              <a:t>Single-GPU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times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within</a:t>
            </a:r>
            <a:r>
              <a:rPr lang="de-DE" dirty="0"/>
              <a:t> </a:t>
            </a:r>
            <a:r>
              <a:rPr lang="de-DE" dirty="0" err="1"/>
              <a:t>reach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graphics</a:t>
            </a:r>
            <a:r>
              <a:rPr lang="de-DE" dirty="0"/>
              <a:t> </a:t>
            </a:r>
            <a:r>
              <a:rPr lang="de-DE" dirty="0" err="1"/>
              <a:t>applications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44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Multiresolution Hash Encoding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Summary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35223F-7120-CFC9-C9FC-349E67FF713A}"/>
              </a:ext>
            </a:extLst>
          </p:cNvPr>
          <p:cNvSpPr/>
          <p:nvPr/>
        </p:nvSpPr>
        <p:spPr>
          <a:xfrm>
            <a:off x="236495" y="3786187"/>
            <a:ext cx="8907505" cy="1085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4525985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61963" lvl="1" indent="-285750"/>
            <a:r>
              <a:rPr lang="de-DE" dirty="0" err="1"/>
              <a:t>Automatically</a:t>
            </a:r>
            <a:r>
              <a:rPr lang="de-DE" dirty="0"/>
              <a:t> </a:t>
            </a:r>
            <a:r>
              <a:rPr lang="de-DE" dirty="0" err="1"/>
              <a:t>focuses</a:t>
            </a:r>
            <a:r>
              <a:rPr lang="de-DE" dirty="0"/>
              <a:t> on relevant </a:t>
            </a:r>
            <a:r>
              <a:rPr lang="de-DE" dirty="0" err="1"/>
              <a:t>detail</a:t>
            </a:r>
            <a:endParaRPr lang="de-DE" dirty="0"/>
          </a:p>
          <a:p>
            <a:pPr marL="461963" lvl="1" indent="-285750"/>
            <a:endParaRPr lang="de-DE" dirty="0"/>
          </a:p>
          <a:p>
            <a:pPr marL="461963" lvl="1" indent="-285750"/>
            <a:r>
              <a:rPr lang="de-DE" dirty="0"/>
              <a:t>Independent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task</a:t>
            </a:r>
            <a:endParaRPr lang="de-DE" dirty="0"/>
          </a:p>
          <a:p>
            <a:pPr marL="461963" lvl="1" indent="-285750"/>
            <a:endParaRPr lang="de-DE" dirty="0"/>
          </a:p>
          <a:p>
            <a:pPr marL="461963" lvl="1" indent="-285750"/>
            <a:r>
              <a:rPr lang="de-DE" dirty="0"/>
              <a:t>Overhead </a:t>
            </a:r>
            <a:r>
              <a:rPr lang="de-DE" dirty="0" err="1"/>
              <a:t>allows</a:t>
            </a:r>
            <a:r>
              <a:rPr lang="de-DE" dirty="0"/>
              <a:t> online </a:t>
            </a:r>
            <a:r>
              <a:rPr lang="de-DE" dirty="0" err="1"/>
              <a:t>training</a:t>
            </a:r>
            <a:r>
              <a:rPr lang="de-DE" dirty="0"/>
              <a:t> and </a:t>
            </a:r>
            <a:r>
              <a:rPr lang="de-DE" dirty="0" err="1"/>
              <a:t>inference</a:t>
            </a:r>
            <a:endParaRPr lang="de-DE" dirty="0"/>
          </a:p>
          <a:p>
            <a:pPr marL="461963" lvl="1" indent="-285750"/>
            <a:endParaRPr lang="de-DE" dirty="0"/>
          </a:p>
          <a:p>
            <a:pPr marL="461963" lvl="1" indent="-285750"/>
            <a:r>
              <a:rPr lang="de-DE" dirty="0" err="1"/>
              <a:t>Speeding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NeRF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several</a:t>
            </a:r>
            <a:r>
              <a:rPr lang="de-DE" dirty="0"/>
              <a:t> </a:t>
            </a:r>
            <a:r>
              <a:rPr lang="de-DE" dirty="0" err="1"/>
              <a:t>orders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magnitude</a:t>
            </a:r>
            <a:endParaRPr lang="de-DE" dirty="0"/>
          </a:p>
          <a:p>
            <a:pPr marL="461963" lvl="1" indent="-285750"/>
            <a:endParaRPr lang="de-DE" dirty="0"/>
          </a:p>
          <a:p>
            <a:pPr marL="461963" lvl="1" indent="-285750"/>
            <a:r>
              <a:rPr lang="de-DE" dirty="0"/>
              <a:t>Matches </a:t>
            </a:r>
            <a:r>
              <a:rPr lang="de-DE" dirty="0" err="1"/>
              <a:t>performance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concurrent</a:t>
            </a:r>
            <a:r>
              <a:rPr lang="de-DE" dirty="0"/>
              <a:t> non-</a:t>
            </a:r>
            <a:r>
              <a:rPr lang="de-DE" dirty="0" err="1"/>
              <a:t>neural</a:t>
            </a:r>
            <a:r>
              <a:rPr lang="de-DE" dirty="0"/>
              <a:t> 3D </a:t>
            </a:r>
            <a:r>
              <a:rPr lang="de-DE" dirty="0" err="1"/>
              <a:t>reconstruction</a:t>
            </a:r>
            <a:r>
              <a:rPr lang="de-DE" dirty="0"/>
              <a:t> </a:t>
            </a:r>
            <a:r>
              <a:rPr lang="de-DE" dirty="0" err="1"/>
              <a:t>techniques</a:t>
            </a:r>
            <a:endParaRPr lang="de-DE" dirty="0"/>
          </a:p>
          <a:p>
            <a:pPr marL="461963" lvl="1" indent="-285750"/>
            <a:endParaRPr lang="de-DE" dirty="0"/>
          </a:p>
          <a:p>
            <a:pPr marL="461963" lvl="1" indent="-285750"/>
            <a:r>
              <a:rPr lang="de-DE" dirty="0"/>
              <a:t>Single-GPU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times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within</a:t>
            </a:r>
            <a:r>
              <a:rPr lang="de-DE" dirty="0"/>
              <a:t> </a:t>
            </a:r>
            <a:r>
              <a:rPr lang="de-DE" dirty="0" err="1"/>
              <a:t>reach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graphics</a:t>
            </a:r>
            <a:r>
              <a:rPr lang="de-DE" dirty="0"/>
              <a:t> </a:t>
            </a:r>
            <a:r>
              <a:rPr lang="de-DE" dirty="0" err="1"/>
              <a:t>applications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45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Multiresolution Hash Encoding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Summary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35223F-7120-CFC9-C9FC-349E67FF713A}"/>
              </a:ext>
            </a:extLst>
          </p:cNvPr>
          <p:cNvSpPr/>
          <p:nvPr/>
        </p:nvSpPr>
        <p:spPr>
          <a:xfrm>
            <a:off x="236495" y="4286250"/>
            <a:ext cx="8907505" cy="585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2989667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61963" lvl="1" indent="-285750"/>
            <a:r>
              <a:rPr lang="de-DE" dirty="0" err="1"/>
              <a:t>Automatically</a:t>
            </a:r>
            <a:r>
              <a:rPr lang="de-DE" dirty="0"/>
              <a:t> </a:t>
            </a:r>
            <a:r>
              <a:rPr lang="de-DE" dirty="0" err="1"/>
              <a:t>focuses</a:t>
            </a:r>
            <a:r>
              <a:rPr lang="de-DE" dirty="0"/>
              <a:t> on relevant </a:t>
            </a:r>
            <a:r>
              <a:rPr lang="de-DE" dirty="0" err="1"/>
              <a:t>detail</a:t>
            </a:r>
            <a:endParaRPr lang="de-DE" dirty="0"/>
          </a:p>
          <a:p>
            <a:pPr marL="461963" lvl="1" indent="-285750"/>
            <a:endParaRPr lang="de-DE" dirty="0"/>
          </a:p>
          <a:p>
            <a:pPr marL="461963" lvl="1" indent="-285750"/>
            <a:r>
              <a:rPr lang="de-DE" dirty="0"/>
              <a:t>Independent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task</a:t>
            </a:r>
            <a:endParaRPr lang="de-DE" dirty="0"/>
          </a:p>
          <a:p>
            <a:pPr marL="461963" lvl="1" indent="-285750"/>
            <a:endParaRPr lang="de-DE" dirty="0"/>
          </a:p>
          <a:p>
            <a:pPr marL="461963" lvl="1" indent="-285750"/>
            <a:r>
              <a:rPr lang="de-DE" dirty="0"/>
              <a:t>Overhead </a:t>
            </a:r>
            <a:r>
              <a:rPr lang="de-DE" dirty="0" err="1"/>
              <a:t>allows</a:t>
            </a:r>
            <a:r>
              <a:rPr lang="de-DE" dirty="0"/>
              <a:t> online </a:t>
            </a:r>
            <a:r>
              <a:rPr lang="de-DE" dirty="0" err="1"/>
              <a:t>training</a:t>
            </a:r>
            <a:r>
              <a:rPr lang="de-DE" dirty="0"/>
              <a:t> and </a:t>
            </a:r>
            <a:r>
              <a:rPr lang="de-DE" dirty="0" err="1"/>
              <a:t>inference</a:t>
            </a:r>
            <a:endParaRPr lang="de-DE" dirty="0"/>
          </a:p>
          <a:p>
            <a:pPr marL="461963" lvl="1" indent="-285750"/>
            <a:endParaRPr lang="de-DE" dirty="0"/>
          </a:p>
          <a:p>
            <a:pPr marL="461963" lvl="1" indent="-285750"/>
            <a:r>
              <a:rPr lang="de-DE" dirty="0" err="1"/>
              <a:t>Speeding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NeRF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several</a:t>
            </a:r>
            <a:r>
              <a:rPr lang="de-DE" dirty="0"/>
              <a:t> </a:t>
            </a:r>
            <a:r>
              <a:rPr lang="de-DE" dirty="0" err="1"/>
              <a:t>orders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magnitude</a:t>
            </a:r>
            <a:endParaRPr lang="de-DE" dirty="0"/>
          </a:p>
          <a:p>
            <a:pPr marL="461963" lvl="1" indent="-285750"/>
            <a:endParaRPr lang="de-DE" dirty="0"/>
          </a:p>
          <a:p>
            <a:pPr marL="461963" lvl="1" indent="-285750"/>
            <a:r>
              <a:rPr lang="de-DE" dirty="0"/>
              <a:t>Matches </a:t>
            </a:r>
            <a:r>
              <a:rPr lang="de-DE" dirty="0" err="1"/>
              <a:t>performance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concurrent</a:t>
            </a:r>
            <a:r>
              <a:rPr lang="de-DE" dirty="0"/>
              <a:t> non-</a:t>
            </a:r>
            <a:r>
              <a:rPr lang="de-DE" dirty="0" err="1"/>
              <a:t>neural</a:t>
            </a:r>
            <a:r>
              <a:rPr lang="de-DE" dirty="0"/>
              <a:t> 3D </a:t>
            </a:r>
            <a:r>
              <a:rPr lang="de-DE" dirty="0" err="1"/>
              <a:t>reconstruction</a:t>
            </a:r>
            <a:r>
              <a:rPr lang="de-DE" dirty="0"/>
              <a:t> </a:t>
            </a:r>
            <a:r>
              <a:rPr lang="de-DE" dirty="0" err="1"/>
              <a:t>techniques</a:t>
            </a:r>
            <a:endParaRPr lang="de-DE" dirty="0"/>
          </a:p>
          <a:p>
            <a:pPr marL="461963" lvl="1" indent="-285750"/>
            <a:endParaRPr lang="de-DE" dirty="0"/>
          </a:p>
          <a:p>
            <a:pPr marL="461963" lvl="1" indent="-285750"/>
            <a:r>
              <a:rPr lang="de-DE" dirty="0"/>
              <a:t>Single-GPU </a:t>
            </a:r>
            <a:r>
              <a:rPr lang="de-DE" dirty="0" err="1"/>
              <a:t>training</a:t>
            </a:r>
            <a:r>
              <a:rPr lang="de-DE" dirty="0"/>
              <a:t> </a:t>
            </a:r>
            <a:r>
              <a:rPr lang="de-DE" dirty="0" err="1"/>
              <a:t>times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within</a:t>
            </a:r>
            <a:r>
              <a:rPr lang="de-DE" dirty="0"/>
              <a:t> </a:t>
            </a:r>
            <a:r>
              <a:rPr lang="de-DE" dirty="0" err="1"/>
              <a:t>reach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graphics</a:t>
            </a:r>
            <a:r>
              <a:rPr lang="de-DE" dirty="0"/>
              <a:t> </a:t>
            </a:r>
            <a:r>
              <a:rPr lang="de-DE" dirty="0" err="1"/>
              <a:t>applications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46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Multiresolution Hash Encoding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1943064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indent="0">
              <a:buNone/>
            </a:pPr>
            <a:r>
              <a:rPr lang="de-DE" dirty="0"/>
              <a:t>Any Questions?</a:t>
            </a:r>
          </a:p>
          <a:p>
            <a:pPr lvl="1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47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Multiresolution Hash Encoding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26582606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48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18009" y="3018631"/>
            <a:ext cx="8508999" cy="410369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256664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 err="1"/>
              <a:t>Adaptivity</a:t>
            </a:r>
            <a:endParaRPr lang="de-DE" b="1" dirty="0"/>
          </a:p>
          <a:p>
            <a:pPr marL="461963" lvl="1" indent="-285750">
              <a:buFont typeface="Arial" panose="020B0604020202020204" pitchFamily="34" charset="0"/>
              <a:buChar char="•"/>
            </a:pPr>
            <a:r>
              <a:rPr lang="de-DE" dirty="0" err="1"/>
              <a:t>Coarse</a:t>
            </a:r>
            <a:r>
              <a:rPr lang="de-DE" dirty="0"/>
              <a:t> Resolution – 1:1 </a:t>
            </a:r>
            <a:r>
              <a:rPr lang="de-DE" dirty="0" err="1"/>
              <a:t>mapping</a:t>
            </a:r>
            <a:endParaRPr lang="de-DE" dirty="0"/>
          </a:p>
          <a:p>
            <a:pPr marL="461963" lvl="1" indent="-285750">
              <a:buFont typeface="Arial" panose="020B0604020202020204" pitchFamily="34" charset="0"/>
              <a:buChar char="•"/>
            </a:pPr>
            <a:r>
              <a:rPr lang="de-DE" dirty="0"/>
              <a:t>Fine Resolution - Hash Table</a:t>
            </a:r>
          </a:p>
          <a:p>
            <a:pPr marL="461963" lvl="1" indent="-285750">
              <a:buFont typeface="Arial" panose="020B0604020202020204" pitchFamily="34" charset="0"/>
              <a:buChar char="•"/>
            </a:pP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structural</a:t>
            </a:r>
            <a:r>
              <a:rPr lang="de-DE" dirty="0"/>
              <a:t> Updates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structure</a:t>
            </a:r>
            <a:endParaRPr lang="de-DE" dirty="0"/>
          </a:p>
          <a:p>
            <a:pPr marL="461963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461963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r>
              <a:rPr lang="de-DE" b="1" dirty="0"/>
              <a:t>Efficiency</a:t>
            </a:r>
          </a:p>
          <a:p>
            <a:pPr marL="461963" lvl="1" indent="-285750">
              <a:buFont typeface="Arial" panose="020B0604020202020204" pitchFamily="34" charset="0"/>
              <a:buChar char="•"/>
            </a:pPr>
            <a:r>
              <a:rPr lang="de-DE" dirty="0"/>
              <a:t>Hash </a:t>
            </a:r>
            <a:r>
              <a:rPr lang="de-DE" dirty="0" err="1"/>
              <a:t>Tabel</a:t>
            </a:r>
            <a:r>
              <a:rPr lang="de-DE" dirty="0"/>
              <a:t> </a:t>
            </a:r>
            <a:r>
              <a:rPr lang="de-DE" dirty="0" err="1"/>
              <a:t>lookups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O(1)</a:t>
            </a:r>
          </a:p>
          <a:p>
            <a:pPr marL="461963" lvl="1" indent="-285750">
              <a:buFont typeface="Arial" panose="020B0604020202020204" pitchFamily="34" charset="0"/>
              <a:buChar char="•"/>
            </a:pPr>
            <a:r>
              <a:rPr lang="de-DE" dirty="0" err="1"/>
              <a:t>Avoiding</a:t>
            </a:r>
            <a:r>
              <a:rPr lang="de-DE" dirty="0"/>
              <a:t> </a:t>
            </a:r>
            <a:r>
              <a:rPr lang="de-DE" dirty="0" err="1"/>
              <a:t>execution</a:t>
            </a:r>
            <a:r>
              <a:rPr lang="de-DE" dirty="0"/>
              <a:t> </a:t>
            </a:r>
            <a:r>
              <a:rPr lang="de-DE" dirty="0" err="1"/>
              <a:t>divergence</a:t>
            </a:r>
            <a:r>
              <a:rPr lang="de-DE" dirty="0"/>
              <a:t> and </a:t>
            </a:r>
            <a:r>
              <a:rPr lang="de-DE" dirty="0" err="1"/>
              <a:t>serial</a:t>
            </a:r>
            <a:r>
              <a:rPr lang="de-DE" dirty="0"/>
              <a:t> </a:t>
            </a:r>
            <a:r>
              <a:rPr lang="de-DE" dirty="0" err="1"/>
              <a:t>pointer-chasing</a:t>
            </a:r>
            <a:endParaRPr lang="de-DE" dirty="0"/>
          </a:p>
          <a:p>
            <a:pPr marL="461963" lvl="1" indent="-285750">
              <a:buFont typeface="Arial" panose="020B0604020202020204" pitchFamily="34" charset="0"/>
              <a:buChar char="•"/>
            </a:pPr>
            <a:r>
              <a:rPr lang="de-DE" dirty="0" err="1"/>
              <a:t>Resolutions</a:t>
            </a:r>
            <a:r>
              <a:rPr lang="de-DE" dirty="0"/>
              <a:t> </a:t>
            </a:r>
            <a:r>
              <a:rPr lang="de-DE" dirty="0" err="1"/>
              <a:t>may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queried</a:t>
            </a:r>
            <a:r>
              <a:rPr lang="de-DE" dirty="0"/>
              <a:t> in parallel</a:t>
            </a:r>
          </a:p>
          <a:p>
            <a:endParaRPr lang="de-DE" dirty="0"/>
          </a:p>
          <a:p>
            <a:endParaRPr lang="de-DE" dirty="0"/>
          </a:p>
          <a:p>
            <a:r>
              <a:rPr lang="de-DE" b="1" dirty="0"/>
              <a:t>Independent </a:t>
            </a:r>
            <a:r>
              <a:rPr lang="de-DE" b="1" dirty="0" err="1"/>
              <a:t>from</a:t>
            </a:r>
            <a:r>
              <a:rPr lang="de-DE" b="1" dirty="0"/>
              <a:t> Task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49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Multiresolution Hash Encoding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 err="1"/>
              <a:t>Introduction</a:t>
            </a:r>
            <a:endParaRPr lang="de-D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1F428A-FBD7-A016-6D25-DB5CFB10F74D}"/>
              </a:ext>
            </a:extLst>
          </p:cNvPr>
          <p:cNvSpPr/>
          <p:nvPr/>
        </p:nvSpPr>
        <p:spPr>
          <a:xfrm>
            <a:off x="236495" y="3341849"/>
            <a:ext cx="8907505" cy="1194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D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AC95B2-0D06-30C6-66AF-A4586F5289ED}"/>
              </a:ext>
            </a:extLst>
          </p:cNvPr>
          <p:cNvSpPr/>
          <p:nvPr/>
        </p:nvSpPr>
        <p:spPr>
          <a:xfrm>
            <a:off x="236494" y="4676060"/>
            <a:ext cx="8907505" cy="1194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624100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4"/>
          </p:nvPr>
        </p:nvSpPr>
        <p:spPr>
          <a:xfrm>
            <a:off x="319091" y="1762188"/>
            <a:ext cx="4180910" cy="468738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endParaRPr lang="de-DE" dirty="0"/>
          </a:p>
          <a:p>
            <a:pPr>
              <a:spcAft>
                <a:spcPts val="600"/>
              </a:spcAft>
            </a:pPr>
            <a:r>
              <a:rPr lang="de-DE" dirty="0"/>
              <a:t>Gigapixel Image</a:t>
            </a:r>
          </a:p>
          <a:p>
            <a:pPr>
              <a:spcAft>
                <a:spcPts val="600"/>
              </a:spcAft>
            </a:pPr>
            <a:endParaRPr lang="de-DE" dirty="0"/>
          </a:p>
          <a:p>
            <a:pPr>
              <a:spcAft>
                <a:spcPts val="600"/>
              </a:spcAft>
            </a:pPr>
            <a:endParaRPr lang="de-DE" dirty="0"/>
          </a:p>
          <a:p>
            <a:pPr>
              <a:spcAft>
                <a:spcPts val="600"/>
              </a:spcAft>
            </a:pPr>
            <a:r>
              <a:rPr lang="de-DE" dirty="0" err="1"/>
              <a:t>Neural</a:t>
            </a:r>
            <a:r>
              <a:rPr lang="de-DE" dirty="0"/>
              <a:t> </a:t>
            </a:r>
            <a:r>
              <a:rPr lang="de-DE" dirty="0" err="1"/>
              <a:t>signed</a:t>
            </a:r>
            <a:r>
              <a:rPr lang="de-DE" dirty="0"/>
              <a:t> </a:t>
            </a:r>
            <a:r>
              <a:rPr lang="de-DE" dirty="0" err="1"/>
              <a:t>distance</a:t>
            </a:r>
            <a:r>
              <a:rPr lang="de-DE" dirty="0"/>
              <a:t> </a:t>
            </a:r>
            <a:r>
              <a:rPr lang="de-DE" dirty="0" err="1"/>
              <a:t>functions</a:t>
            </a:r>
            <a:r>
              <a:rPr lang="de-DE" dirty="0"/>
              <a:t> (SDF)</a:t>
            </a:r>
          </a:p>
          <a:p>
            <a:pPr>
              <a:spcAft>
                <a:spcPts val="600"/>
              </a:spcAft>
            </a:pPr>
            <a:endParaRPr lang="de-DE" dirty="0"/>
          </a:p>
          <a:p>
            <a:pPr>
              <a:spcAft>
                <a:spcPts val="600"/>
              </a:spcAft>
            </a:pPr>
            <a:endParaRPr lang="de-DE" dirty="0"/>
          </a:p>
          <a:p>
            <a:pPr>
              <a:spcAft>
                <a:spcPts val="600"/>
              </a:spcAft>
            </a:pPr>
            <a:r>
              <a:rPr lang="de-DE" dirty="0" err="1"/>
              <a:t>Neural</a:t>
            </a:r>
            <a:r>
              <a:rPr lang="de-DE" dirty="0"/>
              <a:t> </a:t>
            </a:r>
            <a:r>
              <a:rPr lang="de-DE" dirty="0" err="1"/>
              <a:t>radiance</a:t>
            </a:r>
            <a:r>
              <a:rPr lang="de-DE" dirty="0"/>
              <a:t> </a:t>
            </a:r>
            <a:r>
              <a:rPr lang="de-DE" dirty="0" err="1"/>
              <a:t>caching</a:t>
            </a:r>
            <a:r>
              <a:rPr lang="de-DE" dirty="0"/>
              <a:t> (NRC)</a:t>
            </a:r>
          </a:p>
          <a:p>
            <a:pPr>
              <a:spcAft>
                <a:spcPts val="600"/>
              </a:spcAft>
            </a:pPr>
            <a:endParaRPr lang="de-DE" dirty="0"/>
          </a:p>
          <a:p>
            <a:pPr>
              <a:spcAft>
                <a:spcPts val="600"/>
              </a:spcAft>
            </a:pPr>
            <a:endParaRPr lang="de-DE" dirty="0"/>
          </a:p>
          <a:p>
            <a:pPr>
              <a:spcAft>
                <a:spcPts val="600"/>
              </a:spcAft>
            </a:pPr>
            <a:r>
              <a:rPr lang="de-DE" dirty="0" err="1"/>
              <a:t>Neural</a:t>
            </a:r>
            <a:r>
              <a:rPr lang="de-DE" dirty="0"/>
              <a:t> </a:t>
            </a:r>
            <a:r>
              <a:rPr lang="de-DE" dirty="0" err="1"/>
              <a:t>radiance</a:t>
            </a:r>
            <a:r>
              <a:rPr lang="de-DE" dirty="0"/>
              <a:t> and </a:t>
            </a:r>
            <a:r>
              <a:rPr lang="de-DE" dirty="0" err="1"/>
              <a:t>density</a:t>
            </a:r>
            <a:r>
              <a:rPr lang="de-DE" dirty="0"/>
              <a:t> </a:t>
            </a:r>
            <a:r>
              <a:rPr lang="de-DE" dirty="0" err="1"/>
              <a:t>fields</a:t>
            </a:r>
            <a:r>
              <a:rPr lang="de-DE" dirty="0"/>
              <a:t> (</a:t>
            </a:r>
            <a:r>
              <a:rPr lang="de-DE" dirty="0" err="1"/>
              <a:t>NeRF</a:t>
            </a:r>
            <a:r>
              <a:rPr lang="de-DE" dirty="0"/>
              <a:t>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>
          <a:xfrm>
            <a:off x="6774934" y="6473313"/>
            <a:ext cx="205207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E58CB1E-F828-4F11-99E0-327109AF9DA4}" type="slidenum">
              <a:rPr lang="de-DE" smtClean="0"/>
              <a:pPr>
                <a:spcAft>
                  <a:spcPts val="600"/>
                </a:spcAft>
              </a:pPr>
              <a:t>5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7"/>
          </p:nvPr>
        </p:nvSpPr>
        <p:spPr>
          <a:xfrm>
            <a:off x="311162" y="6473313"/>
            <a:ext cx="6464280" cy="365125"/>
          </a:xfrm>
        </p:spPr>
        <p:txBody>
          <a:bodyPr anchor="ctr">
            <a:normAutofit/>
          </a:bodyPr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Multiresolution Hash Encoding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19090" y="994334"/>
            <a:ext cx="8508999" cy="410369"/>
          </a:xfrm>
        </p:spPr>
        <p:txBody>
          <a:bodyPr wrap="square" anchor="t">
            <a:normAutofit/>
          </a:bodyPr>
          <a:lstStyle/>
          <a:p>
            <a:r>
              <a:rPr lang="de-DE" dirty="0" err="1"/>
              <a:t>Introduction</a:t>
            </a:r>
            <a:endParaRPr lang="de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8B1891-8D73-F178-8E9C-BA68AD932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467789"/>
            <a:ext cx="2069335" cy="4943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F8046F-4835-E8AD-385C-9C9EC4A3B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4135" y="1466815"/>
            <a:ext cx="2853999" cy="494438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17194B6-466C-AB1A-FA80-F3481A05CB14}"/>
              </a:ext>
            </a:extLst>
          </p:cNvPr>
          <p:cNvSpPr/>
          <p:nvPr/>
        </p:nvSpPr>
        <p:spPr>
          <a:xfrm>
            <a:off x="190248" y="4026694"/>
            <a:ext cx="8907505" cy="1194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DE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D7FFE3-58A4-BC16-41BB-37AA5AA62EF9}"/>
              </a:ext>
            </a:extLst>
          </p:cNvPr>
          <p:cNvSpPr/>
          <p:nvPr/>
        </p:nvSpPr>
        <p:spPr>
          <a:xfrm>
            <a:off x="236495" y="5214818"/>
            <a:ext cx="8907505" cy="1194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7298386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 err="1"/>
              <a:t>Adaptivity</a:t>
            </a:r>
            <a:endParaRPr lang="de-DE" b="1" dirty="0"/>
          </a:p>
          <a:p>
            <a:pPr marL="461963" lvl="1" indent="-285750">
              <a:buFont typeface="Arial" panose="020B0604020202020204" pitchFamily="34" charset="0"/>
              <a:buChar char="•"/>
            </a:pPr>
            <a:r>
              <a:rPr lang="de-DE" dirty="0" err="1"/>
              <a:t>Coarse</a:t>
            </a:r>
            <a:r>
              <a:rPr lang="de-DE" dirty="0"/>
              <a:t> Resolution – 1:1 </a:t>
            </a:r>
            <a:r>
              <a:rPr lang="de-DE" dirty="0" err="1"/>
              <a:t>mapping</a:t>
            </a:r>
            <a:endParaRPr lang="de-DE" dirty="0"/>
          </a:p>
          <a:p>
            <a:pPr marL="461963" lvl="1" indent="-285750">
              <a:buFont typeface="Arial" panose="020B0604020202020204" pitchFamily="34" charset="0"/>
              <a:buChar char="•"/>
            </a:pPr>
            <a:r>
              <a:rPr lang="de-DE" dirty="0"/>
              <a:t>Fine Resolution - Hash Table</a:t>
            </a:r>
          </a:p>
          <a:p>
            <a:pPr marL="461963" lvl="1" indent="-285750">
              <a:buFont typeface="Arial" panose="020B0604020202020204" pitchFamily="34" charset="0"/>
              <a:buChar char="•"/>
            </a:pP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structural</a:t>
            </a:r>
            <a:r>
              <a:rPr lang="de-DE" dirty="0"/>
              <a:t> Updates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structure</a:t>
            </a:r>
            <a:endParaRPr lang="de-DE" dirty="0"/>
          </a:p>
          <a:p>
            <a:pPr marL="461963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461963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r>
              <a:rPr lang="de-DE" b="1" dirty="0"/>
              <a:t>Efficiency</a:t>
            </a:r>
          </a:p>
          <a:p>
            <a:pPr marL="461963" lvl="1" indent="-285750">
              <a:buFont typeface="Arial" panose="020B0604020202020204" pitchFamily="34" charset="0"/>
              <a:buChar char="•"/>
            </a:pPr>
            <a:r>
              <a:rPr lang="de-DE" dirty="0"/>
              <a:t>Hash </a:t>
            </a:r>
            <a:r>
              <a:rPr lang="de-DE" dirty="0" err="1"/>
              <a:t>Tabel</a:t>
            </a:r>
            <a:r>
              <a:rPr lang="de-DE" dirty="0"/>
              <a:t> </a:t>
            </a:r>
            <a:r>
              <a:rPr lang="de-DE" dirty="0" err="1"/>
              <a:t>lookups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O(1)</a:t>
            </a:r>
          </a:p>
          <a:p>
            <a:pPr marL="461963" lvl="1" indent="-285750">
              <a:buFont typeface="Arial" panose="020B0604020202020204" pitchFamily="34" charset="0"/>
              <a:buChar char="•"/>
            </a:pPr>
            <a:r>
              <a:rPr lang="de-DE" dirty="0" err="1"/>
              <a:t>Avoiding</a:t>
            </a:r>
            <a:r>
              <a:rPr lang="de-DE" dirty="0"/>
              <a:t> </a:t>
            </a:r>
            <a:r>
              <a:rPr lang="de-DE" dirty="0" err="1"/>
              <a:t>execution</a:t>
            </a:r>
            <a:r>
              <a:rPr lang="de-DE" dirty="0"/>
              <a:t> </a:t>
            </a:r>
            <a:r>
              <a:rPr lang="de-DE" dirty="0" err="1"/>
              <a:t>divergence</a:t>
            </a:r>
            <a:r>
              <a:rPr lang="de-DE" dirty="0"/>
              <a:t> and </a:t>
            </a:r>
            <a:r>
              <a:rPr lang="de-DE" dirty="0" err="1"/>
              <a:t>serial</a:t>
            </a:r>
            <a:r>
              <a:rPr lang="de-DE" dirty="0"/>
              <a:t> </a:t>
            </a:r>
            <a:r>
              <a:rPr lang="de-DE" dirty="0" err="1"/>
              <a:t>pointer-chasing</a:t>
            </a:r>
            <a:endParaRPr lang="de-DE" dirty="0"/>
          </a:p>
          <a:p>
            <a:pPr marL="461963" lvl="1" indent="-285750">
              <a:buFont typeface="Arial" panose="020B0604020202020204" pitchFamily="34" charset="0"/>
              <a:buChar char="•"/>
            </a:pPr>
            <a:r>
              <a:rPr lang="de-DE" dirty="0" err="1"/>
              <a:t>Resolutions</a:t>
            </a:r>
            <a:r>
              <a:rPr lang="de-DE" dirty="0"/>
              <a:t> </a:t>
            </a:r>
            <a:r>
              <a:rPr lang="de-DE" dirty="0" err="1"/>
              <a:t>may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queried</a:t>
            </a:r>
            <a:r>
              <a:rPr lang="de-DE" dirty="0"/>
              <a:t> in parallel</a:t>
            </a:r>
          </a:p>
          <a:p>
            <a:endParaRPr lang="de-DE" dirty="0"/>
          </a:p>
          <a:p>
            <a:endParaRPr lang="de-DE" dirty="0"/>
          </a:p>
          <a:p>
            <a:r>
              <a:rPr lang="de-DE" b="1" dirty="0"/>
              <a:t>Independent </a:t>
            </a:r>
            <a:r>
              <a:rPr lang="de-DE" b="1" dirty="0" err="1"/>
              <a:t>from</a:t>
            </a:r>
            <a:r>
              <a:rPr lang="de-DE" b="1" dirty="0"/>
              <a:t> Task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50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Multiresolution Hash Encoding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 err="1"/>
              <a:t>Introduction</a:t>
            </a:r>
            <a:endParaRPr lang="de-D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AC95B2-0D06-30C6-66AF-A4586F5289ED}"/>
              </a:ext>
            </a:extLst>
          </p:cNvPr>
          <p:cNvSpPr/>
          <p:nvPr/>
        </p:nvSpPr>
        <p:spPr>
          <a:xfrm>
            <a:off x="236494" y="4676060"/>
            <a:ext cx="8907505" cy="1194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4213326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 err="1"/>
              <a:t>Adaptivity</a:t>
            </a:r>
            <a:endParaRPr lang="de-DE" b="1" dirty="0"/>
          </a:p>
          <a:p>
            <a:pPr marL="461963" lvl="1" indent="-285750">
              <a:buFont typeface="Arial" panose="020B0604020202020204" pitchFamily="34" charset="0"/>
              <a:buChar char="•"/>
            </a:pPr>
            <a:r>
              <a:rPr lang="de-DE" dirty="0" err="1"/>
              <a:t>Coarse</a:t>
            </a:r>
            <a:r>
              <a:rPr lang="de-DE" dirty="0"/>
              <a:t> Resolution – 1:1 </a:t>
            </a:r>
            <a:r>
              <a:rPr lang="de-DE" dirty="0" err="1"/>
              <a:t>mapping</a:t>
            </a:r>
            <a:endParaRPr lang="de-DE" dirty="0"/>
          </a:p>
          <a:p>
            <a:pPr marL="461963" lvl="1" indent="-285750">
              <a:buFont typeface="Arial" panose="020B0604020202020204" pitchFamily="34" charset="0"/>
              <a:buChar char="•"/>
            </a:pPr>
            <a:r>
              <a:rPr lang="de-DE" dirty="0"/>
              <a:t>Fine Resolution - Hash Table</a:t>
            </a:r>
          </a:p>
          <a:p>
            <a:pPr marL="461963" lvl="1" indent="-285750">
              <a:buFont typeface="Arial" panose="020B0604020202020204" pitchFamily="34" charset="0"/>
              <a:buChar char="•"/>
            </a:pP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structural</a:t>
            </a:r>
            <a:r>
              <a:rPr lang="de-DE" dirty="0"/>
              <a:t> Updates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structure</a:t>
            </a:r>
            <a:endParaRPr lang="de-DE" dirty="0"/>
          </a:p>
          <a:p>
            <a:pPr marL="461963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461963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r>
              <a:rPr lang="de-DE" b="1" dirty="0"/>
              <a:t>Efficiency</a:t>
            </a:r>
          </a:p>
          <a:p>
            <a:pPr marL="461963" lvl="1" indent="-285750">
              <a:buFont typeface="Arial" panose="020B0604020202020204" pitchFamily="34" charset="0"/>
              <a:buChar char="•"/>
            </a:pPr>
            <a:r>
              <a:rPr lang="de-DE" dirty="0"/>
              <a:t>Hash </a:t>
            </a:r>
            <a:r>
              <a:rPr lang="de-DE" dirty="0" err="1"/>
              <a:t>Tabel</a:t>
            </a:r>
            <a:r>
              <a:rPr lang="de-DE" dirty="0"/>
              <a:t> </a:t>
            </a:r>
            <a:r>
              <a:rPr lang="de-DE" dirty="0" err="1"/>
              <a:t>lookups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O(1)</a:t>
            </a:r>
          </a:p>
          <a:p>
            <a:pPr marL="461963" lvl="1" indent="-285750">
              <a:buFont typeface="Arial" panose="020B0604020202020204" pitchFamily="34" charset="0"/>
              <a:buChar char="•"/>
            </a:pPr>
            <a:r>
              <a:rPr lang="de-DE" dirty="0" err="1"/>
              <a:t>Avoiding</a:t>
            </a:r>
            <a:r>
              <a:rPr lang="de-DE" dirty="0"/>
              <a:t> </a:t>
            </a:r>
            <a:r>
              <a:rPr lang="de-DE" dirty="0" err="1"/>
              <a:t>execution</a:t>
            </a:r>
            <a:r>
              <a:rPr lang="de-DE" dirty="0"/>
              <a:t> </a:t>
            </a:r>
            <a:r>
              <a:rPr lang="de-DE" dirty="0" err="1"/>
              <a:t>divergence</a:t>
            </a:r>
            <a:r>
              <a:rPr lang="de-DE" dirty="0"/>
              <a:t> and </a:t>
            </a:r>
            <a:r>
              <a:rPr lang="de-DE" dirty="0" err="1"/>
              <a:t>serial</a:t>
            </a:r>
            <a:r>
              <a:rPr lang="de-DE" dirty="0"/>
              <a:t> </a:t>
            </a:r>
            <a:r>
              <a:rPr lang="de-DE" dirty="0" err="1"/>
              <a:t>pointer-chasing</a:t>
            </a:r>
            <a:endParaRPr lang="de-DE" dirty="0"/>
          </a:p>
          <a:p>
            <a:pPr marL="461963" lvl="1" indent="-285750">
              <a:buFont typeface="Arial" panose="020B0604020202020204" pitchFamily="34" charset="0"/>
              <a:buChar char="•"/>
            </a:pPr>
            <a:r>
              <a:rPr lang="de-DE" dirty="0" err="1"/>
              <a:t>Resolutions</a:t>
            </a:r>
            <a:r>
              <a:rPr lang="de-DE" dirty="0"/>
              <a:t> </a:t>
            </a:r>
            <a:r>
              <a:rPr lang="de-DE" dirty="0" err="1"/>
              <a:t>may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queried</a:t>
            </a:r>
            <a:r>
              <a:rPr lang="de-DE" dirty="0"/>
              <a:t> in parallel</a:t>
            </a:r>
          </a:p>
          <a:p>
            <a:endParaRPr lang="de-DE" dirty="0"/>
          </a:p>
          <a:p>
            <a:endParaRPr lang="de-DE" dirty="0"/>
          </a:p>
          <a:p>
            <a:r>
              <a:rPr lang="de-DE" b="1" dirty="0"/>
              <a:t>Independent </a:t>
            </a:r>
            <a:r>
              <a:rPr lang="de-DE" b="1" dirty="0" err="1"/>
              <a:t>from</a:t>
            </a:r>
            <a:r>
              <a:rPr lang="de-DE" b="1" dirty="0"/>
              <a:t> Task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51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Multiresolution Hash Encoding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 err="1"/>
              <a:t>Introduction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52517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342900" indent="-342900">
                  <a:buFont typeface="+mj-lt"/>
                  <a:buAutoNum type="arabicPeriod"/>
                </a:pPr>
                <a:r>
                  <a:rPr lang="de-DE" dirty="0"/>
                  <a:t>Scale Input x</a:t>
                </a:r>
              </a:p>
              <a:p>
                <a:pPr marL="519113" lvl="1" indent="-342900">
                  <a:buFont typeface="Symbol" pitchFamily="18" charset="2"/>
                  <a:buAutoNum type="arabicPeriod"/>
                </a:pP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  ≔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exp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⁡(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𝑚𝑎𝑥</m:t>
                                </m:r>
                              </m:sub>
                            </m:s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 − </m:t>
                            </m:r>
                            <m:func>
                              <m:func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de-DE" b="0" i="0" smtClean="0">
                                    <a:latin typeface="Cambria Math" panose="02040503050406030204" pitchFamily="18" charset="0"/>
                                  </a:rPr>
                                  <m:t>ln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𝑚𝑖𝑛</m:t>
                                    </m:r>
                                  </m:sub>
                                </m:sSub>
                              </m:e>
                            </m:func>
                          </m:e>
                        </m:func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−1</m:t>
                        </m:r>
                      </m:den>
                    </m:f>
                  </m:oMath>
                </a14:m>
                <a:r>
                  <a:rPr lang="de-DE" dirty="0"/>
                  <a:t>)</a:t>
                </a:r>
              </a:p>
              <a:p>
                <a:pPr marL="519113" lvl="1" indent="-342900"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 ≔ </m:t>
                    </m:r>
                    <m:d>
                      <m:dPr>
                        <m:begChr m:val="⌊"/>
                        <m:endChr m:val="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d>
                          <m:dPr>
                            <m:begChr m:val=""/>
                            <m:endChr m:val="⌋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p>
                            </m:sSup>
                          </m:e>
                        </m:d>
                      </m:e>
                    </m:d>
                  </m:oMath>
                </a14:m>
                <a:endParaRPr lang="de-DE" dirty="0"/>
              </a:p>
              <a:p>
                <a:pPr marL="519113" lvl="1" indent="-34290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 ∗ 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</m:oMath>
                </a14:m>
                <a:endParaRPr lang="de-DE" dirty="0"/>
              </a:p>
              <a:p>
                <a:pPr marL="519113" lvl="1" indent="-342900">
                  <a:buFont typeface="+mj-lt"/>
                  <a:buAutoNum type="arabicPeriod"/>
                </a:pPr>
                <a:endParaRPr lang="de-DE" dirty="0"/>
              </a:p>
              <a:p>
                <a:pPr marL="342900" indent="-342900">
                  <a:buAutoNum type="arabicPeriod"/>
                </a:pPr>
                <a:r>
                  <a:rPr lang="de-DE" dirty="0"/>
                  <a:t>Round down and </a:t>
                </a:r>
                <a:r>
                  <a:rPr lang="de-DE" dirty="0" err="1"/>
                  <a:t>up</a:t>
                </a:r>
                <a:endParaRPr lang="de-DE" dirty="0"/>
              </a:p>
              <a:p>
                <a:pPr marL="519113" lvl="1" indent="-342900">
                  <a:buFont typeface="+mj-lt"/>
                  <a:buAutoNum type="arabicPeriod"/>
                </a:pPr>
                <a14:m>
                  <m:oMath xmlns:m="http://schemas.openxmlformats.org/officeDocument/2006/math">
                    <m:d>
                      <m:dPr>
                        <m:begChr m:val="⌊"/>
                        <m:endChr m:val="⌋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⌊"/>
                        <m:endChr m:val="⌋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 ∗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pPr marL="519113" lvl="1" indent="-342900">
                  <a:buFont typeface="Symbol" pitchFamily="18" charset="2"/>
                  <a:buAutoNum type="arabicPeriod"/>
                </a:pPr>
                <a14:m>
                  <m:oMath xmlns:m="http://schemas.openxmlformats.org/officeDocument/2006/math">
                    <m:d>
                      <m:dPr>
                        <m:begChr m:val="⌈"/>
                        <m:endChr m:val="⌉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⌈"/>
                        <m:endChr m:val="⌉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 ∗ 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pPr marL="519113" lvl="1" indent="-342900">
                  <a:buFont typeface="Symbol" pitchFamily="18" charset="2"/>
                  <a:buAutoNum type="arabicPeriod"/>
                </a:pPr>
                <a:endParaRPr lang="de-DE" dirty="0"/>
              </a:p>
              <a:p>
                <a:pPr marL="342900" indent="-342900">
                  <a:buFont typeface="Symbol" pitchFamily="18" charset="2"/>
                  <a:buAutoNum type="arabicPeriod"/>
                </a:pPr>
                <a:r>
                  <a:rPr lang="de-DE" dirty="0"/>
                  <a:t>Span </a:t>
                </a:r>
                <a:r>
                  <a:rPr lang="de-DE" dirty="0" err="1"/>
                  <a:t>voxel</a:t>
                </a:r>
                <a:r>
                  <a:rPr lang="de-DE" dirty="0"/>
                  <a:t> </a:t>
                </a:r>
                <a:r>
                  <a:rPr lang="de-DE" dirty="0" err="1"/>
                  <a:t>with</a:t>
                </a:r>
                <a:r>
                  <a:rPr lang="de-DE" dirty="0"/>
                  <a:t> 2</a:t>
                </a:r>
                <a:r>
                  <a:rPr lang="de-DE" baseline="30000" dirty="0"/>
                  <a:t>d</a:t>
                </a:r>
                <a:r>
                  <a:rPr lang="de-DE" dirty="0"/>
                  <a:t> integer </a:t>
                </a:r>
                <a:r>
                  <a:rPr lang="de-DE" dirty="0" err="1"/>
                  <a:t>vertices</a:t>
                </a:r>
                <a:endParaRPr lang="de-DE" dirty="0"/>
              </a:p>
              <a:p>
                <a:pPr marL="342900" indent="-342900">
                  <a:buFont typeface="Symbol" pitchFamily="18" charset="2"/>
                  <a:buAutoNum type="arabicPeriod"/>
                </a:pPr>
                <a:endParaRPr lang="de-DE" dirty="0"/>
              </a:p>
              <a:p>
                <a:pPr marL="342900" indent="-342900">
                  <a:buFont typeface="Symbol" pitchFamily="18" charset="2"/>
                  <a:buAutoNum type="arabicPeriod"/>
                </a:pPr>
                <a:r>
                  <a:rPr lang="de-DE" dirty="0" err="1"/>
                  <a:t>Map</a:t>
                </a:r>
                <a:r>
                  <a:rPr lang="de-DE" dirty="0"/>
                  <a:t> </a:t>
                </a:r>
                <a:r>
                  <a:rPr lang="de-DE" dirty="0" err="1"/>
                  <a:t>each</a:t>
                </a:r>
                <a:r>
                  <a:rPr lang="de-DE" dirty="0"/>
                  <a:t> </a:t>
                </a:r>
                <a:r>
                  <a:rPr lang="de-DE" dirty="0" err="1"/>
                  <a:t>corner</a:t>
                </a:r>
                <a:r>
                  <a:rPr lang="de-DE" dirty="0"/>
                  <a:t> </a:t>
                </a:r>
                <a:r>
                  <a:rPr lang="de-DE" dirty="0" err="1"/>
                  <a:t>to</a:t>
                </a:r>
                <a:r>
                  <a:rPr lang="de-DE" dirty="0"/>
                  <a:t> an </a:t>
                </a:r>
                <a:r>
                  <a:rPr lang="de-DE" dirty="0" err="1"/>
                  <a:t>entry</a:t>
                </a:r>
                <a:r>
                  <a:rPr lang="de-DE" dirty="0"/>
                  <a:t> in </a:t>
                </a:r>
                <a:r>
                  <a:rPr lang="de-DE" dirty="0" err="1"/>
                  <a:t>respective</a:t>
                </a:r>
                <a:r>
                  <a:rPr lang="de-DE" dirty="0"/>
                  <a:t> feature </a:t>
                </a:r>
                <a:r>
                  <a:rPr lang="de-DE" dirty="0" err="1"/>
                  <a:t>vector</a:t>
                </a:r>
                <a:r>
                  <a:rPr lang="de-DE" dirty="0"/>
                  <a:t> </a:t>
                </a:r>
                <a:r>
                  <a:rPr lang="de-DE" dirty="0" err="1"/>
                  <a:t>array</a:t>
                </a:r>
                <a:endParaRPr lang="de-DE" dirty="0"/>
              </a:p>
              <a:p>
                <a:pPr marL="342900" indent="-342900">
                  <a:buFont typeface="Symbol" pitchFamily="18" charset="2"/>
                  <a:buAutoNum type="arabicPeriod"/>
                </a:pPr>
                <a:endParaRPr lang="de-DE" dirty="0"/>
              </a:p>
              <a:p>
                <a:pPr marL="342900" indent="-342900">
                  <a:buFont typeface="Symbol" pitchFamily="18" charset="2"/>
                  <a:buAutoNum type="arabicPeriod"/>
                </a:pPr>
                <a:r>
                  <a:rPr lang="de-DE" dirty="0" err="1"/>
                  <a:t>Spatial</a:t>
                </a:r>
                <a:r>
                  <a:rPr lang="de-DE" dirty="0"/>
                  <a:t> Hash </a:t>
                </a:r>
                <a:r>
                  <a:rPr lang="de-DE" dirty="0" err="1"/>
                  <a:t>Function</a:t>
                </a:r>
                <a:endParaRPr lang="de-DE" dirty="0"/>
              </a:p>
              <a:p>
                <a:pPr marL="519113" lvl="1" indent="-342900"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=(</m:t>
                    </m:r>
                    <m:sPre>
                      <m:sPre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  <m:e>
                        <m:nary>
                          <m:naryPr>
                            <m:chr m:val="⨁"/>
                            <m:subHide m:val="on"/>
                            <m:supHide m:val="on"/>
                            <m:ctrlPr>
                              <a:rPr lang="en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e>
                    </m:sPre>
                    <m:r>
                      <a:rPr lang="de-DE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𝑚𝑜𝑑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de-DE" dirty="0"/>
              </a:p>
              <a:p>
                <a:pPr marL="519113" lvl="1" indent="-342900">
                  <a:buFont typeface="Symbol" pitchFamily="18" charset="2"/>
                  <a:buAutoNum type="arabicPeriod"/>
                </a:pPr>
                <a:endParaRPr lang="de-DE" dirty="0"/>
              </a:p>
              <a:p>
                <a:pPr marL="342900" indent="-342900">
                  <a:buFont typeface="Symbol" pitchFamily="18" charset="2"/>
                  <a:buAutoNum type="arabicPeriod"/>
                </a:pPr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2" name="Inhaltsplatzhalt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39" t="-1348" b="-323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52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Multiresolution Hash Encoding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Multiresolution Hash Encoding</a:t>
            </a:r>
          </a:p>
        </p:txBody>
      </p:sp>
    </p:spTree>
    <p:extLst>
      <p:ext uri="{BB962C8B-B14F-4D97-AF65-F5344CB8AC3E}">
        <p14:creationId xmlns:p14="http://schemas.microsoft.com/office/powerpoint/2010/main" val="4977399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lvl="1" indent="0">
                  <a:buNone/>
                </a:pPr>
                <a:r>
                  <a:rPr lang="de-DE" dirty="0"/>
                  <a:t>Number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trainable</a:t>
                </a:r>
                <a:r>
                  <a:rPr lang="de-DE" dirty="0"/>
                  <a:t> </a:t>
                </a:r>
                <a:r>
                  <a:rPr lang="de-DE" dirty="0" err="1"/>
                  <a:t>encoding</a:t>
                </a:r>
                <a:r>
                  <a:rPr lang="de-DE" dirty="0"/>
                  <a:t> </a:t>
                </a:r>
                <a:r>
                  <a:rPr lang="de-DE" dirty="0" err="1"/>
                  <a:t>parameters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de-DE" b="0" dirty="0">
                    <a:ea typeface="Cambria Math" panose="02040503050406030204" pitchFamily="18" charset="0"/>
                  </a:rPr>
                  <a:t> </a:t>
                </a:r>
                <a:r>
                  <a:rPr lang="de-DE" b="0" dirty="0" err="1">
                    <a:ea typeface="Cambria Math" panose="02040503050406030204" pitchFamily="18" charset="0"/>
                  </a:rPr>
                  <a:t>bounded</a:t>
                </a:r>
                <a:r>
                  <a:rPr lang="de-DE" b="0" dirty="0">
                    <a:ea typeface="Cambria Math" panose="02040503050406030204" pitchFamily="18" charset="0"/>
                  </a:rPr>
                  <a:t> </a:t>
                </a:r>
                <a:r>
                  <a:rPr lang="de-DE" b="0" dirty="0" err="1">
                    <a:ea typeface="Cambria Math" panose="02040503050406030204" pitchFamily="18" charset="0"/>
                  </a:rPr>
                  <a:t>by</a:t>
                </a:r>
                <a:r>
                  <a:rPr lang="de-DE" b="0" dirty="0">
                    <a:ea typeface="Cambria Math" panose="02040503050406030204" pitchFamily="18" charset="0"/>
                  </a:rPr>
                  <a:t> L*T*F</a:t>
                </a:r>
              </a:p>
              <a:p>
                <a:pPr marL="461963" lvl="1" indent="-285750"/>
                <a:r>
                  <a:rPr lang="de-DE" dirty="0"/>
                  <a:t>L </a:t>
                </a:r>
                <a:r>
                  <a:rPr lang="de-DE" dirty="0" err="1"/>
                  <a:t>resolution</a:t>
                </a:r>
                <a:r>
                  <a:rPr lang="de-DE" dirty="0"/>
                  <a:t> </a:t>
                </a:r>
                <a:r>
                  <a:rPr lang="de-DE" dirty="0" err="1"/>
                  <a:t>levels</a:t>
                </a:r>
                <a:endParaRPr lang="de-DE" dirty="0"/>
              </a:p>
              <a:p>
                <a:pPr marL="461963" lvl="1" indent="-285750"/>
                <a:r>
                  <a:rPr lang="de-DE" dirty="0"/>
                  <a:t>T feature </a:t>
                </a:r>
                <a:r>
                  <a:rPr lang="de-DE" dirty="0" err="1"/>
                  <a:t>vectors</a:t>
                </a:r>
                <a:r>
                  <a:rPr lang="de-DE" dirty="0"/>
                  <a:t> per </a:t>
                </a:r>
                <a:r>
                  <a:rPr lang="de-DE" dirty="0" err="1"/>
                  <a:t>level</a:t>
                </a:r>
                <a:endParaRPr lang="de-DE" dirty="0"/>
              </a:p>
              <a:p>
                <a:pPr marL="461963" lvl="1" indent="-285750"/>
                <a:r>
                  <a:rPr lang="de-DE" dirty="0"/>
                  <a:t>F dimensional feature </a:t>
                </a:r>
                <a:r>
                  <a:rPr lang="de-DE" dirty="0" err="1"/>
                  <a:t>vectors</a:t>
                </a:r>
                <a:endParaRPr lang="de-DE" dirty="0"/>
              </a:p>
              <a:p>
                <a:pPr lvl="1" indent="0">
                  <a:buNone/>
                </a:pPr>
                <a:endParaRPr lang="de-DE" dirty="0"/>
              </a:p>
              <a:p>
                <a:pPr lvl="1" indent="0">
                  <a:buNone/>
                </a:pPr>
                <a:endParaRPr lang="de-DE" dirty="0"/>
              </a:p>
              <a:p>
                <a:pPr lvl="1" indent="0">
                  <a:buNone/>
                </a:pPr>
                <a:endParaRPr lang="de-DE" dirty="0"/>
              </a:p>
            </p:txBody>
          </p:sp>
        </mc:Choice>
        <mc:Fallback xmlns="">
          <p:sp>
            <p:nvSpPr>
              <p:cNvPr id="2" name="Inhaltsplatzhalt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134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53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Multiresolution Hash Encoding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Multiresolution Hash Encoding</a:t>
            </a:r>
          </a:p>
        </p:txBody>
      </p:sp>
    </p:spTree>
    <p:extLst>
      <p:ext uri="{BB962C8B-B14F-4D97-AF65-F5344CB8AC3E}">
        <p14:creationId xmlns:p14="http://schemas.microsoft.com/office/powerpoint/2010/main" val="32206311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indent="0">
              <a:buNone/>
            </a:pPr>
            <a:endParaRPr lang="de-DE" dirty="0"/>
          </a:p>
          <a:p>
            <a:pPr lvl="1" indent="0">
              <a:buNone/>
            </a:pPr>
            <a:endParaRPr lang="de-DE" dirty="0"/>
          </a:p>
          <a:p>
            <a:pPr lvl="1" indent="0">
              <a:buNone/>
            </a:pPr>
            <a:endParaRPr lang="de-DE" dirty="0"/>
          </a:p>
          <a:p>
            <a:pPr lvl="1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54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Multiresolution Hash Encoding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19090" y="994334"/>
            <a:ext cx="8508999" cy="82073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Experiments</a:t>
            </a:r>
            <a:br>
              <a:rPr lang="de-DE" dirty="0"/>
            </a:br>
            <a:r>
              <a:rPr lang="de-DE" dirty="0" err="1"/>
              <a:t>Neural</a:t>
            </a:r>
            <a:r>
              <a:rPr lang="de-DE" dirty="0"/>
              <a:t> </a:t>
            </a:r>
            <a:r>
              <a:rPr lang="de-DE" dirty="0" err="1"/>
              <a:t>Radiance</a:t>
            </a:r>
            <a:r>
              <a:rPr lang="de-DE" dirty="0"/>
              <a:t> Caching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3A4A21-D4C0-E54D-D737-85611CD6E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13675"/>
            <a:ext cx="9144000" cy="183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9535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r>
              <a:rPr lang="de-DE" b="1" dirty="0"/>
              <a:t>Model Architecture:</a:t>
            </a:r>
          </a:p>
          <a:p>
            <a:r>
              <a:rPr lang="de-DE" dirty="0"/>
              <a:t>Density MLP: </a:t>
            </a:r>
            <a:r>
              <a:rPr lang="de-DE" dirty="0" err="1"/>
              <a:t>hash</a:t>
            </a:r>
            <a:r>
              <a:rPr lang="de-DE" dirty="0"/>
              <a:t> </a:t>
            </a:r>
            <a:r>
              <a:rPr lang="de-DE" dirty="0" err="1"/>
              <a:t>encoded</a:t>
            </a:r>
            <a:r>
              <a:rPr lang="de-DE" dirty="0"/>
              <a:t> </a:t>
            </a:r>
            <a:r>
              <a:rPr lang="de-DE" dirty="0" err="1"/>
              <a:t>position</a:t>
            </a:r>
            <a:r>
              <a:rPr lang="de-DE" dirty="0"/>
              <a:t> </a:t>
            </a:r>
            <a:r>
              <a:rPr lang="de-DE" dirty="0" err="1"/>
              <a:t>mapped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16 </a:t>
            </a:r>
            <a:r>
              <a:rPr lang="de-DE" dirty="0" err="1"/>
              <a:t>output</a:t>
            </a:r>
            <a:r>
              <a:rPr lang="de-DE" dirty="0"/>
              <a:t> </a:t>
            </a:r>
            <a:r>
              <a:rPr lang="de-DE" dirty="0" err="1"/>
              <a:t>values</a:t>
            </a:r>
            <a:endParaRPr lang="de-DE" dirty="0"/>
          </a:p>
          <a:p>
            <a:r>
              <a:rPr lang="de-DE" dirty="0"/>
              <a:t>Color MLP: </a:t>
            </a:r>
            <a:r>
              <a:rPr lang="de-DE" dirty="0" err="1"/>
              <a:t>adds</a:t>
            </a:r>
            <a:r>
              <a:rPr lang="de-DE" dirty="0"/>
              <a:t> </a:t>
            </a:r>
            <a:r>
              <a:rPr lang="de-DE" dirty="0" err="1"/>
              <a:t>view-dependent</a:t>
            </a:r>
            <a:r>
              <a:rPr lang="de-DE" dirty="0"/>
              <a:t> </a:t>
            </a:r>
            <a:r>
              <a:rPr lang="de-DE" dirty="0" err="1"/>
              <a:t>color</a:t>
            </a:r>
            <a:r>
              <a:rPr lang="de-DE" dirty="0"/>
              <a:t> </a:t>
            </a:r>
            <a:r>
              <a:rPr lang="de-DE" dirty="0" err="1"/>
              <a:t>variation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b="1" dirty="0" err="1"/>
              <a:t>Accelerated</a:t>
            </a:r>
            <a:r>
              <a:rPr lang="de-DE" b="1" dirty="0"/>
              <a:t> </a:t>
            </a:r>
            <a:r>
              <a:rPr lang="de-DE" b="1" dirty="0" err="1"/>
              <a:t>ray</a:t>
            </a:r>
            <a:r>
              <a:rPr lang="de-DE" b="1" dirty="0"/>
              <a:t> </a:t>
            </a:r>
            <a:r>
              <a:rPr lang="de-DE" b="1" dirty="0" err="1"/>
              <a:t>marching</a:t>
            </a:r>
            <a:r>
              <a:rPr lang="de-DE" b="1" dirty="0"/>
              <a:t>:</a:t>
            </a:r>
          </a:p>
          <a:p>
            <a:r>
              <a:rPr lang="de-DE" dirty="0" err="1"/>
              <a:t>Maintain</a:t>
            </a:r>
            <a:r>
              <a:rPr lang="de-DE" dirty="0"/>
              <a:t> </a:t>
            </a:r>
            <a:r>
              <a:rPr lang="de-DE" dirty="0" err="1"/>
              <a:t>occupancy</a:t>
            </a:r>
            <a:r>
              <a:rPr lang="de-DE" dirty="0"/>
              <a:t> </a:t>
            </a:r>
            <a:r>
              <a:rPr lang="de-DE" dirty="0" err="1"/>
              <a:t>grid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coarsely</a:t>
            </a:r>
            <a:r>
              <a:rPr lang="de-DE" dirty="0"/>
              <a:t> </a:t>
            </a:r>
            <a:r>
              <a:rPr lang="de-DE" dirty="0" err="1"/>
              <a:t>marks</a:t>
            </a:r>
            <a:r>
              <a:rPr lang="de-DE" dirty="0"/>
              <a:t> </a:t>
            </a:r>
            <a:r>
              <a:rPr lang="de-DE" dirty="0" err="1"/>
              <a:t>empty</a:t>
            </a:r>
            <a:r>
              <a:rPr lang="de-DE" dirty="0"/>
              <a:t> vs. non-</a:t>
            </a:r>
            <a:r>
              <a:rPr lang="de-DE" dirty="0" err="1"/>
              <a:t>empty</a:t>
            </a:r>
            <a:r>
              <a:rPr lang="de-DE" dirty="0"/>
              <a:t> </a:t>
            </a:r>
            <a:r>
              <a:rPr lang="de-DE" dirty="0" err="1"/>
              <a:t>space</a:t>
            </a:r>
            <a:endParaRPr lang="de-DE" dirty="0"/>
          </a:p>
          <a:p>
            <a:r>
              <a:rPr lang="de-DE" dirty="0" err="1"/>
              <a:t>Additionally</a:t>
            </a:r>
            <a:r>
              <a:rPr lang="de-DE" dirty="0"/>
              <a:t> </a:t>
            </a:r>
            <a:r>
              <a:rPr lang="de-DE" dirty="0" err="1"/>
              <a:t>cascade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and </a:t>
            </a:r>
            <a:r>
              <a:rPr lang="de-DE" dirty="0" err="1"/>
              <a:t>distribute</a:t>
            </a:r>
            <a:r>
              <a:rPr lang="de-DE" dirty="0"/>
              <a:t> </a:t>
            </a:r>
            <a:r>
              <a:rPr lang="de-DE" dirty="0" err="1"/>
              <a:t>samples</a:t>
            </a:r>
            <a:r>
              <a:rPr lang="de-DE" dirty="0"/>
              <a:t> </a:t>
            </a:r>
            <a:r>
              <a:rPr lang="de-DE" dirty="0" err="1"/>
              <a:t>exponentially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55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Multiresolution Hash Encoding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19090" y="994334"/>
            <a:ext cx="8508999" cy="82073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Experiments</a:t>
            </a:r>
            <a:br>
              <a:rPr lang="de-DE" dirty="0"/>
            </a:br>
            <a:r>
              <a:rPr lang="de-DE" dirty="0" err="1"/>
              <a:t>Neural</a:t>
            </a:r>
            <a:r>
              <a:rPr lang="de-DE" dirty="0"/>
              <a:t> </a:t>
            </a:r>
            <a:r>
              <a:rPr lang="de-DE" dirty="0" err="1"/>
              <a:t>Radiance</a:t>
            </a:r>
            <a:r>
              <a:rPr lang="de-DE" dirty="0"/>
              <a:t> and Density Fields (</a:t>
            </a:r>
            <a:r>
              <a:rPr lang="de-DE" dirty="0" err="1"/>
              <a:t>NeRF</a:t>
            </a:r>
            <a:r>
              <a:rPr lang="de-DE" dirty="0"/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C69604-E515-5698-F831-E865D544A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950" y="4615306"/>
            <a:ext cx="3594100" cy="184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6087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r>
              <a:rPr lang="de-DE" b="1" dirty="0" err="1"/>
              <a:t>Comparison</a:t>
            </a:r>
            <a:r>
              <a:rPr lang="de-DE" b="1" dirty="0"/>
              <a:t> </a:t>
            </a:r>
            <a:r>
              <a:rPr lang="de-DE" b="1" dirty="0" err="1"/>
              <a:t>with</a:t>
            </a:r>
            <a:r>
              <a:rPr lang="de-DE" b="1" dirty="0"/>
              <a:t> </a:t>
            </a:r>
            <a:r>
              <a:rPr lang="de-DE" b="1" dirty="0" err="1"/>
              <a:t>direct</a:t>
            </a:r>
            <a:r>
              <a:rPr lang="de-DE" b="1" dirty="0"/>
              <a:t> </a:t>
            </a:r>
            <a:r>
              <a:rPr lang="de-DE" b="1" dirty="0" err="1"/>
              <a:t>voxel</a:t>
            </a:r>
            <a:r>
              <a:rPr lang="de-DE" b="1" dirty="0"/>
              <a:t> </a:t>
            </a:r>
            <a:r>
              <a:rPr lang="de-DE" b="1" dirty="0" err="1"/>
              <a:t>lookups</a:t>
            </a:r>
            <a:endParaRPr lang="de-DE" b="1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56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Multiresolution Hash Encoding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19090" y="994334"/>
            <a:ext cx="8508999" cy="82073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Experiments</a:t>
            </a:r>
            <a:br>
              <a:rPr lang="de-DE" dirty="0"/>
            </a:br>
            <a:r>
              <a:rPr lang="de-DE" dirty="0" err="1"/>
              <a:t>Neural</a:t>
            </a:r>
            <a:r>
              <a:rPr lang="de-DE" dirty="0"/>
              <a:t> </a:t>
            </a:r>
            <a:r>
              <a:rPr lang="de-DE" dirty="0" err="1"/>
              <a:t>Radiance</a:t>
            </a:r>
            <a:r>
              <a:rPr lang="de-DE" dirty="0"/>
              <a:t> and Density Fields (</a:t>
            </a:r>
            <a:r>
              <a:rPr lang="de-DE" dirty="0" err="1"/>
              <a:t>NeRF</a:t>
            </a:r>
            <a:r>
              <a:rPr lang="de-DE" dirty="0"/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438342-B695-A28B-7278-A3E176E49AAF}"/>
              </a:ext>
            </a:extLst>
          </p:cNvPr>
          <p:cNvSpPr txBox="1"/>
          <p:nvPr/>
        </p:nvSpPr>
        <p:spPr>
          <a:xfrm>
            <a:off x="2336800" y="3614057"/>
            <a:ext cx="65" cy="2572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endParaRPr lang="en-DE" sz="1600" dirty="0" err="1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D8FA82-B080-216F-E2DE-F15C7BB6BC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942" y="2711870"/>
            <a:ext cx="6356115" cy="285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1390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C043C0-7E79-54AA-2936-9FF7954FFD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14400" y="2332458"/>
            <a:ext cx="7315200" cy="3213100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57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Multiresolution Hash Encoding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 err="1"/>
              <a:t>NeRF</a:t>
            </a:r>
            <a:r>
              <a:rPr lang="de-DE" dirty="0"/>
              <a:t> Model Architecture</a:t>
            </a:r>
          </a:p>
        </p:txBody>
      </p:sp>
    </p:spTree>
    <p:extLst>
      <p:ext uri="{BB962C8B-B14F-4D97-AF65-F5344CB8AC3E}">
        <p14:creationId xmlns:p14="http://schemas.microsoft.com/office/powerpoint/2010/main" val="17109476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Inhaltsplatzhalt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lvl="1" indent="0">
                  <a:buNone/>
                </a:pPr>
                <a:endParaRPr lang="de-DE" dirty="0"/>
              </a:p>
              <a:p>
                <a:pPr lvl="1" indent="0">
                  <a:buNone/>
                </a:pPr>
                <a:endParaRPr lang="de-DE" dirty="0"/>
              </a:p>
              <a:p>
                <a:pPr lvl="1" indent="0">
                  <a:buNone/>
                </a:pPr>
                <a:r>
                  <a:rPr lang="de-DE" b="1" dirty="0"/>
                  <a:t>Choice </a:t>
                </a:r>
                <a:r>
                  <a:rPr lang="de-DE" b="1" dirty="0" err="1"/>
                  <a:t>of</a:t>
                </a:r>
                <a:r>
                  <a:rPr lang="de-DE" b="1" dirty="0"/>
                  <a:t> </a:t>
                </a:r>
                <a:r>
                  <a:rPr lang="de-DE" b="1" dirty="0" err="1"/>
                  <a:t>hash</a:t>
                </a:r>
                <a:r>
                  <a:rPr lang="de-DE" b="1" dirty="0"/>
                  <a:t> </a:t>
                </a:r>
                <a:r>
                  <a:rPr lang="de-DE" b="1" dirty="0" err="1"/>
                  <a:t>function</a:t>
                </a:r>
                <a:endParaRPr lang="de-DE" b="1" dirty="0"/>
              </a:p>
              <a:p>
                <a:pPr marL="461963" lvl="1" indent="-285750"/>
                <a:r>
                  <a:rPr lang="de-DE" dirty="0"/>
                  <a:t>PCG32 RNG, </a:t>
                </a:r>
                <a:r>
                  <a:rPr lang="de-DE" dirty="0" err="1"/>
                  <a:t>with</a:t>
                </a:r>
                <a:r>
                  <a:rPr lang="de-DE" dirty="0"/>
                  <a:t> superior </a:t>
                </a:r>
                <a:r>
                  <a:rPr lang="de-DE" dirty="0" err="1"/>
                  <a:t>statistical</a:t>
                </a:r>
                <a:r>
                  <a:rPr lang="de-DE" dirty="0"/>
                  <a:t> </a:t>
                </a:r>
                <a:r>
                  <a:rPr lang="de-DE" dirty="0" err="1"/>
                  <a:t>properties</a:t>
                </a:r>
                <a:endParaRPr lang="de-DE" dirty="0"/>
              </a:p>
              <a:p>
                <a:pPr marL="461963" lvl="1" indent="-285750"/>
                <a:r>
                  <a:rPr lang="de-DE" dirty="0"/>
                  <a:t>Order LSBs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ℤ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by</a:t>
                </a:r>
                <a:r>
                  <a:rPr lang="de-DE" dirty="0"/>
                  <a:t> </a:t>
                </a:r>
                <a:r>
                  <a:rPr lang="de-DE" dirty="0" err="1"/>
                  <a:t>space-filling</a:t>
                </a:r>
                <a:r>
                  <a:rPr lang="de-DE" dirty="0"/>
                  <a:t> </a:t>
                </a:r>
                <a:r>
                  <a:rPr lang="de-DE" dirty="0" err="1"/>
                  <a:t>curve</a:t>
                </a:r>
                <a:r>
                  <a:rPr lang="de-DE" dirty="0"/>
                  <a:t> and </a:t>
                </a:r>
                <a:r>
                  <a:rPr lang="de-DE" dirty="0" err="1"/>
                  <a:t>only</a:t>
                </a:r>
                <a:r>
                  <a:rPr lang="de-DE" dirty="0"/>
                  <a:t> </a:t>
                </a:r>
                <a:r>
                  <a:rPr lang="de-DE" dirty="0" err="1"/>
                  <a:t>hashing</a:t>
                </a:r>
                <a:r>
                  <a:rPr lang="de-DE" dirty="0"/>
                  <a:t> </a:t>
                </a:r>
                <a:r>
                  <a:rPr lang="de-DE" dirty="0" err="1"/>
                  <a:t>higher</a:t>
                </a:r>
                <a:r>
                  <a:rPr lang="de-DE" dirty="0"/>
                  <a:t> </a:t>
                </a:r>
                <a:r>
                  <a:rPr lang="de-DE" dirty="0" err="1"/>
                  <a:t>bits</a:t>
                </a:r>
                <a:endParaRPr lang="de-DE" dirty="0"/>
              </a:p>
              <a:p>
                <a:pPr marL="461963" lvl="1" indent="-285750"/>
                <a:r>
                  <a:rPr lang="de-DE" dirty="0" err="1"/>
                  <a:t>Treat</a:t>
                </a:r>
                <a:r>
                  <a:rPr lang="de-DE" dirty="0"/>
                  <a:t> </a:t>
                </a:r>
                <a:r>
                  <a:rPr lang="de-DE" dirty="0" err="1"/>
                  <a:t>hash</a:t>
                </a:r>
                <a:r>
                  <a:rPr lang="de-DE" dirty="0"/>
                  <a:t> </a:t>
                </a:r>
                <a:r>
                  <a:rPr lang="de-DE" dirty="0" err="1"/>
                  <a:t>function</a:t>
                </a:r>
                <a:r>
                  <a:rPr lang="de-DE" dirty="0"/>
                  <a:t> </a:t>
                </a:r>
                <a:r>
                  <a:rPr lang="de-DE" dirty="0" err="1"/>
                  <a:t>as</a:t>
                </a:r>
                <a:r>
                  <a:rPr lang="de-DE" dirty="0"/>
                  <a:t> </a:t>
                </a:r>
                <a:r>
                  <a:rPr lang="de-DE" dirty="0" err="1"/>
                  <a:t>tiling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space</a:t>
                </a:r>
                <a:r>
                  <a:rPr lang="de-DE" dirty="0"/>
                  <a:t> </a:t>
                </a:r>
                <a:r>
                  <a:rPr lang="de-DE" dirty="0" err="1"/>
                  <a:t>into</a:t>
                </a:r>
                <a:r>
                  <a:rPr lang="de-DE" dirty="0"/>
                  <a:t> </a:t>
                </a:r>
                <a:r>
                  <a:rPr lang="de-DE" dirty="0" err="1"/>
                  <a:t>dense</a:t>
                </a:r>
                <a:r>
                  <a:rPr lang="de-DE" dirty="0"/>
                  <a:t> </a:t>
                </a:r>
                <a:r>
                  <a:rPr lang="de-DE" dirty="0" err="1"/>
                  <a:t>grids</a:t>
                </a:r>
                <a:endParaRPr lang="de-DE" dirty="0"/>
              </a:p>
            </p:txBody>
          </p:sp>
        </mc:Choice>
        <mc:Fallback>
          <p:sp>
            <p:nvSpPr>
              <p:cNvPr id="2" name="Inhaltsplatzhalt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58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Multiresolution Hash Encoding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 err="1"/>
              <a:t>Discussion</a:t>
            </a:r>
            <a:r>
              <a:rPr lang="de-DE" dirty="0"/>
              <a:t> and Future Work</a:t>
            </a:r>
          </a:p>
        </p:txBody>
      </p:sp>
    </p:spTree>
    <p:extLst>
      <p:ext uri="{BB962C8B-B14F-4D97-AF65-F5344CB8AC3E}">
        <p14:creationId xmlns:p14="http://schemas.microsoft.com/office/powerpoint/2010/main" val="34060207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indent="0">
              <a:buNone/>
            </a:pPr>
            <a:r>
              <a:rPr lang="de-DE" b="1" dirty="0" err="1"/>
              <a:t>Microstructure</a:t>
            </a:r>
            <a:r>
              <a:rPr lang="de-DE" b="1" dirty="0"/>
              <a:t> due </a:t>
            </a:r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b="1" dirty="0" err="1"/>
              <a:t>hash</a:t>
            </a:r>
            <a:r>
              <a:rPr lang="de-DE" b="1" dirty="0"/>
              <a:t> </a:t>
            </a:r>
            <a:r>
              <a:rPr lang="de-DE" b="1" dirty="0" err="1"/>
              <a:t>collisions</a:t>
            </a:r>
            <a:endParaRPr lang="de-DE" b="1" dirty="0"/>
          </a:p>
          <a:p>
            <a:pPr lvl="1" indent="0">
              <a:buNone/>
            </a:pPr>
            <a:r>
              <a:rPr lang="de-DE" dirty="0"/>
              <a:t>			</a:t>
            </a:r>
          </a:p>
          <a:p>
            <a:pPr lvl="1" indent="0">
              <a:buNone/>
            </a:pPr>
            <a:r>
              <a:rPr lang="de-DE" dirty="0"/>
              <a:t>			60 </a:t>
            </a:r>
            <a:r>
              <a:rPr lang="de-DE" dirty="0" err="1"/>
              <a:t>seconds</a:t>
            </a:r>
            <a:r>
              <a:rPr lang="de-DE" dirty="0"/>
              <a:t>	</a:t>
            </a:r>
            <a:r>
              <a:rPr lang="de-DE" dirty="0" err="1"/>
              <a:t>reference</a:t>
            </a:r>
            <a:endParaRPr lang="de-DE" dirty="0"/>
          </a:p>
          <a:p>
            <a:pPr lvl="1" indent="0">
              <a:buNone/>
            </a:pPr>
            <a:endParaRPr lang="de-DE" dirty="0"/>
          </a:p>
          <a:p>
            <a:pPr lvl="1" indent="0">
              <a:buNone/>
            </a:pPr>
            <a:endParaRPr lang="de-DE" dirty="0"/>
          </a:p>
          <a:p>
            <a:pPr lvl="1" indent="0">
              <a:buNone/>
            </a:pPr>
            <a:endParaRPr lang="de-DE" dirty="0"/>
          </a:p>
          <a:p>
            <a:pPr lvl="1" indent="0">
              <a:buNone/>
            </a:pPr>
            <a:endParaRPr lang="de-DE" dirty="0"/>
          </a:p>
          <a:p>
            <a:pPr lvl="1" indent="0">
              <a:buNone/>
            </a:pPr>
            <a:endParaRPr lang="de-DE" dirty="0"/>
          </a:p>
          <a:p>
            <a:pPr lvl="1" indent="0">
              <a:buNone/>
            </a:pPr>
            <a:endParaRPr lang="de-DE" dirty="0"/>
          </a:p>
          <a:p>
            <a:pPr lvl="1" indent="0">
              <a:buNone/>
            </a:pPr>
            <a:endParaRPr lang="de-DE" b="1" dirty="0"/>
          </a:p>
          <a:p>
            <a:pPr lvl="1" indent="0">
              <a:buNone/>
            </a:pPr>
            <a:r>
              <a:rPr lang="de-DE" b="1" dirty="0"/>
              <a:t>Other </a:t>
            </a:r>
            <a:r>
              <a:rPr lang="de-DE" b="1" dirty="0" err="1"/>
              <a:t>applications</a:t>
            </a:r>
            <a:endParaRPr lang="de-DE" dirty="0"/>
          </a:p>
          <a:p>
            <a:pPr lvl="1" indent="0">
              <a:buNone/>
            </a:pPr>
            <a:r>
              <a:rPr lang="de-DE" dirty="0" err="1"/>
              <a:t>Heterogenous</a:t>
            </a:r>
            <a:r>
              <a:rPr lang="de-DE" dirty="0"/>
              <a:t> </a:t>
            </a:r>
            <a:r>
              <a:rPr lang="de-DE" dirty="0" err="1"/>
              <a:t>volumetric</a:t>
            </a:r>
            <a:r>
              <a:rPr lang="de-DE" dirty="0"/>
              <a:t> </a:t>
            </a:r>
            <a:r>
              <a:rPr lang="de-DE" dirty="0" err="1"/>
              <a:t>density</a:t>
            </a:r>
            <a:r>
              <a:rPr lang="de-DE" dirty="0"/>
              <a:t> </a:t>
            </a:r>
            <a:r>
              <a:rPr lang="de-DE" dirty="0" err="1"/>
              <a:t>fields</a:t>
            </a:r>
            <a:endParaRPr lang="de-DE" dirty="0"/>
          </a:p>
          <a:p>
            <a:pPr lvl="1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59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Multiresolution Hash Encoding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 err="1"/>
              <a:t>Discussion</a:t>
            </a:r>
            <a:r>
              <a:rPr lang="de-DE" dirty="0"/>
              <a:t> and Future 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E87ED6-BD9D-B50D-F158-F07A6CBDC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715" y="2555827"/>
            <a:ext cx="3308569" cy="138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218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4"/>
          </p:nvPr>
        </p:nvSpPr>
        <p:spPr>
          <a:xfrm>
            <a:off x="319091" y="1762188"/>
            <a:ext cx="4180910" cy="468738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endParaRPr lang="de-DE" dirty="0"/>
          </a:p>
          <a:p>
            <a:pPr>
              <a:spcAft>
                <a:spcPts val="600"/>
              </a:spcAft>
            </a:pPr>
            <a:r>
              <a:rPr lang="de-DE" dirty="0"/>
              <a:t>Gigapixel Image</a:t>
            </a:r>
          </a:p>
          <a:p>
            <a:pPr>
              <a:spcAft>
                <a:spcPts val="600"/>
              </a:spcAft>
            </a:pPr>
            <a:endParaRPr lang="de-DE" dirty="0"/>
          </a:p>
          <a:p>
            <a:pPr>
              <a:spcAft>
                <a:spcPts val="600"/>
              </a:spcAft>
            </a:pPr>
            <a:endParaRPr lang="de-DE" dirty="0"/>
          </a:p>
          <a:p>
            <a:pPr>
              <a:spcAft>
                <a:spcPts val="600"/>
              </a:spcAft>
            </a:pPr>
            <a:r>
              <a:rPr lang="de-DE" dirty="0" err="1"/>
              <a:t>Neural</a:t>
            </a:r>
            <a:r>
              <a:rPr lang="de-DE" dirty="0"/>
              <a:t> </a:t>
            </a:r>
            <a:r>
              <a:rPr lang="de-DE" dirty="0" err="1"/>
              <a:t>signed</a:t>
            </a:r>
            <a:r>
              <a:rPr lang="de-DE" dirty="0"/>
              <a:t> </a:t>
            </a:r>
            <a:r>
              <a:rPr lang="de-DE" dirty="0" err="1"/>
              <a:t>distance</a:t>
            </a:r>
            <a:r>
              <a:rPr lang="de-DE" dirty="0"/>
              <a:t> </a:t>
            </a:r>
            <a:r>
              <a:rPr lang="de-DE" dirty="0" err="1"/>
              <a:t>functions</a:t>
            </a:r>
            <a:r>
              <a:rPr lang="de-DE" dirty="0"/>
              <a:t> (SDF)</a:t>
            </a:r>
          </a:p>
          <a:p>
            <a:pPr>
              <a:spcAft>
                <a:spcPts val="600"/>
              </a:spcAft>
            </a:pPr>
            <a:endParaRPr lang="de-DE" dirty="0"/>
          </a:p>
          <a:p>
            <a:pPr>
              <a:spcAft>
                <a:spcPts val="600"/>
              </a:spcAft>
            </a:pPr>
            <a:endParaRPr lang="de-DE" dirty="0"/>
          </a:p>
          <a:p>
            <a:pPr>
              <a:spcAft>
                <a:spcPts val="600"/>
              </a:spcAft>
            </a:pPr>
            <a:r>
              <a:rPr lang="de-DE" dirty="0" err="1"/>
              <a:t>Neural</a:t>
            </a:r>
            <a:r>
              <a:rPr lang="de-DE" dirty="0"/>
              <a:t> </a:t>
            </a:r>
            <a:r>
              <a:rPr lang="de-DE" dirty="0" err="1"/>
              <a:t>radiance</a:t>
            </a:r>
            <a:r>
              <a:rPr lang="de-DE" dirty="0"/>
              <a:t> </a:t>
            </a:r>
            <a:r>
              <a:rPr lang="de-DE" dirty="0" err="1"/>
              <a:t>caching</a:t>
            </a:r>
            <a:r>
              <a:rPr lang="de-DE" dirty="0"/>
              <a:t> (NRC)</a:t>
            </a:r>
          </a:p>
          <a:p>
            <a:pPr>
              <a:spcAft>
                <a:spcPts val="600"/>
              </a:spcAft>
            </a:pPr>
            <a:endParaRPr lang="de-DE" dirty="0"/>
          </a:p>
          <a:p>
            <a:pPr>
              <a:spcAft>
                <a:spcPts val="600"/>
              </a:spcAft>
            </a:pPr>
            <a:endParaRPr lang="de-DE" dirty="0"/>
          </a:p>
          <a:p>
            <a:pPr>
              <a:spcAft>
                <a:spcPts val="600"/>
              </a:spcAft>
            </a:pPr>
            <a:r>
              <a:rPr lang="de-DE" dirty="0" err="1"/>
              <a:t>Neural</a:t>
            </a:r>
            <a:r>
              <a:rPr lang="de-DE" dirty="0"/>
              <a:t> </a:t>
            </a:r>
            <a:r>
              <a:rPr lang="de-DE" dirty="0" err="1"/>
              <a:t>radiance</a:t>
            </a:r>
            <a:r>
              <a:rPr lang="de-DE" dirty="0"/>
              <a:t> and </a:t>
            </a:r>
            <a:r>
              <a:rPr lang="de-DE" dirty="0" err="1"/>
              <a:t>density</a:t>
            </a:r>
            <a:r>
              <a:rPr lang="de-DE" dirty="0"/>
              <a:t> </a:t>
            </a:r>
            <a:r>
              <a:rPr lang="de-DE" dirty="0" err="1"/>
              <a:t>fields</a:t>
            </a:r>
            <a:r>
              <a:rPr lang="de-DE" dirty="0"/>
              <a:t> (</a:t>
            </a:r>
            <a:r>
              <a:rPr lang="de-DE" dirty="0" err="1"/>
              <a:t>NeRF</a:t>
            </a:r>
            <a:r>
              <a:rPr lang="de-DE" dirty="0"/>
              <a:t>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>
          <a:xfrm>
            <a:off x="6774934" y="6473313"/>
            <a:ext cx="205207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E58CB1E-F828-4F11-99E0-327109AF9DA4}" type="slidenum">
              <a:rPr lang="de-DE" smtClean="0"/>
              <a:pPr>
                <a:spcAft>
                  <a:spcPts val="600"/>
                </a:spcAft>
              </a:pPr>
              <a:t>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7"/>
          </p:nvPr>
        </p:nvSpPr>
        <p:spPr>
          <a:xfrm>
            <a:off x="311162" y="6473313"/>
            <a:ext cx="6464280" cy="365125"/>
          </a:xfrm>
        </p:spPr>
        <p:txBody>
          <a:bodyPr anchor="ctr">
            <a:normAutofit/>
          </a:bodyPr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Multiresolution Hash Encoding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19090" y="994334"/>
            <a:ext cx="8508999" cy="410369"/>
          </a:xfrm>
        </p:spPr>
        <p:txBody>
          <a:bodyPr wrap="square" anchor="t">
            <a:normAutofit/>
          </a:bodyPr>
          <a:lstStyle/>
          <a:p>
            <a:r>
              <a:rPr lang="de-DE" dirty="0" err="1"/>
              <a:t>Introduction</a:t>
            </a:r>
            <a:endParaRPr lang="de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8B1891-8D73-F178-8E9C-BA68AD932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467789"/>
            <a:ext cx="2069335" cy="4943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F8046F-4835-E8AD-385C-9C9EC4A3B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4135" y="1466815"/>
            <a:ext cx="2853999" cy="494438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0D7FFE3-58A4-BC16-41BB-37AA5AA62EF9}"/>
              </a:ext>
            </a:extLst>
          </p:cNvPr>
          <p:cNvSpPr/>
          <p:nvPr/>
        </p:nvSpPr>
        <p:spPr>
          <a:xfrm>
            <a:off x="236495" y="5214818"/>
            <a:ext cx="8907505" cy="1194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7322449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indent="0">
              <a:buNone/>
            </a:pPr>
            <a:r>
              <a:rPr lang="de-DE" b="1" dirty="0"/>
              <a:t>Performance </a:t>
            </a:r>
            <a:r>
              <a:rPr lang="de-DE" b="1" dirty="0" err="1"/>
              <a:t>Considerations</a:t>
            </a:r>
            <a:endParaRPr lang="de-DE" b="1" dirty="0"/>
          </a:p>
          <a:p>
            <a:pPr lvl="1" indent="0">
              <a:buNone/>
            </a:pPr>
            <a:r>
              <a:rPr lang="de-DE" dirty="0"/>
              <a:t>Hash </a:t>
            </a:r>
            <a:r>
              <a:rPr lang="de-DE" dirty="0" err="1"/>
              <a:t>tables</a:t>
            </a:r>
            <a:r>
              <a:rPr lang="de-DE" dirty="0"/>
              <a:t> </a:t>
            </a:r>
            <a:r>
              <a:rPr lang="de-DE" dirty="0" err="1"/>
              <a:t>evaluated</a:t>
            </a:r>
            <a:r>
              <a:rPr lang="de-DE" dirty="0"/>
              <a:t>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level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optimally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GPU‘s</a:t>
            </a:r>
            <a:r>
              <a:rPr lang="de-DE" dirty="0"/>
              <a:t> </a:t>
            </a:r>
            <a:r>
              <a:rPr lang="de-DE" dirty="0" err="1"/>
              <a:t>caches</a:t>
            </a:r>
            <a:endParaRPr lang="de-DE" dirty="0"/>
          </a:p>
          <a:p>
            <a:pPr lvl="1" indent="0">
              <a:buNone/>
            </a:pPr>
            <a:r>
              <a:rPr lang="de-DE" dirty="0"/>
              <a:t>Performance on </a:t>
            </a:r>
            <a:r>
              <a:rPr lang="de-DE" dirty="0" err="1"/>
              <a:t>tested</a:t>
            </a:r>
            <a:r>
              <a:rPr lang="de-DE" dirty="0"/>
              <a:t> </a:t>
            </a:r>
            <a:r>
              <a:rPr lang="de-DE" dirty="0" err="1"/>
              <a:t>hardware</a:t>
            </a:r>
            <a:r>
              <a:rPr lang="de-DE" dirty="0"/>
              <a:t> </a:t>
            </a:r>
            <a:r>
              <a:rPr lang="de-DE" dirty="0" err="1"/>
              <a:t>constant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T&lt;= 2</a:t>
            </a:r>
            <a:r>
              <a:rPr lang="de-DE" baseline="30000" dirty="0"/>
              <a:t>19</a:t>
            </a:r>
          </a:p>
          <a:p>
            <a:pPr lvl="1" indent="0">
              <a:buNone/>
            </a:pPr>
            <a:endParaRPr lang="de-DE" baseline="30000" dirty="0"/>
          </a:p>
          <a:p>
            <a:pPr lvl="1" indent="0">
              <a:buNone/>
            </a:pPr>
            <a:endParaRPr lang="de-DE" baseline="30000" dirty="0"/>
          </a:p>
          <a:p>
            <a:pPr lvl="1" indent="0">
              <a:buNone/>
            </a:pPr>
            <a:endParaRPr lang="de-DE" baseline="30000" dirty="0"/>
          </a:p>
          <a:p>
            <a:pPr lvl="1" indent="0">
              <a:buNone/>
            </a:pPr>
            <a:r>
              <a:rPr lang="de-DE" b="1" dirty="0"/>
              <a:t>Architecture</a:t>
            </a:r>
          </a:p>
          <a:p>
            <a:pPr lvl="1" indent="0">
              <a:buNone/>
            </a:pPr>
            <a:r>
              <a:rPr lang="de-DE" dirty="0"/>
              <a:t>MLP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hidden</a:t>
            </a:r>
            <a:r>
              <a:rPr lang="de-DE" dirty="0"/>
              <a:t> </a:t>
            </a:r>
            <a:r>
              <a:rPr lang="de-DE" dirty="0" err="1"/>
              <a:t>layers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a </a:t>
            </a:r>
            <a:r>
              <a:rPr lang="de-DE" dirty="0" err="1"/>
              <a:t>width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64 </a:t>
            </a:r>
            <a:r>
              <a:rPr lang="de-DE" dirty="0" err="1"/>
              <a:t>neurons</a:t>
            </a:r>
            <a:r>
              <a:rPr lang="de-DE" dirty="0"/>
              <a:t>, </a:t>
            </a:r>
            <a:r>
              <a:rPr lang="de-DE" dirty="0" err="1"/>
              <a:t>ReLU</a:t>
            </a:r>
            <a:r>
              <a:rPr lang="de-DE" dirty="0"/>
              <a:t> </a:t>
            </a:r>
            <a:r>
              <a:rPr lang="de-DE" dirty="0" err="1"/>
              <a:t>activation</a:t>
            </a:r>
            <a:r>
              <a:rPr lang="de-DE" dirty="0"/>
              <a:t> and linear </a:t>
            </a:r>
            <a:r>
              <a:rPr lang="de-DE" dirty="0" err="1"/>
              <a:t>output</a:t>
            </a:r>
            <a:r>
              <a:rPr lang="de-DE" dirty="0"/>
              <a:t> </a:t>
            </a:r>
            <a:r>
              <a:rPr lang="de-DE" dirty="0" err="1"/>
              <a:t>layer</a:t>
            </a:r>
            <a:endParaRPr lang="de-DE" dirty="0"/>
          </a:p>
          <a:p>
            <a:pPr lvl="1" indent="0">
              <a:buNone/>
            </a:pPr>
            <a:r>
              <a:rPr lang="de-DE" dirty="0" err="1"/>
              <a:t>N</a:t>
            </a:r>
            <a:r>
              <a:rPr lang="de-DE" baseline="-25000" dirty="0" err="1"/>
              <a:t>max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set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:</a:t>
            </a:r>
          </a:p>
          <a:p>
            <a:pPr marL="461963" lvl="1" indent="-285750"/>
            <a:r>
              <a:rPr lang="de-DE" dirty="0"/>
              <a:t>2048 x </a:t>
            </a:r>
            <a:r>
              <a:rPr lang="de-DE" dirty="0" err="1"/>
              <a:t>scene</a:t>
            </a:r>
            <a:r>
              <a:rPr lang="de-DE" dirty="0"/>
              <a:t> </a:t>
            </a:r>
            <a:r>
              <a:rPr lang="de-DE" dirty="0" err="1"/>
              <a:t>size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NeRF</a:t>
            </a:r>
            <a:r>
              <a:rPr lang="de-DE" dirty="0"/>
              <a:t> and SDF</a:t>
            </a:r>
          </a:p>
          <a:p>
            <a:pPr marL="461963" lvl="1" indent="-285750"/>
            <a:r>
              <a:rPr lang="de-DE" dirty="0"/>
              <a:t>Half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gigapixel</a:t>
            </a:r>
            <a:r>
              <a:rPr lang="de-DE" dirty="0"/>
              <a:t> </a:t>
            </a:r>
            <a:r>
              <a:rPr lang="de-DE" dirty="0" err="1"/>
              <a:t>image</a:t>
            </a:r>
            <a:r>
              <a:rPr lang="de-DE" dirty="0"/>
              <a:t> </a:t>
            </a:r>
            <a:r>
              <a:rPr lang="de-DE" dirty="0" err="1"/>
              <a:t>width</a:t>
            </a:r>
            <a:endParaRPr lang="de-DE" dirty="0"/>
          </a:p>
          <a:p>
            <a:pPr marL="461963" lvl="1" indent="-285750"/>
            <a:r>
              <a:rPr lang="de-DE" dirty="0"/>
              <a:t>2</a:t>
            </a:r>
            <a:r>
              <a:rPr lang="de-DE" baseline="30000" dirty="0"/>
              <a:t>19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radiance</a:t>
            </a:r>
            <a:r>
              <a:rPr lang="de-DE" dirty="0"/>
              <a:t> </a:t>
            </a:r>
            <a:r>
              <a:rPr lang="de-DE" dirty="0" err="1"/>
              <a:t>caching</a:t>
            </a:r>
            <a:endParaRPr lang="de-DE" dirty="0"/>
          </a:p>
          <a:p>
            <a:pPr lvl="1" indent="0">
              <a:buNone/>
            </a:pPr>
            <a:endParaRPr lang="de-DE" baseline="30000" dirty="0"/>
          </a:p>
          <a:p>
            <a:pPr lvl="1" indent="0">
              <a:buNone/>
            </a:pPr>
            <a:endParaRPr lang="de-DE" dirty="0"/>
          </a:p>
          <a:p>
            <a:pPr lvl="1" indent="0">
              <a:buNone/>
            </a:pPr>
            <a:endParaRPr lang="de-DE" dirty="0"/>
          </a:p>
          <a:p>
            <a:pPr lvl="1" indent="0">
              <a:buNone/>
            </a:pPr>
            <a:endParaRPr lang="de-DE" dirty="0"/>
          </a:p>
          <a:p>
            <a:pPr lvl="1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60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Multiresolution Hash Encoding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Implementation</a:t>
            </a:r>
          </a:p>
        </p:txBody>
      </p:sp>
    </p:spTree>
    <p:extLst>
      <p:ext uri="{BB962C8B-B14F-4D97-AF65-F5344CB8AC3E}">
        <p14:creationId xmlns:p14="http://schemas.microsoft.com/office/powerpoint/2010/main" val="1139417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Inhaltsplatzhalt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lvl="1" indent="0">
                  <a:buNone/>
                </a:pPr>
                <a:r>
                  <a:rPr lang="de-DE" b="1" dirty="0"/>
                  <a:t>Initialization</a:t>
                </a:r>
              </a:p>
              <a:p>
                <a:pPr lvl="1" indent="0">
                  <a:buNone/>
                </a:pPr>
                <a:r>
                  <a:rPr lang="de-DE" dirty="0" err="1"/>
                  <a:t>Weights</a:t>
                </a:r>
                <a:r>
                  <a:rPr lang="de-DE" dirty="0"/>
                  <a:t> </a:t>
                </a:r>
                <a:r>
                  <a:rPr lang="de-DE" dirty="0" err="1"/>
                  <a:t>are</a:t>
                </a:r>
                <a:r>
                  <a:rPr lang="de-DE" dirty="0"/>
                  <a:t> </a:t>
                </a:r>
                <a:r>
                  <a:rPr lang="de-DE" dirty="0" err="1"/>
                  <a:t>initialized</a:t>
                </a:r>
                <a:r>
                  <a:rPr lang="de-DE" dirty="0"/>
                  <a:t> </a:t>
                </a:r>
                <a:r>
                  <a:rPr lang="de-DE" dirty="0" err="1"/>
                  <a:t>according</a:t>
                </a:r>
                <a:r>
                  <a:rPr lang="de-DE" dirty="0"/>
                  <a:t> </a:t>
                </a:r>
                <a:r>
                  <a:rPr lang="de-DE" dirty="0" err="1"/>
                  <a:t>to</a:t>
                </a:r>
                <a:r>
                  <a:rPr lang="de-DE" dirty="0"/>
                  <a:t> </a:t>
                </a:r>
                <a:r>
                  <a:rPr lang="de-DE" dirty="0" err="1"/>
                  <a:t>Glorot</a:t>
                </a:r>
                <a:r>
                  <a:rPr lang="de-DE" dirty="0"/>
                  <a:t> and </a:t>
                </a:r>
                <a:r>
                  <a:rPr lang="de-DE" dirty="0" err="1"/>
                  <a:t>Bengio</a:t>
                </a:r>
                <a:r>
                  <a:rPr lang="de-DE" dirty="0"/>
                  <a:t> </a:t>
                </a:r>
                <a:r>
                  <a:rPr lang="de-DE" dirty="0" err="1"/>
                  <a:t>to</a:t>
                </a:r>
                <a:r>
                  <a:rPr lang="de-DE" dirty="0"/>
                  <a:t> </a:t>
                </a:r>
                <a:r>
                  <a:rPr lang="de-DE" dirty="0" err="1"/>
                  <a:t>provide</a:t>
                </a:r>
                <a:r>
                  <a:rPr lang="de-DE" dirty="0"/>
                  <a:t> </a:t>
                </a:r>
                <a:r>
                  <a:rPr lang="de-DE" dirty="0" err="1"/>
                  <a:t>reasonable</a:t>
                </a:r>
                <a:r>
                  <a:rPr lang="de-DE" dirty="0"/>
                  <a:t> </a:t>
                </a:r>
                <a:r>
                  <a:rPr lang="de-DE" dirty="0" err="1"/>
                  <a:t>scaling</a:t>
                </a:r>
                <a:r>
                  <a:rPr lang="de-DE" dirty="0"/>
                  <a:t> </a:t>
                </a:r>
                <a:r>
                  <a:rPr lang="de-DE" dirty="0" err="1"/>
                  <a:t>of</a:t>
                </a:r>
                <a:r>
                  <a:rPr lang="de-DE" dirty="0"/>
                  <a:t> </a:t>
                </a:r>
                <a:r>
                  <a:rPr lang="de-DE" dirty="0" err="1"/>
                  <a:t>activations</a:t>
                </a:r>
                <a:r>
                  <a:rPr lang="de-DE" dirty="0"/>
                  <a:t> and </a:t>
                </a:r>
                <a:r>
                  <a:rPr lang="de-DE" dirty="0" err="1"/>
                  <a:t>their</a:t>
                </a:r>
                <a:r>
                  <a:rPr lang="de-DE" dirty="0"/>
                  <a:t> </a:t>
                </a:r>
                <a:r>
                  <a:rPr lang="de-DE" dirty="0" err="1"/>
                  <a:t>gradients</a:t>
                </a:r>
                <a:endParaRPr lang="de-DE" dirty="0"/>
              </a:p>
              <a:p>
                <a:pPr lvl="1" indent="0">
                  <a:buNone/>
                </a:pPr>
                <a:r>
                  <a:rPr lang="de-DE" dirty="0"/>
                  <a:t>Hash </a:t>
                </a:r>
                <a:r>
                  <a:rPr lang="de-DE" dirty="0" err="1"/>
                  <a:t>table</a:t>
                </a:r>
                <a:r>
                  <a:rPr lang="de-DE" dirty="0"/>
                  <a:t> </a:t>
                </a:r>
                <a:r>
                  <a:rPr lang="de-DE" dirty="0" err="1"/>
                  <a:t>entries</a:t>
                </a:r>
                <a:r>
                  <a:rPr lang="de-DE" dirty="0"/>
                  <a:t> </a:t>
                </a:r>
                <a:r>
                  <a:rPr lang="de-DE" dirty="0" err="1"/>
                  <a:t>initialized</a:t>
                </a:r>
                <a:r>
                  <a:rPr lang="de-DE" dirty="0"/>
                  <a:t> </a:t>
                </a:r>
                <a:r>
                  <a:rPr lang="de-DE" dirty="0" err="1"/>
                  <a:t>using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𝒰</m:t>
                    </m:r>
                    <m:d>
                      <m:d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−10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−4</m:t>
                            </m:r>
                          </m:sup>
                        </m:s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−4</m:t>
                            </m:r>
                          </m:sup>
                        </m:sSup>
                      </m:e>
                    </m:d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to</a:t>
                </a:r>
                <a:r>
                  <a:rPr lang="de-DE" dirty="0"/>
                  <a:t> </a:t>
                </a:r>
                <a:r>
                  <a:rPr lang="de-DE" dirty="0" err="1"/>
                  <a:t>provide</a:t>
                </a:r>
                <a:r>
                  <a:rPr lang="de-DE" dirty="0"/>
                  <a:t> </a:t>
                </a:r>
                <a:r>
                  <a:rPr lang="de-DE" dirty="0" err="1"/>
                  <a:t>randomnes</a:t>
                </a:r>
                <a:endParaRPr lang="de-DE" dirty="0"/>
              </a:p>
              <a:p>
                <a:pPr lvl="1" indent="0">
                  <a:buNone/>
                </a:pPr>
                <a:endParaRPr lang="de-DE" dirty="0"/>
              </a:p>
              <a:p>
                <a:pPr lvl="1" indent="0">
                  <a:buNone/>
                </a:pPr>
                <a:endParaRPr lang="de-DE" dirty="0"/>
              </a:p>
              <a:p>
                <a:pPr lvl="1" indent="0">
                  <a:buNone/>
                </a:pPr>
                <a:r>
                  <a:rPr lang="de-DE" b="1" dirty="0"/>
                  <a:t>Training</a:t>
                </a:r>
              </a:p>
              <a:p>
                <a:pPr lvl="1" indent="0">
                  <a:buNone/>
                </a:pPr>
                <a:r>
                  <a:rPr lang="de-DE" dirty="0" err="1"/>
                  <a:t>Trained</a:t>
                </a:r>
                <a:r>
                  <a:rPr lang="de-DE" dirty="0"/>
                  <a:t> </a:t>
                </a:r>
                <a:r>
                  <a:rPr lang="de-DE" dirty="0" err="1"/>
                  <a:t>by</a:t>
                </a:r>
                <a:r>
                  <a:rPr lang="de-DE" dirty="0"/>
                  <a:t> </a:t>
                </a:r>
                <a:r>
                  <a:rPr lang="de-DE" dirty="0" err="1"/>
                  <a:t>applying</a:t>
                </a:r>
                <a:r>
                  <a:rPr lang="de-DE" dirty="0"/>
                  <a:t> Adam </a:t>
                </a:r>
                <a:r>
                  <a:rPr lang="de-DE" dirty="0" err="1"/>
                  <a:t>with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de-DE" baseline="-25000" dirty="0"/>
                  <a:t>1 </a:t>
                </a:r>
                <a:r>
                  <a:rPr lang="de-DE" dirty="0"/>
                  <a:t>= 0.9,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de-DE" baseline="-25000" dirty="0"/>
                  <a:t>2 </a:t>
                </a:r>
                <a:r>
                  <a:rPr lang="de-DE" dirty="0"/>
                  <a:t>= 0.99,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de-DE" dirty="0"/>
                  <a:t> = 10</a:t>
                </a:r>
                <a:r>
                  <a:rPr lang="de-DE" baseline="30000" dirty="0"/>
                  <a:t>-15</a:t>
                </a:r>
              </a:p>
              <a:p>
                <a:pPr lvl="1" indent="0">
                  <a:buNone/>
                </a:pPr>
                <a:r>
                  <a:rPr lang="de-DE" dirty="0" err="1"/>
                  <a:t>Weak</a:t>
                </a:r>
                <a:r>
                  <a:rPr lang="de-DE" dirty="0"/>
                  <a:t> L2 </a:t>
                </a:r>
                <a:r>
                  <a:rPr lang="de-DE" dirty="0" err="1"/>
                  <a:t>regularization</a:t>
                </a:r>
                <a:r>
                  <a:rPr lang="de-DE" dirty="0"/>
                  <a:t> </a:t>
                </a:r>
                <a:r>
                  <a:rPr lang="de-DE" dirty="0" err="1"/>
                  <a:t>to</a:t>
                </a:r>
                <a:r>
                  <a:rPr lang="de-DE" dirty="0"/>
                  <a:t> </a:t>
                </a:r>
                <a:r>
                  <a:rPr lang="de-DE" dirty="0" err="1"/>
                  <a:t>prevent</a:t>
                </a:r>
                <a:r>
                  <a:rPr lang="de-DE" dirty="0"/>
                  <a:t> </a:t>
                </a:r>
                <a:r>
                  <a:rPr lang="de-DE" dirty="0" err="1"/>
                  <a:t>divergence</a:t>
                </a:r>
                <a:endParaRPr lang="de-DE" dirty="0"/>
              </a:p>
              <a:p>
                <a:pPr lvl="1" indent="0">
                  <a:buNone/>
                </a:pPr>
                <a:endParaRPr lang="de-DE" dirty="0"/>
              </a:p>
              <a:p>
                <a:pPr lvl="1" indent="0">
                  <a:buNone/>
                </a:pPr>
                <a:r>
                  <a:rPr lang="de-DE" dirty="0"/>
                  <a:t>Gigapixel and </a:t>
                </a:r>
                <a:r>
                  <a:rPr lang="de-DE" dirty="0" err="1"/>
                  <a:t>NeRF</a:t>
                </a:r>
                <a:r>
                  <a:rPr lang="de-DE" dirty="0"/>
                  <a:t>: L</a:t>
                </a:r>
                <a:r>
                  <a:rPr lang="de-DE" baseline="-25000" dirty="0"/>
                  <a:t>2</a:t>
                </a:r>
                <a:r>
                  <a:rPr lang="de-DE" dirty="0"/>
                  <a:t> Loss</a:t>
                </a:r>
              </a:p>
              <a:p>
                <a:pPr lvl="1" indent="0">
                  <a:buNone/>
                </a:pPr>
                <a:r>
                  <a:rPr lang="de-DE" dirty="0"/>
                  <a:t>SDF: MAPE</a:t>
                </a:r>
              </a:p>
              <a:p>
                <a:pPr lvl="1" indent="0">
                  <a:buNone/>
                </a:pPr>
                <a:r>
                  <a:rPr lang="de-DE" dirty="0"/>
                  <a:t>NRC: </a:t>
                </a:r>
                <a:r>
                  <a:rPr lang="de-DE" dirty="0" err="1"/>
                  <a:t>luminance</a:t>
                </a:r>
                <a:r>
                  <a:rPr lang="de-DE" dirty="0"/>
                  <a:t>-relative L</a:t>
                </a:r>
                <a:r>
                  <a:rPr lang="de-DE" baseline="-25000" dirty="0"/>
                  <a:t>2</a:t>
                </a:r>
                <a:r>
                  <a:rPr lang="de-DE" dirty="0"/>
                  <a:t> Loss</a:t>
                </a:r>
              </a:p>
              <a:p>
                <a:pPr lvl="1" indent="0">
                  <a:buNone/>
                </a:pPr>
                <a:endParaRPr lang="de-DE" dirty="0"/>
              </a:p>
              <a:p>
                <a:pPr lvl="1" indent="0">
                  <a:buNone/>
                </a:pPr>
                <a:r>
                  <a:rPr lang="de-DE" dirty="0"/>
                  <a:t>Learning rate </a:t>
                </a:r>
                <a:r>
                  <a:rPr lang="de-DE" dirty="0" err="1"/>
                  <a:t>of</a:t>
                </a:r>
                <a:r>
                  <a:rPr lang="de-DE" dirty="0"/>
                  <a:t> 10</a:t>
                </a:r>
                <a:r>
                  <a:rPr lang="de-DE" baseline="30000" dirty="0"/>
                  <a:t>-4</a:t>
                </a:r>
                <a:r>
                  <a:rPr lang="de-DE" dirty="0"/>
                  <a:t> </a:t>
                </a:r>
                <a:r>
                  <a:rPr lang="de-DE" dirty="0" err="1"/>
                  <a:t>for</a:t>
                </a:r>
                <a:r>
                  <a:rPr lang="de-DE" dirty="0"/>
                  <a:t> SDF and 10</a:t>
                </a:r>
                <a:r>
                  <a:rPr lang="de-DE" baseline="30000" dirty="0"/>
                  <a:t>-2</a:t>
                </a:r>
                <a:r>
                  <a:rPr lang="de-DE" dirty="0"/>
                  <a:t> </a:t>
                </a:r>
                <a:r>
                  <a:rPr lang="de-DE" dirty="0" err="1"/>
                  <a:t>otherwise</a:t>
                </a:r>
                <a:endParaRPr lang="de-DE" dirty="0"/>
              </a:p>
              <a:p>
                <a:pPr lvl="1" indent="0">
                  <a:buNone/>
                </a:pPr>
                <a:endParaRPr lang="de-DE" dirty="0"/>
              </a:p>
              <a:p>
                <a:pPr lvl="1" indent="0">
                  <a:buNone/>
                </a:pPr>
                <a:endParaRPr lang="de-DE" dirty="0"/>
              </a:p>
              <a:p>
                <a:pPr lvl="1" indent="0">
                  <a:buNone/>
                </a:pPr>
                <a:endParaRPr lang="de-DE" dirty="0"/>
              </a:p>
            </p:txBody>
          </p:sp>
        </mc:Choice>
        <mc:Fallback>
          <p:sp>
            <p:nvSpPr>
              <p:cNvPr id="2" name="Inhaltsplatzhalt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134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61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Multiresolution Hash Encoding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Implementation</a:t>
            </a:r>
          </a:p>
        </p:txBody>
      </p:sp>
    </p:spTree>
    <p:extLst>
      <p:ext uri="{BB962C8B-B14F-4D97-AF65-F5344CB8AC3E}">
        <p14:creationId xmlns:p14="http://schemas.microsoft.com/office/powerpoint/2010/main" val="15998392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indent="0">
              <a:buNone/>
            </a:pPr>
            <a:r>
              <a:rPr lang="de-DE" b="1" dirty="0"/>
              <a:t>Non-</a:t>
            </a:r>
            <a:r>
              <a:rPr lang="de-DE" b="1" dirty="0" err="1"/>
              <a:t>spatial</a:t>
            </a:r>
            <a:r>
              <a:rPr lang="de-DE" b="1" dirty="0"/>
              <a:t> </a:t>
            </a:r>
            <a:r>
              <a:rPr lang="de-DE" b="1" dirty="0" err="1"/>
              <a:t>input</a:t>
            </a:r>
            <a:r>
              <a:rPr lang="de-DE" b="1" dirty="0"/>
              <a:t> </a:t>
            </a:r>
            <a:r>
              <a:rPr lang="de-DE" b="1" dirty="0" err="1"/>
              <a:t>dimensions</a:t>
            </a:r>
            <a:endParaRPr lang="de-DE" b="1" dirty="0"/>
          </a:p>
          <a:p>
            <a:pPr lvl="1" indent="0">
              <a:buNone/>
            </a:pPr>
            <a:r>
              <a:rPr lang="de-DE" dirty="0" err="1"/>
              <a:t>Auxiliary</a:t>
            </a:r>
            <a:r>
              <a:rPr lang="de-DE" dirty="0"/>
              <a:t> </a:t>
            </a:r>
            <a:r>
              <a:rPr lang="de-DE" dirty="0" err="1"/>
              <a:t>dimensions</a:t>
            </a:r>
            <a:r>
              <a:rPr lang="de-DE" dirty="0"/>
              <a:t> such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view</a:t>
            </a:r>
            <a:r>
              <a:rPr lang="de-DE" dirty="0"/>
              <a:t> </a:t>
            </a:r>
            <a:r>
              <a:rPr lang="de-DE" dirty="0" err="1"/>
              <a:t>direction</a:t>
            </a:r>
            <a:r>
              <a:rPr lang="de-DE" dirty="0"/>
              <a:t> and material </a:t>
            </a:r>
            <a:r>
              <a:rPr lang="de-DE" dirty="0" err="1"/>
              <a:t>parameters</a:t>
            </a:r>
            <a:r>
              <a:rPr lang="de-DE" dirty="0"/>
              <a:t> (light </a:t>
            </a:r>
            <a:r>
              <a:rPr lang="de-DE" dirty="0" err="1"/>
              <a:t>field</a:t>
            </a:r>
            <a:r>
              <a:rPr lang="de-DE" dirty="0"/>
              <a:t>)</a:t>
            </a:r>
          </a:p>
          <a:p>
            <a:pPr lvl="1" indent="0">
              <a:buNone/>
            </a:pPr>
            <a:r>
              <a:rPr lang="de-DE" dirty="0" err="1"/>
              <a:t>One-blob</a:t>
            </a:r>
            <a:r>
              <a:rPr lang="de-DE" dirty="0"/>
              <a:t> </a:t>
            </a:r>
            <a:r>
              <a:rPr lang="de-DE" dirty="0" err="1"/>
              <a:t>encoding</a:t>
            </a:r>
            <a:r>
              <a:rPr lang="de-DE" dirty="0"/>
              <a:t> [Müller et al. 2019]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 in </a:t>
            </a:r>
            <a:r>
              <a:rPr lang="de-DE" dirty="0" err="1"/>
              <a:t>radiance</a:t>
            </a:r>
            <a:r>
              <a:rPr lang="de-DE" dirty="0"/>
              <a:t> </a:t>
            </a:r>
            <a:r>
              <a:rPr lang="de-DE" dirty="0" err="1"/>
              <a:t>caching</a:t>
            </a:r>
            <a:endParaRPr lang="de-DE" dirty="0"/>
          </a:p>
          <a:p>
            <a:pPr lvl="1" indent="0">
              <a:buNone/>
            </a:pPr>
            <a:r>
              <a:rPr lang="de-DE" dirty="0" err="1"/>
              <a:t>Spherical</a:t>
            </a:r>
            <a:r>
              <a:rPr lang="de-DE" dirty="0"/>
              <a:t> </a:t>
            </a:r>
            <a:r>
              <a:rPr lang="de-DE" dirty="0" err="1"/>
              <a:t>Harminocs</a:t>
            </a:r>
            <a:r>
              <a:rPr lang="de-DE" dirty="0"/>
              <a:t> </a:t>
            </a:r>
            <a:r>
              <a:rPr lang="de-DE" dirty="0" err="1"/>
              <a:t>basis</a:t>
            </a:r>
            <a:r>
              <a:rPr lang="de-DE" dirty="0"/>
              <a:t> in </a:t>
            </a:r>
            <a:r>
              <a:rPr lang="de-DE" dirty="0" err="1"/>
              <a:t>NeRF</a:t>
            </a:r>
            <a:endParaRPr lang="de-DE" dirty="0"/>
          </a:p>
          <a:p>
            <a:pPr lvl="1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62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Multiresolution Hash Encoding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Implementation</a:t>
            </a:r>
          </a:p>
        </p:txBody>
      </p:sp>
    </p:spTree>
    <p:extLst>
      <p:ext uri="{BB962C8B-B14F-4D97-AF65-F5344CB8AC3E}">
        <p14:creationId xmlns:p14="http://schemas.microsoft.com/office/powerpoint/2010/main" val="3202955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4"/>
          </p:nvPr>
        </p:nvSpPr>
        <p:spPr>
          <a:xfrm>
            <a:off x="319091" y="1762188"/>
            <a:ext cx="4180910" cy="468738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endParaRPr lang="de-DE" dirty="0"/>
          </a:p>
          <a:p>
            <a:pPr>
              <a:spcAft>
                <a:spcPts val="600"/>
              </a:spcAft>
            </a:pPr>
            <a:r>
              <a:rPr lang="de-DE" dirty="0"/>
              <a:t>Gigapixel Image</a:t>
            </a:r>
          </a:p>
          <a:p>
            <a:pPr>
              <a:spcAft>
                <a:spcPts val="600"/>
              </a:spcAft>
            </a:pPr>
            <a:endParaRPr lang="de-DE" dirty="0"/>
          </a:p>
          <a:p>
            <a:pPr>
              <a:spcAft>
                <a:spcPts val="600"/>
              </a:spcAft>
            </a:pPr>
            <a:endParaRPr lang="de-DE" dirty="0"/>
          </a:p>
          <a:p>
            <a:pPr>
              <a:spcAft>
                <a:spcPts val="600"/>
              </a:spcAft>
            </a:pPr>
            <a:r>
              <a:rPr lang="de-DE" dirty="0" err="1"/>
              <a:t>Neural</a:t>
            </a:r>
            <a:r>
              <a:rPr lang="de-DE" dirty="0"/>
              <a:t> </a:t>
            </a:r>
            <a:r>
              <a:rPr lang="de-DE" dirty="0" err="1"/>
              <a:t>signed</a:t>
            </a:r>
            <a:r>
              <a:rPr lang="de-DE" dirty="0"/>
              <a:t> </a:t>
            </a:r>
            <a:r>
              <a:rPr lang="de-DE" dirty="0" err="1"/>
              <a:t>distance</a:t>
            </a:r>
            <a:r>
              <a:rPr lang="de-DE" dirty="0"/>
              <a:t> </a:t>
            </a:r>
            <a:r>
              <a:rPr lang="de-DE" dirty="0" err="1"/>
              <a:t>functions</a:t>
            </a:r>
            <a:r>
              <a:rPr lang="de-DE" dirty="0"/>
              <a:t> (SDF)</a:t>
            </a:r>
          </a:p>
          <a:p>
            <a:pPr>
              <a:spcAft>
                <a:spcPts val="600"/>
              </a:spcAft>
            </a:pPr>
            <a:endParaRPr lang="de-DE" dirty="0"/>
          </a:p>
          <a:p>
            <a:pPr>
              <a:spcAft>
                <a:spcPts val="600"/>
              </a:spcAft>
            </a:pPr>
            <a:endParaRPr lang="de-DE" dirty="0"/>
          </a:p>
          <a:p>
            <a:pPr>
              <a:spcAft>
                <a:spcPts val="600"/>
              </a:spcAft>
            </a:pPr>
            <a:r>
              <a:rPr lang="de-DE" dirty="0" err="1"/>
              <a:t>Neural</a:t>
            </a:r>
            <a:r>
              <a:rPr lang="de-DE" dirty="0"/>
              <a:t> </a:t>
            </a:r>
            <a:r>
              <a:rPr lang="de-DE" dirty="0" err="1"/>
              <a:t>radiance</a:t>
            </a:r>
            <a:r>
              <a:rPr lang="de-DE" dirty="0"/>
              <a:t> </a:t>
            </a:r>
            <a:r>
              <a:rPr lang="de-DE" dirty="0" err="1"/>
              <a:t>caching</a:t>
            </a:r>
            <a:r>
              <a:rPr lang="de-DE" dirty="0"/>
              <a:t> (NRC)</a:t>
            </a:r>
          </a:p>
          <a:p>
            <a:pPr>
              <a:spcAft>
                <a:spcPts val="600"/>
              </a:spcAft>
            </a:pPr>
            <a:endParaRPr lang="de-DE" dirty="0"/>
          </a:p>
          <a:p>
            <a:pPr>
              <a:spcAft>
                <a:spcPts val="600"/>
              </a:spcAft>
            </a:pPr>
            <a:endParaRPr lang="de-DE" dirty="0"/>
          </a:p>
          <a:p>
            <a:pPr>
              <a:spcAft>
                <a:spcPts val="600"/>
              </a:spcAft>
            </a:pPr>
            <a:r>
              <a:rPr lang="de-DE" dirty="0" err="1"/>
              <a:t>Neural</a:t>
            </a:r>
            <a:r>
              <a:rPr lang="de-DE" dirty="0"/>
              <a:t> </a:t>
            </a:r>
            <a:r>
              <a:rPr lang="de-DE" dirty="0" err="1"/>
              <a:t>radiance</a:t>
            </a:r>
            <a:r>
              <a:rPr lang="de-DE" dirty="0"/>
              <a:t> and </a:t>
            </a:r>
            <a:r>
              <a:rPr lang="de-DE" dirty="0" err="1"/>
              <a:t>density</a:t>
            </a:r>
            <a:r>
              <a:rPr lang="de-DE" dirty="0"/>
              <a:t> </a:t>
            </a:r>
            <a:r>
              <a:rPr lang="de-DE" dirty="0" err="1"/>
              <a:t>fields</a:t>
            </a:r>
            <a:r>
              <a:rPr lang="de-DE" dirty="0"/>
              <a:t> (</a:t>
            </a:r>
            <a:r>
              <a:rPr lang="de-DE" dirty="0" err="1"/>
              <a:t>NeRF</a:t>
            </a:r>
            <a:r>
              <a:rPr lang="de-DE" dirty="0"/>
              <a:t>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>
          <a:xfrm>
            <a:off x="6774934" y="6473313"/>
            <a:ext cx="205207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E58CB1E-F828-4F11-99E0-327109AF9DA4}" type="slidenum">
              <a:rPr lang="de-DE" smtClean="0"/>
              <a:pPr>
                <a:spcAft>
                  <a:spcPts val="600"/>
                </a:spcAft>
              </a:pPr>
              <a:t>7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7"/>
          </p:nvPr>
        </p:nvSpPr>
        <p:spPr>
          <a:xfrm>
            <a:off x="311162" y="6473313"/>
            <a:ext cx="6464280" cy="365125"/>
          </a:xfrm>
        </p:spPr>
        <p:txBody>
          <a:bodyPr anchor="ctr">
            <a:normAutofit/>
          </a:bodyPr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Multiresolution Hash Encoding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19090" y="994334"/>
            <a:ext cx="8508999" cy="410369"/>
          </a:xfrm>
        </p:spPr>
        <p:txBody>
          <a:bodyPr wrap="square" anchor="t">
            <a:normAutofit/>
          </a:bodyPr>
          <a:lstStyle/>
          <a:p>
            <a:r>
              <a:rPr lang="de-DE" dirty="0" err="1"/>
              <a:t>Introduction</a:t>
            </a:r>
            <a:endParaRPr lang="de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8B1891-8D73-F178-8E9C-BA68AD932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467789"/>
            <a:ext cx="2069335" cy="4943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F8046F-4835-E8AD-385C-9C9EC4A3B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4135" y="1466815"/>
            <a:ext cx="2853999" cy="494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686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 err="1"/>
              <a:t>Parametric</a:t>
            </a:r>
            <a:r>
              <a:rPr lang="de-DE" b="1" dirty="0"/>
              <a:t> </a:t>
            </a:r>
            <a:r>
              <a:rPr lang="de-DE" b="1" dirty="0" err="1"/>
              <a:t>encodings</a:t>
            </a:r>
            <a:endParaRPr lang="de-DE" b="1" dirty="0"/>
          </a:p>
          <a:p>
            <a:r>
              <a:rPr lang="de-DE" dirty="0" err="1"/>
              <a:t>Arrange</a:t>
            </a:r>
            <a:r>
              <a:rPr lang="de-DE" dirty="0"/>
              <a:t> additional </a:t>
            </a:r>
            <a:r>
              <a:rPr lang="de-DE" dirty="0" err="1"/>
              <a:t>trainable</a:t>
            </a:r>
            <a:r>
              <a:rPr lang="de-DE" dirty="0"/>
              <a:t> </a:t>
            </a:r>
            <a:r>
              <a:rPr lang="de-DE" dirty="0" err="1"/>
              <a:t>parameters</a:t>
            </a:r>
            <a:r>
              <a:rPr lang="de-DE" dirty="0"/>
              <a:t> in an </a:t>
            </a:r>
            <a:r>
              <a:rPr lang="de-DE" dirty="0" err="1"/>
              <a:t>auxiliary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structure</a:t>
            </a:r>
            <a:r>
              <a:rPr lang="de-DE" dirty="0"/>
              <a:t>, such </a:t>
            </a:r>
            <a:r>
              <a:rPr lang="de-DE" dirty="0" err="1"/>
              <a:t>as</a:t>
            </a:r>
            <a:r>
              <a:rPr lang="de-DE" dirty="0"/>
              <a:t> a </a:t>
            </a:r>
            <a:r>
              <a:rPr lang="de-DE" dirty="0" err="1"/>
              <a:t>grid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a </a:t>
            </a:r>
            <a:r>
              <a:rPr lang="de-DE" dirty="0" err="1"/>
              <a:t>tree</a:t>
            </a:r>
            <a:endParaRPr lang="de-DE" dirty="0"/>
          </a:p>
          <a:p>
            <a:r>
              <a:rPr lang="de-DE" dirty="0"/>
              <a:t>Look-</a:t>
            </a:r>
            <a:r>
              <a:rPr lang="de-DE" dirty="0" err="1"/>
              <a:t>up</a:t>
            </a:r>
            <a:r>
              <a:rPr lang="de-DE" dirty="0"/>
              <a:t> and </a:t>
            </a:r>
            <a:r>
              <a:rPr lang="de-DE" dirty="0" err="1"/>
              <a:t>interpolate</a:t>
            </a:r>
            <a:r>
              <a:rPr lang="de-DE" dirty="0"/>
              <a:t> </a:t>
            </a:r>
            <a:r>
              <a:rPr lang="de-DE" dirty="0" err="1"/>
              <a:t>parameters</a:t>
            </a:r>
            <a:endParaRPr lang="de-DE" dirty="0"/>
          </a:p>
          <a:p>
            <a:r>
              <a:rPr lang="de-DE" dirty="0"/>
              <a:t>Trade-off </a:t>
            </a:r>
            <a:r>
              <a:rPr lang="de-DE" dirty="0" err="1"/>
              <a:t>between</a:t>
            </a:r>
            <a:r>
              <a:rPr lang="de-DE" dirty="0"/>
              <a:t> larger </a:t>
            </a:r>
            <a:r>
              <a:rPr lang="de-DE" dirty="0" err="1"/>
              <a:t>memory</a:t>
            </a:r>
            <a:r>
              <a:rPr lang="de-DE" dirty="0"/>
              <a:t> </a:t>
            </a:r>
            <a:r>
              <a:rPr lang="de-DE" dirty="0" err="1"/>
              <a:t>footprint</a:t>
            </a:r>
            <a:r>
              <a:rPr lang="de-DE" dirty="0"/>
              <a:t> and </a:t>
            </a:r>
            <a:r>
              <a:rPr lang="de-DE" dirty="0" err="1"/>
              <a:t>smaller</a:t>
            </a:r>
            <a:r>
              <a:rPr lang="de-DE" dirty="0"/>
              <a:t> </a:t>
            </a:r>
            <a:r>
              <a:rPr lang="de-DE" dirty="0" err="1"/>
              <a:t>computational</a:t>
            </a:r>
            <a:r>
              <a:rPr lang="de-DE" dirty="0"/>
              <a:t> </a:t>
            </a:r>
            <a:r>
              <a:rPr lang="de-DE" dirty="0" err="1"/>
              <a:t>cost</a:t>
            </a:r>
            <a:endParaRPr lang="de-DE" dirty="0"/>
          </a:p>
          <a:p>
            <a:pPr marL="461963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461963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461963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r>
              <a:rPr lang="de-DE" b="1" dirty="0" err="1"/>
              <a:t>Sparse</a:t>
            </a:r>
            <a:r>
              <a:rPr lang="de-DE" b="1" dirty="0"/>
              <a:t> </a:t>
            </a:r>
            <a:r>
              <a:rPr lang="de-DE" b="1" dirty="0" err="1"/>
              <a:t>parametric</a:t>
            </a:r>
            <a:r>
              <a:rPr lang="de-DE" b="1" dirty="0"/>
              <a:t> </a:t>
            </a:r>
            <a:r>
              <a:rPr lang="de-DE" b="1" dirty="0" err="1"/>
              <a:t>encodings</a:t>
            </a:r>
            <a:endParaRPr lang="de-DE" b="1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Multiresolution Hash Encoding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Background and </a:t>
            </a:r>
            <a:r>
              <a:rPr lang="de-DE" dirty="0" err="1"/>
              <a:t>Related</a:t>
            </a:r>
            <a:r>
              <a:rPr lang="de-DE" dirty="0"/>
              <a:t> 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F7EA58-0B69-74A3-1C3F-B134DD04F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34" y="4005331"/>
            <a:ext cx="7718931" cy="22922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1B9821E-50AC-76B1-EB6E-DE5220BD967E}"/>
              </a:ext>
            </a:extLst>
          </p:cNvPr>
          <p:cNvSpPr/>
          <p:nvPr/>
        </p:nvSpPr>
        <p:spPr>
          <a:xfrm>
            <a:off x="118246" y="3647846"/>
            <a:ext cx="8907505" cy="2813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652413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 err="1"/>
              <a:t>Parametric</a:t>
            </a:r>
            <a:r>
              <a:rPr lang="de-DE" b="1" dirty="0"/>
              <a:t> </a:t>
            </a:r>
            <a:r>
              <a:rPr lang="de-DE" b="1" dirty="0" err="1"/>
              <a:t>encodings</a:t>
            </a:r>
            <a:endParaRPr lang="de-DE" b="1" dirty="0"/>
          </a:p>
          <a:p>
            <a:r>
              <a:rPr lang="de-DE" dirty="0" err="1"/>
              <a:t>Arrange</a:t>
            </a:r>
            <a:r>
              <a:rPr lang="de-DE" dirty="0"/>
              <a:t> additional </a:t>
            </a:r>
            <a:r>
              <a:rPr lang="de-DE" dirty="0" err="1"/>
              <a:t>trainable</a:t>
            </a:r>
            <a:r>
              <a:rPr lang="de-DE" dirty="0"/>
              <a:t> </a:t>
            </a:r>
            <a:r>
              <a:rPr lang="de-DE" dirty="0" err="1"/>
              <a:t>parameters</a:t>
            </a:r>
            <a:r>
              <a:rPr lang="de-DE" dirty="0"/>
              <a:t> in an </a:t>
            </a:r>
            <a:r>
              <a:rPr lang="de-DE" dirty="0" err="1"/>
              <a:t>auxiliary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structure</a:t>
            </a:r>
            <a:r>
              <a:rPr lang="de-DE" dirty="0"/>
              <a:t>, such </a:t>
            </a:r>
            <a:r>
              <a:rPr lang="de-DE" dirty="0" err="1"/>
              <a:t>as</a:t>
            </a:r>
            <a:r>
              <a:rPr lang="de-DE" dirty="0"/>
              <a:t> a </a:t>
            </a:r>
            <a:r>
              <a:rPr lang="de-DE" dirty="0" err="1"/>
              <a:t>grid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a </a:t>
            </a:r>
            <a:r>
              <a:rPr lang="de-DE" dirty="0" err="1"/>
              <a:t>tree</a:t>
            </a:r>
            <a:endParaRPr lang="de-DE" dirty="0"/>
          </a:p>
          <a:p>
            <a:r>
              <a:rPr lang="de-DE" dirty="0"/>
              <a:t>Look-</a:t>
            </a:r>
            <a:r>
              <a:rPr lang="de-DE" dirty="0" err="1"/>
              <a:t>up</a:t>
            </a:r>
            <a:r>
              <a:rPr lang="de-DE" dirty="0"/>
              <a:t> and </a:t>
            </a:r>
            <a:r>
              <a:rPr lang="de-DE" dirty="0" err="1"/>
              <a:t>interpolate</a:t>
            </a:r>
            <a:r>
              <a:rPr lang="de-DE" dirty="0"/>
              <a:t> </a:t>
            </a:r>
            <a:r>
              <a:rPr lang="de-DE" dirty="0" err="1"/>
              <a:t>parameters</a:t>
            </a:r>
            <a:endParaRPr lang="de-DE" dirty="0"/>
          </a:p>
          <a:p>
            <a:r>
              <a:rPr lang="de-DE" dirty="0"/>
              <a:t>Trade-off </a:t>
            </a:r>
            <a:r>
              <a:rPr lang="de-DE" dirty="0" err="1"/>
              <a:t>between</a:t>
            </a:r>
            <a:r>
              <a:rPr lang="de-DE" dirty="0"/>
              <a:t> larger </a:t>
            </a:r>
            <a:r>
              <a:rPr lang="de-DE" dirty="0" err="1"/>
              <a:t>memory</a:t>
            </a:r>
            <a:r>
              <a:rPr lang="de-DE" dirty="0"/>
              <a:t> </a:t>
            </a:r>
            <a:r>
              <a:rPr lang="de-DE" dirty="0" err="1"/>
              <a:t>footprint</a:t>
            </a:r>
            <a:r>
              <a:rPr lang="de-DE" dirty="0"/>
              <a:t> and </a:t>
            </a:r>
            <a:r>
              <a:rPr lang="de-DE" dirty="0" err="1"/>
              <a:t>smaller</a:t>
            </a:r>
            <a:r>
              <a:rPr lang="de-DE" dirty="0"/>
              <a:t> </a:t>
            </a:r>
            <a:r>
              <a:rPr lang="de-DE" dirty="0" err="1"/>
              <a:t>computational</a:t>
            </a:r>
            <a:r>
              <a:rPr lang="de-DE" dirty="0"/>
              <a:t> </a:t>
            </a:r>
            <a:r>
              <a:rPr lang="de-DE" dirty="0" err="1"/>
              <a:t>cost</a:t>
            </a:r>
            <a:endParaRPr lang="de-DE" dirty="0"/>
          </a:p>
          <a:p>
            <a:pPr marL="461963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461963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461963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r>
              <a:rPr lang="de-DE" b="1" dirty="0" err="1"/>
              <a:t>Sparse</a:t>
            </a:r>
            <a:r>
              <a:rPr lang="de-DE" b="1" dirty="0"/>
              <a:t> </a:t>
            </a:r>
            <a:r>
              <a:rPr lang="de-DE" b="1" dirty="0" err="1"/>
              <a:t>parametric</a:t>
            </a:r>
            <a:r>
              <a:rPr lang="de-DE" b="1" dirty="0"/>
              <a:t> </a:t>
            </a:r>
            <a:r>
              <a:rPr lang="de-DE" b="1" dirty="0" err="1"/>
              <a:t>encodings</a:t>
            </a:r>
            <a:endParaRPr lang="de-DE" b="1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 dirty="0"/>
              <a:t>Lukas Schneidt | Instant </a:t>
            </a:r>
            <a:r>
              <a:rPr lang="de-DE" dirty="0" err="1"/>
              <a:t>Neural</a:t>
            </a:r>
            <a:r>
              <a:rPr lang="de-DE" dirty="0"/>
              <a:t> Graphics Primitives </a:t>
            </a:r>
            <a:r>
              <a:rPr lang="de-DE" dirty="0" err="1"/>
              <a:t>with</a:t>
            </a:r>
            <a:r>
              <a:rPr lang="de-DE" dirty="0"/>
              <a:t> a Multiresolution Hash Encoding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/>
              <a:t>Background and </a:t>
            </a:r>
            <a:r>
              <a:rPr lang="de-DE" dirty="0" err="1"/>
              <a:t>Related</a:t>
            </a:r>
            <a:r>
              <a:rPr lang="de-DE" dirty="0"/>
              <a:t> 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F7EA58-0B69-74A3-1C3F-B134DD04F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34" y="4005331"/>
            <a:ext cx="7718931" cy="22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103749"/>
      </p:ext>
    </p:extLst>
  </p:cSld>
  <p:clrMapOvr>
    <a:masterClrMapping/>
  </p:clrMapOvr>
</p:sld>
</file>

<file path=ppt/theme/theme1.xml><?xml version="1.0" encoding="utf-8"?>
<a:theme xmlns:a="http://schemas.openxmlformats.org/drawingml/2006/main" name="160104_TUM_Praesentation_p_v1">
  <a:themeElements>
    <a:clrScheme name="TUM">
      <a:dk1>
        <a:sysClr val="windowText" lastClr="000000"/>
      </a:dk1>
      <a:lt1>
        <a:sysClr val="window" lastClr="FFFFFF"/>
      </a:lt1>
      <a:dk2>
        <a:srgbClr val="0065BD"/>
      </a:dk2>
      <a:lt2>
        <a:srgbClr val="EEECE1"/>
      </a:lt2>
      <a:accent1>
        <a:srgbClr val="005293"/>
      </a:accent1>
      <a:accent2>
        <a:srgbClr val="98C6EA"/>
      </a:accent2>
      <a:accent3>
        <a:srgbClr val="64A0C8"/>
      </a:accent3>
      <a:accent4>
        <a:srgbClr val="DAD7CB"/>
      </a:accent4>
      <a:accent5>
        <a:srgbClr val="A2AD00"/>
      </a:accent5>
      <a:accent6>
        <a:srgbClr val="E37222"/>
      </a:accent6>
      <a:hlink>
        <a:srgbClr val="0000FF"/>
      </a:hlink>
      <a:folHlink>
        <a:srgbClr val="800080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1" id="{2E019856-8A39-4989-9AE1-7C5D0D17D45C}" vid="{3AA9884A-113D-4C11-9945-C6A08D921A6E}"/>
    </a:ext>
  </a:extLst>
</a:theme>
</file>

<file path=ppt/theme/theme2.xml><?xml version="1.0" encoding="utf-8"?>
<a:theme xmlns:a="http://schemas.openxmlformats.org/drawingml/2006/main" name="Titel 2">
  <a:themeElements>
    <a:clrScheme name="TUM">
      <a:dk1>
        <a:sysClr val="windowText" lastClr="000000"/>
      </a:dk1>
      <a:lt1>
        <a:sysClr val="window" lastClr="FFFFFF"/>
      </a:lt1>
      <a:dk2>
        <a:srgbClr val="0065BD"/>
      </a:dk2>
      <a:lt2>
        <a:srgbClr val="EEECE1"/>
      </a:lt2>
      <a:accent1>
        <a:srgbClr val="005293"/>
      </a:accent1>
      <a:accent2>
        <a:srgbClr val="98C6EA"/>
      </a:accent2>
      <a:accent3>
        <a:srgbClr val="64A0C8"/>
      </a:accent3>
      <a:accent4>
        <a:srgbClr val="DAD7CB"/>
      </a:accent4>
      <a:accent5>
        <a:srgbClr val="A2AD00"/>
      </a:accent5>
      <a:accent6>
        <a:srgbClr val="E37222"/>
      </a:accent6>
      <a:hlink>
        <a:srgbClr val="0000FF"/>
      </a:hlink>
      <a:folHlink>
        <a:srgbClr val="800080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1" id="{2E019856-8A39-4989-9AE1-7C5D0D17D45C}" vid="{402C367E-F50E-423C-A37C-5A8CABF57FC5}"/>
    </a:ext>
  </a:extLst>
</a:theme>
</file>

<file path=ppt/theme/theme3.xml><?xml version="1.0" encoding="utf-8"?>
<a:theme xmlns:a="http://schemas.openxmlformats.org/drawingml/2006/main" name="Titel 3">
  <a:themeElements>
    <a:clrScheme name="TUM">
      <a:dk1>
        <a:sysClr val="windowText" lastClr="000000"/>
      </a:dk1>
      <a:lt1>
        <a:sysClr val="window" lastClr="FFFFFF"/>
      </a:lt1>
      <a:dk2>
        <a:srgbClr val="0065BD"/>
      </a:dk2>
      <a:lt2>
        <a:srgbClr val="EEECE1"/>
      </a:lt2>
      <a:accent1>
        <a:srgbClr val="005293"/>
      </a:accent1>
      <a:accent2>
        <a:srgbClr val="98C6EA"/>
      </a:accent2>
      <a:accent3>
        <a:srgbClr val="64A0C8"/>
      </a:accent3>
      <a:accent4>
        <a:srgbClr val="DAD7CB"/>
      </a:accent4>
      <a:accent5>
        <a:srgbClr val="A2AD00"/>
      </a:accent5>
      <a:accent6>
        <a:srgbClr val="E37222"/>
      </a:accent6>
      <a:hlink>
        <a:srgbClr val="0000FF"/>
      </a:hlink>
      <a:folHlink>
        <a:srgbClr val="800080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1" id="{2E019856-8A39-4989-9AE1-7C5D0D17D45C}" vid="{5CCDF41C-F6E0-4FD6-99AE-3A51B2B147FF}"/>
    </a:ext>
  </a:extLst>
</a:theme>
</file>

<file path=ppt/theme/theme4.xml><?xml version="1.0" encoding="utf-8"?>
<a:theme xmlns:a="http://schemas.openxmlformats.org/drawingml/2006/main" name="Inhalt">
  <a:themeElements>
    <a:clrScheme name="TUM">
      <a:dk1>
        <a:sysClr val="windowText" lastClr="000000"/>
      </a:dk1>
      <a:lt1>
        <a:sysClr val="window" lastClr="FFFFFF"/>
      </a:lt1>
      <a:dk2>
        <a:srgbClr val="003359"/>
      </a:dk2>
      <a:lt2>
        <a:srgbClr val="0065BD"/>
      </a:lt2>
      <a:accent1>
        <a:srgbClr val="005293"/>
      </a:accent1>
      <a:accent2>
        <a:srgbClr val="64A0C8"/>
      </a:accent2>
      <a:accent3>
        <a:srgbClr val="98C6EA"/>
      </a:accent3>
      <a:accent4>
        <a:srgbClr val="A2AD00"/>
      </a:accent4>
      <a:accent5>
        <a:srgbClr val="E37222"/>
      </a:accent5>
      <a:accent6>
        <a:srgbClr val="DAD7CB"/>
      </a:accent6>
      <a:hlink>
        <a:srgbClr val="0000FF"/>
      </a:hlink>
      <a:folHlink>
        <a:srgbClr val="800080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1" id="{2E019856-8A39-4989-9AE1-7C5D0D17D45C}" vid="{1567C3F1-47A2-4B46-B4FE-8FF264F6166D}"/>
    </a:ext>
  </a:extLst>
</a:theme>
</file>

<file path=ppt/theme/theme5.xml><?xml version="1.0" encoding="utf-8"?>
<a:theme xmlns:a="http://schemas.openxmlformats.org/drawingml/2006/main" name="Kapiteltrenner blau">
  <a:themeElements>
    <a:clrScheme name="TUM">
      <a:dk1>
        <a:sysClr val="windowText" lastClr="000000"/>
      </a:dk1>
      <a:lt1>
        <a:sysClr val="window" lastClr="FFFFFF"/>
      </a:lt1>
      <a:dk2>
        <a:srgbClr val="0065BD"/>
      </a:dk2>
      <a:lt2>
        <a:srgbClr val="EEECE1"/>
      </a:lt2>
      <a:accent1>
        <a:srgbClr val="005293"/>
      </a:accent1>
      <a:accent2>
        <a:srgbClr val="98C6EA"/>
      </a:accent2>
      <a:accent3>
        <a:srgbClr val="64A0C8"/>
      </a:accent3>
      <a:accent4>
        <a:srgbClr val="DAD7CB"/>
      </a:accent4>
      <a:accent5>
        <a:srgbClr val="A2AD00"/>
      </a:accent5>
      <a:accent6>
        <a:srgbClr val="E37222"/>
      </a:accent6>
      <a:hlink>
        <a:srgbClr val="0000FF"/>
      </a:hlink>
      <a:folHlink>
        <a:srgbClr val="800080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1" id="{2E019856-8A39-4989-9AE1-7C5D0D17D45C}" vid="{F07EE733-870D-406F-B5B6-25783610C7BF}"/>
    </a:ext>
  </a:extLst>
</a:theme>
</file>

<file path=ppt/theme/theme6.xml><?xml version="1.0" encoding="utf-8"?>
<a:theme xmlns:a="http://schemas.openxmlformats.org/drawingml/2006/main" name="Kapiteltrenner schwarz">
  <a:themeElements>
    <a:clrScheme name="TUM">
      <a:dk1>
        <a:sysClr val="windowText" lastClr="000000"/>
      </a:dk1>
      <a:lt1>
        <a:sysClr val="window" lastClr="FFFFFF"/>
      </a:lt1>
      <a:dk2>
        <a:srgbClr val="0065BD"/>
      </a:dk2>
      <a:lt2>
        <a:srgbClr val="EEECE1"/>
      </a:lt2>
      <a:accent1>
        <a:srgbClr val="005293"/>
      </a:accent1>
      <a:accent2>
        <a:srgbClr val="98C6EA"/>
      </a:accent2>
      <a:accent3>
        <a:srgbClr val="64A0C8"/>
      </a:accent3>
      <a:accent4>
        <a:srgbClr val="DAD7CB"/>
      </a:accent4>
      <a:accent5>
        <a:srgbClr val="A2AD00"/>
      </a:accent5>
      <a:accent6>
        <a:srgbClr val="E37222"/>
      </a:accent6>
      <a:hlink>
        <a:srgbClr val="0000FF"/>
      </a:hlink>
      <a:folHlink>
        <a:srgbClr val="800080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1" id="{2E019856-8A39-4989-9AE1-7C5D0D17D45C}" vid="{B8BECA3F-AAB3-4A25-9CB6-CCBE808D17ED}"/>
    </a:ext>
  </a:extLst>
</a:theme>
</file>

<file path=ppt/theme/theme7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160104_TUM_Praesentation_p_v1</Template>
  <TotalTime>1033</TotalTime>
  <Words>3947</Words>
  <Application>Microsoft Macintosh PowerPoint</Application>
  <PresentationFormat>On-screen Show (4:3)</PresentationFormat>
  <Paragraphs>739</Paragraphs>
  <Slides>62</Slides>
  <Notes>60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62</vt:i4>
      </vt:variant>
    </vt:vector>
  </HeadingPairs>
  <TitlesOfParts>
    <vt:vector size="74" baseType="lpstr">
      <vt:lpstr>Arial</vt:lpstr>
      <vt:lpstr>Calibri</vt:lpstr>
      <vt:lpstr>Cambria Math</vt:lpstr>
      <vt:lpstr>Courier New</vt:lpstr>
      <vt:lpstr>Symbol</vt:lpstr>
      <vt:lpstr>Wingdings</vt:lpstr>
      <vt:lpstr>160104_TUM_Praesentation_p_v1</vt:lpstr>
      <vt:lpstr>Titel 2</vt:lpstr>
      <vt:lpstr>Titel 3</vt:lpstr>
      <vt:lpstr>Inhalt</vt:lpstr>
      <vt:lpstr>Kapiteltrenner blau</vt:lpstr>
      <vt:lpstr>Kapiteltrenner schwarz</vt:lpstr>
      <vt:lpstr>Seminar: Recent Advances in 3D Computer Vision</vt:lpstr>
      <vt:lpstr>Instant Neural Graphics Primitives with a Multiresolution Hash Encoding</vt:lpstr>
      <vt:lpstr>Content</vt:lpstr>
      <vt:lpstr>Introduction</vt:lpstr>
      <vt:lpstr>Introduction</vt:lpstr>
      <vt:lpstr>Introduction</vt:lpstr>
      <vt:lpstr>Introduction</vt:lpstr>
      <vt:lpstr>Background and Related Work</vt:lpstr>
      <vt:lpstr>Background and Related Work</vt:lpstr>
      <vt:lpstr>Multiresolution Hash Encoding</vt:lpstr>
      <vt:lpstr>Multiresolution Hash Encoding</vt:lpstr>
      <vt:lpstr>Multiresolution Hash Encoding</vt:lpstr>
      <vt:lpstr>Multiresolution Hash Encoding</vt:lpstr>
      <vt:lpstr>Multiresolution Hash Encoding</vt:lpstr>
      <vt:lpstr>Multiresolution Hash Encoding</vt:lpstr>
      <vt:lpstr>Multiresolution Hash Encoding</vt:lpstr>
      <vt:lpstr>Multiresolution Hash Encoding</vt:lpstr>
      <vt:lpstr>Multiresolution Hash Encoding</vt:lpstr>
      <vt:lpstr>Multiresolution Hash Encoding</vt:lpstr>
      <vt:lpstr>Multiresolution Hash Encoding Implicit Hash Collision Resolution</vt:lpstr>
      <vt:lpstr>Multiresolution Hash Encoding Implicit Hash Collision Resolution</vt:lpstr>
      <vt:lpstr>Multiresolution Hash Encoding Implicit Hash Collision Resolution</vt:lpstr>
      <vt:lpstr>Multiresolution Hash Encoding</vt:lpstr>
      <vt:lpstr>Multiresolution Hash Encoding Performance vs. Quality</vt:lpstr>
      <vt:lpstr>Multiresolution Hash Encoding Performance vs. Quality</vt:lpstr>
      <vt:lpstr>Multiresolution Hash Encoding Online Adaptivity and d-Linear Interpolation</vt:lpstr>
      <vt:lpstr>Multiresolution Hash Encoding Online Adaptivity and d-Linear Interpolation</vt:lpstr>
      <vt:lpstr>Experiments Gigapixel Image Approximation</vt:lpstr>
      <vt:lpstr>Experiments Gigapixel Image Approximation</vt:lpstr>
      <vt:lpstr>Experiments Signed Distance Functions</vt:lpstr>
      <vt:lpstr>Experiments Signed Distance Functions</vt:lpstr>
      <vt:lpstr>Experiments Neural Radiance Caching</vt:lpstr>
      <vt:lpstr>Experiments Neural Radiance Caching</vt:lpstr>
      <vt:lpstr>Experiments Neural Radiance Caching</vt:lpstr>
      <vt:lpstr>Experiments Neural Radiance and Density Fields (NeRF)</vt:lpstr>
      <vt:lpstr>Experiments Neural Radiance and Density Fields (NeRF)</vt:lpstr>
      <vt:lpstr>Experiments Neural Radiance and Density Fields (NeRF)</vt:lpstr>
      <vt:lpstr>Experiments Neural Radiance and Density Fields (NeRF)</vt:lpstr>
      <vt:lpstr>Discussion and Future Work</vt:lpstr>
      <vt:lpstr>Discussion and Future Work</vt:lpstr>
      <vt:lpstr>Summary</vt:lpstr>
      <vt:lpstr>Summary</vt:lpstr>
      <vt:lpstr>Summary</vt:lpstr>
      <vt:lpstr>Summary</vt:lpstr>
      <vt:lpstr>Summary</vt:lpstr>
      <vt:lpstr>Summary</vt:lpstr>
      <vt:lpstr>Q&amp;A</vt:lpstr>
      <vt:lpstr>Thank you!</vt:lpstr>
      <vt:lpstr>Introduction</vt:lpstr>
      <vt:lpstr>Introduction</vt:lpstr>
      <vt:lpstr>Introduction</vt:lpstr>
      <vt:lpstr>Multiresolution Hash Encoding</vt:lpstr>
      <vt:lpstr>Multiresolution Hash Encoding</vt:lpstr>
      <vt:lpstr>Experiments Neural Radiance Caching</vt:lpstr>
      <vt:lpstr>Experiments Neural Radiance and Density Fields (NeRF)</vt:lpstr>
      <vt:lpstr>Experiments Neural Radiance and Density Fields (NeRF)</vt:lpstr>
      <vt:lpstr>NeRF Model Architecture</vt:lpstr>
      <vt:lpstr>Discussion and Future Work</vt:lpstr>
      <vt:lpstr>Discussion and Future Work</vt:lpstr>
      <vt:lpstr>Implementation</vt:lpstr>
      <vt:lpstr>Implementation</vt:lpstr>
      <vt:lpstr>Implementation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Seminar: Recent Advances in 3D Computer Vision</dc:title>
  <dc:creator>Schneidt, Lukas</dc:creator>
  <cp:lastModifiedBy>Schneidt, Lukas</cp:lastModifiedBy>
  <cp:revision>17</cp:revision>
  <cp:lastPrinted>2015-07-30T14:04:45Z</cp:lastPrinted>
  <dcterms:created xsi:type="dcterms:W3CDTF">2022-10-09T10:42:34Z</dcterms:created>
  <dcterms:modified xsi:type="dcterms:W3CDTF">2022-10-10T21:53:37Z</dcterms:modified>
</cp:coreProperties>
</file>