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notesMasterIdLst>
    <p:notesMasterId r:id="rId29"/>
  </p:notesMasterIdLst>
  <p:sldIdLst>
    <p:sldId id="256" r:id="rId2"/>
    <p:sldId id="283" r:id="rId3"/>
    <p:sldId id="258" r:id="rId4"/>
    <p:sldId id="281" r:id="rId5"/>
    <p:sldId id="282"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8" r:id="rId25"/>
    <p:sldId id="277" r:id="rId26"/>
    <p:sldId id="280" r:id="rId27"/>
    <p:sldId id="279" r:id="rId2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551" autoAdjust="0"/>
    <p:restoredTop sz="92447" autoAdjust="0"/>
  </p:normalViewPr>
  <p:slideViewPr>
    <p:cSldViewPr snapToGrid="0">
      <p:cViewPr>
        <p:scale>
          <a:sx n="102" d="100"/>
          <a:sy n="102" d="100"/>
        </p:scale>
        <p:origin x="624"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BB086CF-A146-4402-BB84-839D25BB628D}" type="datetimeFigureOut">
              <a:rPr lang="de-DE" smtClean="0"/>
              <a:t>10.10.2022</a:t>
            </a:fld>
            <a:endParaRPr lang="de-D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573F3C-A1B6-410C-9AB2-0309011352C8}" type="slidenum">
              <a:rPr lang="de-DE" smtClean="0"/>
              <a:t>‹#›</a:t>
            </a:fld>
            <a:endParaRPr lang="de-DE"/>
          </a:p>
        </p:txBody>
      </p:sp>
    </p:spTree>
    <p:extLst>
      <p:ext uri="{BB962C8B-B14F-4D97-AF65-F5344CB8AC3E}">
        <p14:creationId xmlns:p14="http://schemas.microsoft.com/office/powerpoint/2010/main" val="18913280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1" u="none" strike="noStrike" baseline="0" dirty="0">
                <a:latin typeface="Times New Roman" panose="02020603050405020304" pitchFamily="18" charset="0"/>
                <a:cs typeface="Times New Roman" panose="02020603050405020304" pitchFamily="18" charset="0"/>
              </a:rPr>
              <a:t>1.{This </a:t>
            </a:r>
            <a:r>
              <a:rPr lang="de-DE" sz="1200" b="0" i="1" u="none" strike="noStrike" baseline="0" dirty="0" err="1">
                <a:latin typeface="Times New Roman" panose="02020603050405020304" pitchFamily="18" charset="0"/>
                <a:cs typeface="Times New Roman" panose="02020603050405020304" pitchFamily="18" charset="0"/>
              </a:rPr>
              <a:t>process</a:t>
            </a:r>
            <a:r>
              <a:rPr lang="de-DE" sz="1200" b="0" i="1" u="none" strike="noStrike" baseline="0" dirty="0">
                <a:latin typeface="Times New Roman" panose="02020603050405020304" pitchFamily="18" charset="0"/>
                <a:cs typeface="Times New Roman" panose="02020603050405020304" pitchFamily="18" charset="0"/>
              </a:rPr>
              <a:t> </a:t>
            </a:r>
            <a:r>
              <a:rPr lang="de-DE" sz="1200" b="0" i="1" u="none" strike="noStrike" baseline="0" dirty="0" err="1">
                <a:latin typeface="Times New Roman" panose="02020603050405020304" pitchFamily="18" charset="0"/>
                <a:cs typeface="Times New Roman" panose="02020603050405020304" pitchFamily="18" charset="0"/>
              </a:rPr>
              <a:t>has</a:t>
            </a:r>
            <a:r>
              <a:rPr lang="de-DE" sz="1200" b="0" i="1" u="none" strike="noStrike" baseline="0" dirty="0">
                <a:latin typeface="Times New Roman" panose="02020603050405020304" pitchFamily="18" charset="0"/>
                <a:cs typeface="Times New Roman" panose="02020603050405020304" pitchFamily="18" charset="0"/>
              </a:rPr>
              <a:t> </a:t>
            </a:r>
            <a:r>
              <a:rPr lang="de-DE" sz="1200" b="0" i="1" u="none" strike="noStrike" baseline="0" dirty="0" err="1">
                <a:latin typeface="Times New Roman" panose="02020603050405020304" pitchFamily="18" charset="0"/>
                <a:cs typeface="Times New Roman" panose="02020603050405020304" pitchFamily="18" charset="0"/>
              </a:rPr>
              <a:t>been</a:t>
            </a:r>
            <a:r>
              <a:rPr lang="de-DE" sz="1200" b="0" i="1" u="none" strike="noStrike" baseline="0" dirty="0">
                <a:latin typeface="Times New Roman" panose="02020603050405020304" pitchFamily="18" charset="0"/>
                <a:cs typeface="Times New Roman" panose="02020603050405020304" pitchFamily="18" charset="0"/>
              </a:rPr>
              <a:t> </a:t>
            </a:r>
            <a:r>
              <a:rPr lang="de-DE" sz="1200" b="0" i="1" u="none" strike="noStrike" baseline="0" dirty="0" err="1">
                <a:latin typeface="Times New Roman" panose="02020603050405020304" pitchFamily="18" charset="0"/>
                <a:cs typeface="Times New Roman" panose="02020603050405020304" pitchFamily="18" charset="0"/>
              </a:rPr>
              <a:t>approximated</a:t>
            </a:r>
            <a:r>
              <a:rPr lang="de-DE" sz="1200" b="0" i="1" u="none" strike="noStrike" baseline="0" dirty="0">
                <a:latin typeface="Times New Roman" panose="02020603050405020304" pitchFamily="18" charset="0"/>
                <a:cs typeface="Times New Roman" panose="02020603050405020304" pitchFamily="18" charset="0"/>
              </a:rPr>
              <a:t> </a:t>
            </a:r>
            <a:r>
              <a:rPr lang="de-DE" sz="1200" b="0" i="1" u="none" strike="noStrike" baseline="0" dirty="0" err="1">
                <a:latin typeface="Times New Roman" panose="02020603050405020304" pitchFamily="18" charset="0"/>
                <a:cs typeface="Times New Roman" panose="02020603050405020304" pitchFamily="18" charset="0"/>
              </a:rPr>
              <a:t>using</a:t>
            </a:r>
            <a:r>
              <a:rPr lang="de-DE" sz="1200" b="0" i="1" u="none" strike="noStrike" baseline="0" dirty="0">
                <a:latin typeface="Times New Roman" panose="02020603050405020304" pitchFamily="18" charset="0"/>
                <a:cs typeface="Times New Roman" panose="02020603050405020304" pitchFamily="18" charset="0"/>
              </a:rPr>
              <a:t> </a:t>
            </a:r>
            <a:r>
              <a:rPr lang="de-DE" sz="1200" b="0" i="1" u="none" strike="noStrike" baseline="0" dirty="0" err="1">
                <a:latin typeface="Times New Roman" panose="02020603050405020304" pitchFamily="18" charset="0"/>
                <a:cs typeface="Times New Roman" panose="02020603050405020304" pitchFamily="18" charset="0"/>
              </a:rPr>
              <a:t>mass</a:t>
            </a:r>
            <a:r>
              <a:rPr lang="de-DE" sz="1200" b="0" i="1" u="none" strike="noStrike" baseline="0" dirty="0">
                <a:latin typeface="Times New Roman" panose="02020603050405020304" pitchFamily="18" charset="0"/>
                <a:cs typeface="Times New Roman" panose="02020603050405020304" pitchFamily="18" charset="0"/>
              </a:rPr>
              <a:t> </a:t>
            </a:r>
            <a:r>
              <a:rPr lang="de-DE" sz="1200" b="0" i="1" u="none" strike="noStrike" baseline="0" dirty="0" err="1">
                <a:latin typeface="Times New Roman" panose="02020603050405020304" pitchFamily="18" charset="0"/>
                <a:cs typeface="Times New Roman" panose="02020603050405020304" pitchFamily="18" charset="0"/>
              </a:rPr>
              <a:t>springs</a:t>
            </a:r>
            <a:r>
              <a:rPr lang="de-DE" sz="1200" b="0" i="1" u="none" strike="noStrike" baseline="0" dirty="0">
                <a:latin typeface="Times New Roman" panose="02020603050405020304" pitchFamily="18" charset="0"/>
                <a:cs typeface="Times New Roman" panose="02020603050405020304" pitchFamily="18" charset="0"/>
              </a:rPr>
              <a:t>, finite </a:t>
            </a:r>
            <a:r>
              <a:rPr lang="de-DE" sz="1200" b="0" i="1" u="none" strike="noStrike" baseline="0" dirty="0" err="1">
                <a:latin typeface="Times New Roman" panose="02020603050405020304" pitchFamily="18" charset="0"/>
                <a:cs typeface="Times New Roman" panose="02020603050405020304" pitchFamily="18" charset="0"/>
              </a:rPr>
              <a:t>elements</a:t>
            </a:r>
            <a:r>
              <a:rPr lang="de-DE" sz="1200" b="0" i="1" u="none" strike="noStrike" baseline="0" dirty="0">
                <a:latin typeface="Times New Roman" panose="02020603050405020304" pitchFamily="18" charset="0"/>
                <a:cs typeface="Times New Roman" panose="02020603050405020304" pitchFamily="18" charset="0"/>
              </a:rPr>
              <a:t>, </a:t>
            </a:r>
            <a:r>
              <a:rPr lang="de-DE" sz="1200" b="0" i="1" u="none" strike="noStrike" baseline="0" dirty="0" err="1">
                <a:latin typeface="Times New Roman" panose="02020603050405020304" pitchFamily="18" charset="0"/>
                <a:cs typeface="Times New Roman" panose="02020603050405020304" pitchFamily="18" charset="0"/>
              </a:rPr>
              <a:t>boundary</a:t>
            </a:r>
            <a:r>
              <a:rPr lang="de-DE" sz="1200" b="0" i="1" u="none" strike="noStrike" baseline="0" dirty="0">
                <a:latin typeface="Times New Roman" panose="02020603050405020304" pitchFamily="18" charset="0"/>
                <a:cs typeface="Times New Roman" panose="02020603050405020304" pitchFamily="18" charset="0"/>
              </a:rPr>
              <a:t> </a:t>
            </a:r>
            <a:r>
              <a:rPr lang="de-DE" sz="1200" b="0" i="1" u="none" strike="noStrike" baseline="0" dirty="0" err="1">
                <a:latin typeface="Times New Roman" panose="02020603050405020304" pitchFamily="18" charset="0"/>
                <a:cs typeface="Times New Roman" panose="02020603050405020304" pitchFamily="18" charset="0"/>
              </a:rPr>
              <a:t>elements</a:t>
            </a:r>
            <a:r>
              <a:rPr lang="de-DE" sz="1200" i="1" dirty="0">
                <a:latin typeface="Times New Roman" panose="02020603050405020304" pitchFamily="18" charset="0"/>
                <a:cs typeface="Times New Roman" panose="02020603050405020304" pitchFamily="18" charset="0"/>
              </a:rPr>
              <a:t> and </a:t>
            </a:r>
            <a:r>
              <a:rPr lang="de-DE" sz="1200" i="1" dirty="0" err="1">
                <a:latin typeface="Times New Roman" panose="02020603050405020304" pitchFamily="18" charset="0"/>
                <a:cs typeface="Times New Roman" panose="02020603050405020304" pitchFamily="18" charset="0"/>
              </a:rPr>
              <a:t>the</a:t>
            </a:r>
            <a:r>
              <a:rPr lang="de-DE" sz="1200" i="1" dirty="0">
                <a:latin typeface="Times New Roman" panose="02020603050405020304" pitchFamily="18" charset="0"/>
                <a:cs typeface="Times New Roman" panose="02020603050405020304" pitchFamily="18" charset="0"/>
              </a:rPr>
              <a:t> material </a:t>
            </a:r>
            <a:r>
              <a:rPr lang="de-DE" sz="1200" i="1" dirty="0" err="1">
                <a:latin typeface="Times New Roman" panose="02020603050405020304" pitchFamily="18" charset="0"/>
                <a:cs typeface="Times New Roman" panose="02020603050405020304" pitchFamily="18" charset="0"/>
              </a:rPr>
              <a:t>point</a:t>
            </a:r>
            <a:r>
              <a:rPr lang="de-DE" sz="1200" i="1" dirty="0">
                <a:latin typeface="Times New Roman" panose="02020603050405020304" pitchFamily="18" charset="0"/>
                <a:cs typeface="Times New Roman" panose="02020603050405020304" pitchFamily="18" charset="0"/>
              </a:rPr>
              <a:t> </a:t>
            </a:r>
            <a:r>
              <a:rPr lang="de-DE" sz="1200" i="1" dirty="0" err="1">
                <a:latin typeface="Times New Roman" panose="02020603050405020304" pitchFamily="18" charset="0"/>
                <a:cs typeface="Times New Roman" panose="02020603050405020304" pitchFamily="18" charset="0"/>
              </a:rPr>
              <a:t>method</a:t>
            </a:r>
            <a:r>
              <a:rPr lang="de-DE" sz="1200" i="1" dirty="0">
                <a:latin typeface="Times New Roman" panose="02020603050405020304" pitchFamily="18" charset="0"/>
                <a:cs typeface="Times New Roman" panose="02020603050405020304" pitchFamily="18" charset="0"/>
              </a:rPr>
              <a:t> – </a:t>
            </a:r>
            <a:r>
              <a:rPr lang="de-DE" sz="1200" i="1" dirty="0" err="1">
                <a:latin typeface="Times New Roman" panose="02020603050405020304" pitchFamily="18" charset="0"/>
                <a:cs typeface="Times New Roman" panose="02020603050405020304" pitchFamily="18" charset="0"/>
              </a:rPr>
              <a:t>can</a:t>
            </a:r>
            <a:r>
              <a:rPr lang="de-DE" sz="1200" i="1" dirty="0">
                <a:latin typeface="Times New Roman" panose="02020603050405020304" pitchFamily="18" charset="0"/>
                <a:cs typeface="Times New Roman" panose="02020603050405020304" pitchFamily="18" charset="0"/>
              </a:rPr>
              <a:t> </a:t>
            </a:r>
            <a:r>
              <a:rPr lang="de-DE" sz="1200" i="1" dirty="0" err="1">
                <a:latin typeface="Times New Roman" panose="02020603050405020304" pitchFamily="18" charset="0"/>
                <a:cs typeface="Times New Roman" panose="02020603050405020304" pitchFamily="18" charset="0"/>
              </a:rPr>
              <a:t>meet</a:t>
            </a:r>
            <a:r>
              <a:rPr lang="de-DE" sz="1200" i="1" dirty="0">
                <a:latin typeface="Times New Roman" panose="02020603050405020304" pitchFamily="18" charset="0"/>
                <a:cs typeface="Times New Roman" panose="02020603050405020304" pitchFamily="18" charset="0"/>
              </a:rPr>
              <a:t> </a:t>
            </a:r>
            <a:r>
              <a:rPr lang="de-DE" sz="1200" i="1" dirty="0" err="1">
                <a:latin typeface="Times New Roman" panose="02020603050405020304" pitchFamily="18" charset="0"/>
                <a:cs typeface="Times New Roman" panose="02020603050405020304" pitchFamily="18" charset="0"/>
              </a:rPr>
              <a:t>realtime</a:t>
            </a:r>
            <a:r>
              <a:rPr lang="de-DE" sz="1200" i="1" dirty="0">
                <a:latin typeface="Times New Roman" panose="02020603050405020304" pitchFamily="18" charset="0"/>
                <a:cs typeface="Times New Roman" panose="02020603050405020304" pitchFamily="18" charset="0"/>
              </a:rPr>
              <a:t> </a:t>
            </a:r>
            <a:r>
              <a:rPr lang="de-DE" sz="1200" i="1" dirty="0" err="1">
                <a:latin typeface="Times New Roman" panose="02020603050405020304" pitchFamily="18" charset="0"/>
                <a:cs typeface="Times New Roman" panose="02020603050405020304" pitchFamily="18" charset="0"/>
              </a:rPr>
              <a:t>demands</a:t>
            </a:r>
            <a:r>
              <a:rPr lang="de-DE" sz="1200" i="1" dirty="0">
                <a:latin typeface="Times New Roman" panose="02020603050405020304" pitchFamily="18" charset="0"/>
                <a:cs typeface="Times New Roman" panose="02020603050405020304" pitchFamily="18" charset="0"/>
              </a:rPr>
              <a:t> </a:t>
            </a:r>
            <a:r>
              <a:rPr lang="de-DE" sz="1200" i="1" dirty="0" err="1">
                <a:latin typeface="Times New Roman" panose="02020603050405020304" pitchFamily="18" charset="0"/>
                <a:cs typeface="Times New Roman" panose="02020603050405020304" pitchFamily="18" charset="0"/>
              </a:rPr>
              <a:t>by</a:t>
            </a:r>
            <a:r>
              <a:rPr lang="de-DE" sz="1200" i="1" dirty="0">
                <a:latin typeface="Times New Roman" panose="02020603050405020304" pitchFamily="18" charset="0"/>
                <a:cs typeface="Times New Roman" panose="02020603050405020304" pitchFamily="18" charset="0"/>
              </a:rPr>
              <a:t> </a:t>
            </a:r>
            <a:r>
              <a:rPr lang="de-DE" sz="1200" i="1" dirty="0" err="1">
                <a:latin typeface="Times New Roman" panose="02020603050405020304" pitchFamily="18" charset="0"/>
                <a:cs typeface="Times New Roman" panose="02020603050405020304" pitchFamily="18" charset="0"/>
              </a:rPr>
              <a:t>lowering</a:t>
            </a:r>
            <a:r>
              <a:rPr lang="de-DE" sz="1200" i="1" dirty="0">
                <a:latin typeface="Times New Roman" panose="02020603050405020304" pitchFamily="18" charset="0"/>
                <a:cs typeface="Times New Roman" panose="02020603050405020304" pitchFamily="18" charset="0"/>
              </a:rPr>
              <a:t> </a:t>
            </a:r>
            <a:r>
              <a:rPr lang="de-DE" sz="1200" i="1" dirty="0" err="1">
                <a:latin typeface="Times New Roman" panose="02020603050405020304" pitchFamily="18" charset="0"/>
                <a:cs typeface="Times New Roman" panose="02020603050405020304" pitchFamily="18" charset="0"/>
              </a:rPr>
              <a:t>discretisation</a:t>
            </a:r>
            <a:r>
              <a:rPr lang="de-DE" sz="1200" i="1" dirty="0">
                <a:latin typeface="Times New Roman" panose="02020603050405020304" pitchFamily="18" charset="0"/>
                <a:cs typeface="Times New Roman" panose="02020603050405020304" pitchFamily="18" charset="0"/>
              </a:rPr>
              <a:t> </a:t>
            </a:r>
            <a:r>
              <a:rPr lang="de-DE" sz="1200" i="1" dirty="0" err="1">
                <a:latin typeface="Times New Roman" panose="02020603050405020304" pitchFamily="18" charset="0"/>
                <a:cs typeface="Times New Roman" panose="02020603050405020304" pitchFamily="18" charset="0"/>
              </a:rPr>
              <a:t>fidelity</a:t>
            </a:r>
            <a:r>
              <a:rPr lang="de-DE" sz="1200" i="1" dirty="0">
                <a:latin typeface="Times New Roman" panose="02020603050405020304" pitchFamily="18" charset="0"/>
                <a:cs typeface="Times New Roman" panose="02020603050405020304" pitchFamily="18" charset="0"/>
              </a:rPr>
              <a:t> </a:t>
            </a:r>
            <a:r>
              <a:rPr lang="de-DE" sz="1200" i="1" dirty="0" err="1">
                <a:latin typeface="Times New Roman" panose="02020603050405020304" pitchFamily="18" charset="0"/>
                <a:cs typeface="Times New Roman" panose="02020603050405020304" pitchFamily="18" charset="0"/>
              </a:rPr>
              <a:t>or</a:t>
            </a:r>
            <a:r>
              <a:rPr lang="de-DE" sz="1200" i="1" dirty="0">
                <a:latin typeface="Times New Roman" panose="02020603050405020304" pitchFamily="18" charset="0"/>
                <a:cs typeface="Times New Roman" panose="02020603050405020304" pitchFamily="18" charset="0"/>
              </a:rPr>
              <a:t> a modal </a:t>
            </a:r>
            <a:r>
              <a:rPr lang="de-DE" sz="1200" i="1" dirty="0" err="1">
                <a:latin typeface="Times New Roman" panose="02020603050405020304" pitchFamily="18" charset="0"/>
                <a:cs typeface="Times New Roman" panose="02020603050405020304" pitchFamily="18" charset="0"/>
              </a:rPr>
              <a:t>subspace</a:t>
            </a:r>
            <a:r>
              <a:rPr lang="de-DE" sz="1200" i="1" dirty="0">
                <a:latin typeface="Times New Roman" panose="02020603050405020304" pitchFamily="18" charset="0"/>
                <a:cs typeface="Times New Roman" panose="02020603050405020304" pitchFamily="18" charset="0"/>
              </a:rPr>
              <a:t> </a:t>
            </a:r>
            <a:r>
              <a:rPr lang="de-DE" sz="1200" i="1" dirty="0" err="1">
                <a:latin typeface="Times New Roman" panose="02020603050405020304" pitchFamily="18" charset="0"/>
                <a:cs typeface="Times New Roman" panose="02020603050405020304" pitchFamily="18" charset="0"/>
              </a:rPr>
              <a:t>or</a:t>
            </a:r>
            <a:r>
              <a:rPr lang="de-DE" sz="1200" i="1" dirty="0">
                <a:latin typeface="Times New Roman" panose="02020603050405020304" pitchFamily="18" charset="0"/>
                <a:cs typeface="Times New Roman" panose="02020603050405020304" pitchFamily="18" charset="0"/>
              </a:rPr>
              <a:t> </a:t>
            </a:r>
            <a:r>
              <a:rPr lang="de-DE" sz="1200" i="1" dirty="0" err="1">
                <a:latin typeface="Times New Roman" panose="02020603050405020304" pitchFamily="18" charset="0"/>
                <a:cs typeface="Times New Roman" panose="02020603050405020304" pitchFamily="18" charset="0"/>
              </a:rPr>
              <a:t>assuming</a:t>
            </a:r>
            <a:r>
              <a:rPr lang="de-DE" sz="1200" i="1" dirty="0">
                <a:latin typeface="Times New Roman" panose="02020603050405020304" pitchFamily="18" charset="0"/>
                <a:cs typeface="Times New Roman" panose="02020603050405020304" pitchFamily="18" charset="0"/>
              </a:rPr>
              <a:t> large </a:t>
            </a:r>
            <a:r>
              <a:rPr lang="de-DE" sz="1200" i="1" dirty="0" err="1">
                <a:latin typeface="Times New Roman" panose="02020603050405020304" pitchFamily="18" charset="0"/>
                <a:cs typeface="Times New Roman" panose="02020603050405020304" pitchFamily="18" charset="0"/>
              </a:rPr>
              <a:t>enough</a:t>
            </a:r>
            <a:r>
              <a:rPr lang="de-DE" sz="1200" i="1" dirty="0">
                <a:latin typeface="Times New Roman" panose="02020603050405020304" pitchFamily="18" charset="0"/>
                <a:cs typeface="Times New Roman" panose="02020603050405020304" pitchFamily="18" charset="0"/>
              </a:rPr>
              <a:t> </a:t>
            </a:r>
            <a:r>
              <a:rPr lang="de-DE" sz="1200" i="1" dirty="0" err="1">
                <a:latin typeface="Times New Roman" panose="02020603050405020304" pitchFamily="18" charset="0"/>
                <a:cs typeface="Times New Roman" panose="02020603050405020304" pitchFamily="18" charset="0"/>
              </a:rPr>
              <a:t>computational</a:t>
            </a:r>
            <a:r>
              <a:rPr lang="de-DE" sz="1200" i="1" dirty="0">
                <a:latin typeface="Times New Roman" panose="02020603050405020304" pitchFamily="18" charset="0"/>
                <a:cs typeface="Times New Roman" panose="02020603050405020304" pitchFamily="18" charset="0"/>
              </a:rPr>
              <a:t> </a:t>
            </a:r>
            <a:r>
              <a:rPr lang="de-DE" sz="1200" i="1" dirty="0" err="1">
                <a:latin typeface="Times New Roman" panose="02020603050405020304" pitchFamily="18" charset="0"/>
                <a:cs typeface="Times New Roman" panose="02020603050405020304" pitchFamily="18" charset="0"/>
              </a:rPr>
              <a:t>resources</a:t>
            </a:r>
            <a:r>
              <a:rPr lang="de-DE" sz="1200" i="1" dirty="0">
                <a:latin typeface="Times New Roman" panose="02020603050405020304" pitchFamily="18" charset="0"/>
                <a:cs typeface="Times New Roman" panose="02020603050405020304" pitchFamily="18" charset="0"/>
              </a:rPr>
              <a:t> – </a:t>
            </a:r>
            <a:r>
              <a:rPr lang="de-DE" sz="1200" i="1" dirty="0" err="1">
                <a:latin typeface="Times New Roman" panose="02020603050405020304" pitchFamily="18" charset="0"/>
                <a:cs typeface="Times New Roman" panose="02020603050405020304" pitchFamily="18" charset="0"/>
              </a:rPr>
              <a:t>we</a:t>
            </a:r>
            <a:r>
              <a:rPr lang="de-DE" sz="1200" i="1" dirty="0">
                <a:latin typeface="Times New Roman" panose="02020603050405020304" pitchFamily="18" charset="0"/>
                <a:cs typeface="Times New Roman" panose="02020603050405020304" pitchFamily="18" charset="0"/>
              </a:rPr>
              <a:t> </a:t>
            </a:r>
            <a:r>
              <a:rPr lang="de-DE" sz="1200" i="1" dirty="0" err="1">
                <a:latin typeface="Times New Roman" panose="02020603050405020304" pitchFamily="18" charset="0"/>
                <a:cs typeface="Times New Roman" panose="02020603050405020304" pitchFamily="18" charset="0"/>
              </a:rPr>
              <a:t>focus</a:t>
            </a:r>
            <a:r>
              <a:rPr lang="de-DE" sz="1200" i="1" dirty="0">
                <a:latin typeface="Times New Roman" panose="02020603050405020304" pitchFamily="18" charset="0"/>
                <a:cs typeface="Times New Roman" panose="02020603050405020304" pitchFamily="18" charset="0"/>
              </a:rPr>
              <a:t> on </a:t>
            </a:r>
            <a:r>
              <a:rPr lang="de-DE" sz="1200" i="1" dirty="0" err="1">
                <a:latin typeface="Times New Roman" panose="02020603050405020304" pitchFamily="18" charset="0"/>
                <a:cs typeface="Times New Roman" panose="02020603050405020304" pitchFamily="18" charset="0"/>
              </a:rPr>
              <a:t>workflow</a:t>
            </a:r>
            <a:r>
              <a:rPr lang="de-DE" sz="1200" i="1" dirty="0">
                <a:latin typeface="Times New Roman" panose="02020603050405020304" pitchFamily="18" charset="0"/>
                <a:cs typeface="Times New Roman" panose="02020603050405020304" pitchFamily="18" charset="0"/>
              </a:rPr>
              <a:t> </a:t>
            </a:r>
            <a:r>
              <a:rPr lang="de-DE" sz="1200" i="1" dirty="0" err="1">
                <a:latin typeface="Times New Roman" panose="02020603050405020304" pitchFamily="18" charset="0"/>
                <a:cs typeface="Times New Roman" panose="02020603050405020304" pitchFamily="18" charset="0"/>
              </a:rPr>
              <a:t>of</a:t>
            </a:r>
            <a:r>
              <a:rPr lang="de-DE" sz="1200" i="1" dirty="0">
                <a:latin typeface="Times New Roman" panose="02020603050405020304" pitchFamily="18" charset="0"/>
                <a:cs typeface="Times New Roman" panose="02020603050405020304" pitchFamily="18" charset="0"/>
              </a:rPr>
              <a:t> </a:t>
            </a:r>
            <a:r>
              <a:rPr lang="de-DE" sz="1200" i="1" dirty="0" err="1">
                <a:latin typeface="Times New Roman" panose="02020603050405020304" pitchFamily="18" charset="0"/>
                <a:cs typeface="Times New Roman" panose="02020603050405020304" pitchFamily="18" charset="0"/>
              </a:rPr>
              <a:t>preacturing</a:t>
            </a:r>
            <a:r>
              <a:rPr lang="de-DE" sz="1200" i="1" dirty="0">
                <a:latin typeface="Times New Roman" panose="02020603050405020304" pitchFamily="18" charset="0"/>
                <a:cs typeface="Times New Roman" panose="02020603050405020304" pitchFamily="18" charset="0"/>
              </a:rPr>
              <a:t> – </a:t>
            </a:r>
            <a:r>
              <a:rPr lang="de-DE" sz="1200" i="1" dirty="0" err="1">
                <a:latin typeface="Times New Roman" panose="02020603050405020304" pitchFamily="18" charset="0"/>
                <a:cs typeface="Times New Roman" panose="02020603050405020304" pitchFamily="18" charset="0"/>
              </a:rPr>
              <a:t>geometric</a:t>
            </a:r>
            <a:r>
              <a:rPr lang="de-DE" sz="1200" i="1" dirty="0">
                <a:latin typeface="Times New Roman" panose="02020603050405020304" pitchFamily="18" charset="0"/>
                <a:cs typeface="Times New Roman" panose="02020603050405020304" pitchFamily="18" charset="0"/>
              </a:rPr>
              <a:t> </a:t>
            </a:r>
            <a:r>
              <a:rPr lang="de-DE" sz="1200" i="1" dirty="0" err="1">
                <a:latin typeface="Times New Roman" panose="02020603050405020304" pitchFamily="18" charset="0"/>
                <a:cs typeface="Times New Roman" panose="02020603050405020304" pitchFamily="18" charset="0"/>
              </a:rPr>
              <a:t>resolutions</a:t>
            </a:r>
            <a:r>
              <a:rPr lang="de-DE" sz="1200" i="1" dirty="0">
                <a:latin typeface="Times New Roman" panose="02020603050405020304" pitchFamily="18" charset="0"/>
                <a:cs typeface="Times New Roman" panose="02020603050405020304" pitchFamily="18" charset="0"/>
              </a:rPr>
              <a:t> and </a:t>
            </a:r>
            <a:r>
              <a:rPr lang="de-DE" sz="1200" i="1" dirty="0" err="1">
                <a:latin typeface="Times New Roman" panose="02020603050405020304" pitchFamily="18" charset="0"/>
                <a:cs typeface="Times New Roman" panose="02020603050405020304" pitchFamily="18" charset="0"/>
              </a:rPr>
              <a:t>computational</a:t>
            </a:r>
            <a:r>
              <a:rPr lang="de-DE" sz="1200" i="1" dirty="0">
                <a:latin typeface="Times New Roman" panose="02020603050405020304" pitchFamily="18" charset="0"/>
                <a:cs typeface="Times New Roman" panose="02020603050405020304" pitchFamily="18" charset="0"/>
              </a:rPr>
              <a:t> </a:t>
            </a:r>
            <a:r>
              <a:rPr lang="de-DE" sz="1200" i="1" dirty="0" err="1">
                <a:latin typeface="Times New Roman" panose="02020603050405020304" pitchFamily="18" charset="0"/>
                <a:cs typeface="Times New Roman" panose="02020603050405020304" pitchFamily="18" charset="0"/>
              </a:rPr>
              <a:t>resources</a:t>
            </a:r>
            <a:r>
              <a:rPr lang="de-DE" sz="1200" i="1" dirty="0">
                <a:latin typeface="Times New Roman" panose="02020603050405020304" pitchFamily="18" charset="0"/>
                <a:cs typeface="Times New Roman" panose="02020603050405020304" pitchFamily="18" charset="0"/>
              </a:rPr>
              <a:t> </a:t>
            </a:r>
            <a:r>
              <a:rPr lang="de-DE" sz="1200" i="1" dirty="0" err="1">
                <a:latin typeface="Times New Roman" panose="02020603050405020304" pitchFamily="18" charset="0"/>
                <a:cs typeface="Times New Roman" panose="02020603050405020304" pitchFamily="18" charset="0"/>
              </a:rPr>
              <a:t>can</a:t>
            </a:r>
            <a:r>
              <a:rPr lang="de-DE" sz="1200" i="1" dirty="0">
                <a:latin typeface="Times New Roman" panose="02020603050405020304" pitchFamily="18" charset="0"/>
                <a:cs typeface="Times New Roman" panose="02020603050405020304" pitchFamily="18" charset="0"/>
              </a:rPr>
              <a:t> </a:t>
            </a:r>
            <a:r>
              <a:rPr lang="de-DE" sz="1200" i="1" dirty="0" err="1">
                <a:latin typeface="Times New Roman" panose="02020603050405020304" pitchFamily="18" charset="0"/>
                <a:cs typeface="Times New Roman" panose="02020603050405020304" pitchFamily="18" charset="0"/>
              </a:rPr>
              <a:t>be</a:t>
            </a:r>
            <a:r>
              <a:rPr lang="de-DE" sz="1200" i="1" dirty="0">
                <a:latin typeface="Times New Roman" panose="02020603050405020304" pitchFamily="18" charset="0"/>
                <a:cs typeface="Times New Roman" panose="02020603050405020304" pitchFamily="18" charset="0"/>
              </a:rPr>
              <a:t> </a:t>
            </a:r>
            <a:r>
              <a:rPr lang="de-DE" sz="1200" i="1" dirty="0" err="1">
                <a:latin typeface="Times New Roman" panose="02020603050405020304" pitchFamily="18" charset="0"/>
                <a:cs typeface="Times New Roman" panose="02020603050405020304" pitchFamily="18" charset="0"/>
              </a:rPr>
              <a:t>preallocated</a:t>
            </a:r>
            <a:r>
              <a:rPr lang="de-DE" sz="1200" i="1" dirty="0">
                <a:latin typeface="Times New Roman" panose="02020603050405020304" pitchFamily="18" charset="0"/>
                <a:cs typeface="Times New Roman" panose="02020603050405020304" pitchFamily="18" charset="0"/>
              </a:rPr>
              <a:t> </a:t>
            </a:r>
            <a:r>
              <a:rPr lang="de-DE" sz="1200" i="1" dirty="0" err="1">
                <a:latin typeface="Times New Roman" panose="02020603050405020304" pitchFamily="18" charset="0"/>
                <a:cs typeface="Times New Roman" panose="02020603050405020304" pitchFamily="18" charset="0"/>
              </a:rPr>
              <a:t>to</a:t>
            </a:r>
            <a:r>
              <a:rPr lang="de-DE" sz="1200" i="1" dirty="0">
                <a:latin typeface="Times New Roman" panose="02020603050405020304" pitchFamily="18" charset="0"/>
                <a:cs typeface="Times New Roman" panose="02020603050405020304" pitchFamily="18" charset="0"/>
              </a:rPr>
              <a:t> </a:t>
            </a:r>
            <a:r>
              <a:rPr lang="de-DE" sz="1200" i="1" dirty="0" err="1">
                <a:latin typeface="Times New Roman" panose="02020603050405020304" pitchFamily="18" charset="0"/>
                <a:cs typeface="Times New Roman" panose="02020603050405020304" pitchFamily="18" charset="0"/>
              </a:rPr>
              <a:t>ensure</a:t>
            </a:r>
            <a:r>
              <a:rPr lang="de-DE" sz="1200" i="1" dirty="0">
                <a:latin typeface="Times New Roman" panose="02020603050405020304" pitchFamily="18" charset="0"/>
                <a:cs typeface="Times New Roman" panose="02020603050405020304" pitchFamily="18" charset="0"/>
              </a:rPr>
              <a:t> </a:t>
            </a:r>
            <a:r>
              <a:rPr lang="de-DE" sz="1200" i="1" dirty="0" err="1">
                <a:latin typeface="Times New Roman" panose="02020603050405020304" pitchFamily="18" charset="0"/>
                <a:cs typeface="Times New Roman" panose="02020603050405020304" pitchFamily="18" charset="0"/>
              </a:rPr>
              <a:t>low</a:t>
            </a:r>
            <a:r>
              <a:rPr lang="de-DE" sz="1200" i="1" dirty="0">
                <a:latin typeface="Times New Roman" panose="02020603050405020304" pitchFamily="18" charset="0"/>
                <a:cs typeface="Times New Roman" panose="02020603050405020304" pitchFamily="18" charset="0"/>
              </a:rPr>
              <a:t> </a:t>
            </a:r>
            <a:r>
              <a:rPr lang="de-DE" sz="1200" i="1" dirty="0" err="1">
                <a:latin typeface="Times New Roman" panose="02020603050405020304" pitchFamily="18" charset="0"/>
                <a:cs typeface="Times New Roman" panose="02020603050405020304" pitchFamily="18" charset="0"/>
              </a:rPr>
              <a:t>latency</a:t>
            </a:r>
            <a:r>
              <a:rPr lang="de-DE" sz="1200" i="1" dirty="0">
                <a:latin typeface="Times New Roman" panose="02020603050405020304" pitchFamily="18" charset="0"/>
                <a:cs typeface="Times New Roman" panose="02020603050405020304" pitchFamily="18" charset="0"/>
              </a:rPr>
              <a:t> and </a:t>
            </a:r>
            <a:r>
              <a:rPr lang="de-DE" sz="1200" i="1" dirty="0" err="1">
                <a:latin typeface="Times New Roman" panose="02020603050405020304" pitchFamily="18" charset="0"/>
                <a:cs typeface="Times New Roman" panose="02020603050405020304" pitchFamily="18" charset="0"/>
              </a:rPr>
              <a:t>consistent</a:t>
            </a:r>
            <a:r>
              <a:rPr lang="de-DE" sz="1200" i="1" dirty="0">
                <a:latin typeface="Times New Roman" panose="02020603050405020304" pitchFamily="18" charset="0"/>
                <a:cs typeface="Times New Roman" panose="02020603050405020304" pitchFamily="18" charset="0"/>
              </a:rPr>
              <a:t> </a:t>
            </a:r>
            <a:r>
              <a:rPr lang="de-DE" sz="1200" i="1" dirty="0" err="1">
                <a:latin typeface="Times New Roman" panose="02020603050405020304" pitchFamily="18" charset="0"/>
                <a:cs typeface="Times New Roman" panose="02020603050405020304" pitchFamily="18" charset="0"/>
              </a:rPr>
              <a:t>performance</a:t>
            </a:r>
            <a:r>
              <a:rPr lang="de-DE" sz="1200" i="1" dirty="0">
                <a:latin typeface="Times New Roman" panose="02020603050405020304" pitchFamily="18" charset="0"/>
                <a:cs typeface="Times New Roman" panose="02020603050405020304" pitchFamily="18" charset="0"/>
              </a:rPr>
              <a:t>  }.</a:t>
            </a:r>
          </a:p>
          <a:p>
            <a:endParaRPr lang="en-US" dirty="0"/>
          </a:p>
        </p:txBody>
      </p:sp>
      <p:sp>
        <p:nvSpPr>
          <p:cNvPr id="4" name="Slide Number Placeholder 3"/>
          <p:cNvSpPr>
            <a:spLocks noGrp="1"/>
          </p:cNvSpPr>
          <p:nvPr>
            <p:ph type="sldNum" sz="quarter" idx="5"/>
          </p:nvPr>
        </p:nvSpPr>
        <p:spPr/>
        <p:txBody>
          <a:bodyPr/>
          <a:lstStyle/>
          <a:p>
            <a:fld id="{21573F3C-A1B6-410C-9AB2-0309011352C8}" type="slidenum">
              <a:rPr lang="de-DE" smtClean="0"/>
              <a:t>3</a:t>
            </a:fld>
            <a:endParaRPr lang="de-DE"/>
          </a:p>
        </p:txBody>
      </p:sp>
    </p:spTree>
    <p:extLst>
      <p:ext uri="{BB962C8B-B14F-4D97-AF65-F5344CB8AC3E}">
        <p14:creationId xmlns:p14="http://schemas.microsoft.com/office/powerpoint/2010/main" val="35489216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dirty="0">
                <a:latin typeface="Times New Roman" panose="02020603050405020304" pitchFamily="18" charset="0"/>
                <a:cs typeface="Times New Roman" panose="02020603050405020304" pitchFamily="18" charset="0"/>
              </a:rPr>
              <a:t>ICCM – </a:t>
            </a:r>
            <a:r>
              <a:rPr lang="de-DE" sz="1200" dirty="0" err="1">
                <a:latin typeface="Times New Roman" panose="02020603050405020304" pitchFamily="18" charset="0"/>
                <a:cs typeface="Times New Roman" panose="02020603050405020304" pitchFamily="18" charset="0"/>
              </a:rPr>
              <a:t>Iterated</a:t>
            </a:r>
            <a:r>
              <a:rPr lang="de-DE" sz="1200" dirty="0">
                <a:latin typeface="Times New Roman" panose="02020603050405020304" pitchFamily="18" charset="0"/>
                <a:cs typeface="Times New Roman" panose="02020603050405020304" pitchFamily="18" charset="0"/>
              </a:rPr>
              <a:t> </a:t>
            </a:r>
            <a:r>
              <a:rPr lang="de-DE" sz="1200" dirty="0" err="1">
                <a:latin typeface="Times New Roman" panose="02020603050405020304" pitchFamily="18" charset="0"/>
                <a:cs typeface="Times New Roman" panose="02020603050405020304" pitchFamily="18" charset="0"/>
              </a:rPr>
              <a:t>Convexification</a:t>
            </a:r>
            <a:r>
              <a:rPr lang="de-DE" sz="1200" dirty="0">
                <a:latin typeface="Times New Roman" panose="02020603050405020304" pitchFamily="18" charset="0"/>
                <a:cs typeface="Times New Roman" panose="02020603050405020304" pitchFamily="18" charset="0"/>
              </a:rPr>
              <a:t> </a:t>
            </a:r>
            <a:r>
              <a:rPr lang="de-DE" sz="1200" dirty="0" err="1">
                <a:latin typeface="Times New Roman" panose="02020603050405020304" pitchFamily="18" charset="0"/>
                <a:cs typeface="Times New Roman" panose="02020603050405020304" pitchFamily="18" charset="0"/>
              </a:rPr>
              <a:t>for</a:t>
            </a:r>
            <a:r>
              <a:rPr lang="de-DE" sz="1200" dirty="0">
                <a:latin typeface="Times New Roman" panose="02020603050405020304" pitchFamily="18" charset="0"/>
                <a:cs typeface="Times New Roman" panose="02020603050405020304" pitchFamily="18" charset="0"/>
              </a:rPr>
              <a:t> Compressed Modes.</a:t>
            </a:r>
          </a:p>
          <a:p>
            <a:endParaRPr lang="en-US" dirty="0"/>
          </a:p>
        </p:txBody>
      </p:sp>
      <p:sp>
        <p:nvSpPr>
          <p:cNvPr id="4" name="Slide Number Placeholder 3"/>
          <p:cNvSpPr>
            <a:spLocks noGrp="1"/>
          </p:cNvSpPr>
          <p:nvPr>
            <p:ph type="sldNum" sz="quarter" idx="5"/>
          </p:nvPr>
        </p:nvSpPr>
        <p:spPr/>
        <p:txBody>
          <a:bodyPr/>
          <a:lstStyle/>
          <a:p>
            <a:fld id="{21573F3C-A1B6-410C-9AB2-0309011352C8}" type="slidenum">
              <a:rPr lang="de-DE" smtClean="0"/>
              <a:t>10</a:t>
            </a:fld>
            <a:endParaRPr lang="de-DE"/>
          </a:p>
        </p:txBody>
      </p:sp>
    </p:spTree>
    <p:extLst>
      <p:ext uri="{BB962C8B-B14F-4D97-AF65-F5344CB8AC3E}">
        <p14:creationId xmlns:p14="http://schemas.microsoft.com/office/powerpoint/2010/main" val="23762306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de-DE" dirty="0"/>
              <a:t>K </a:t>
            </a:r>
            <a:r>
              <a:rPr lang="de-DE" dirty="0" err="1"/>
              <a:t>is</a:t>
            </a:r>
            <a:r>
              <a:rPr lang="de-DE" dirty="0"/>
              <a:t> </a:t>
            </a:r>
            <a:r>
              <a:rPr lang="de-DE" dirty="0" err="1"/>
              <a:t>the</a:t>
            </a:r>
            <a:r>
              <a:rPr lang="de-DE" dirty="0"/>
              <a:t> </a:t>
            </a:r>
            <a:r>
              <a:rPr lang="de-DE" dirty="0" err="1"/>
              <a:t>number</a:t>
            </a:r>
            <a:r>
              <a:rPr lang="de-DE" dirty="0"/>
              <a:t> </a:t>
            </a:r>
            <a:r>
              <a:rPr lang="de-DE" dirty="0" err="1"/>
              <a:t>of</a:t>
            </a:r>
            <a:r>
              <a:rPr lang="de-DE" dirty="0"/>
              <a:t> </a:t>
            </a:r>
            <a:r>
              <a:rPr lang="de-DE" dirty="0" err="1"/>
              <a:t>precomputed</a:t>
            </a:r>
            <a:r>
              <a:rPr lang="de-DE" dirty="0"/>
              <a:t> </a:t>
            </a:r>
            <a:r>
              <a:rPr lang="de-DE" dirty="0" err="1"/>
              <a:t>nodes</a:t>
            </a:r>
            <a:r>
              <a:rPr lang="de-DE" dirty="0"/>
              <a:t> and n </a:t>
            </a:r>
            <a:r>
              <a:rPr lang="de-DE" dirty="0" err="1"/>
              <a:t>is</a:t>
            </a:r>
            <a:r>
              <a:rPr lang="de-DE" dirty="0"/>
              <a:t> </a:t>
            </a:r>
            <a:r>
              <a:rPr lang="de-DE" dirty="0" err="1"/>
              <a:t>the</a:t>
            </a:r>
            <a:r>
              <a:rPr lang="de-DE" dirty="0"/>
              <a:t> </a:t>
            </a:r>
            <a:r>
              <a:rPr lang="de-DE" dirty="0" err="1"/>
              <a:t>number</a:t>
            </a:r>
            <a:r>
              <a:rPr lang="de-DE" dirty="0"/>
              <a:t> </a:t>
            </a:r>
            <a:r>
              <a:rPr lang="de-DE" dirty="0" err="1"/>
              <a:t>of</a:t>
            </a:r>
            <a:r>
              <a:rPr lang="de-DE" dirty="0"/>
              <a:t> </a:t>
            </a:r>
            <a:r>
              <a:rPr lang="de-DE" dirty="0" err="1"/>
              <a:t>vertices</a:t>
            </a:r>
            <a:r>
              <a:rPr lang="de-DE" dirty="0"/>
              <a:t> in </a:t>
            </a:r>
            <a:r>
              <a:rPr lang="de-DE" dirty="0" err="1"/>
              <a:t>the</a:t>
            </a:r>
            <a:r>
              <a:rPr lang="de-DE" dirty="0"/>
              <a:t> </a:t>
            </a:r>
            <a:r>
              <a:rPr lang="de-DE" dirty="0" err="1"/>
              <a:t>boundary</a:t>
            </a:r>
            <a:r>
              <a:rPr lang="de-DE" dirty="0"/>
              <a:t> </a:t>
            </a:r>
            <a:r>
              <a:rPr lang="de-DE" dirty="0" err="1"/>
              <a:t>of</a:t>
            </a:r>
            <a:r>
              <a:rPr lang="de-DE" dirty="0"/>
              <a:t> </a:t>
            </a:r>
            <a:r>
              <a:rPr lang="de-DE" dirty="0" err="1"/>
              <a:t>the</a:t>
            </a:r>
            <a:r>
              <a:rPr lang="de-DE" dirty="0"/>
              <a:t> </a:t>
            </a:r>
            <a:r>
              <a:rPr lang="de-DE" dirty="0" err="1"/>
              <a:t>connected</a:t>
            </a:r>
            <a:r>
              <a:rPr lang="de-DE" dirty="0"/>
              <a:t> </a:t>
            </a:r>
            <a:r>
              <a:rPr lang="de-DE" dirty="0" err="1"/>
              <a:t>components</a:t>
            </a:r>
            <a:endParaRPr lang="de-DE" dirty="0"/>
          </a:p>
          <a:p>
            <a:pPr marL="285750" indent="-285750" algn="l">
              <a:buFont typeface="Arial" panose="020B0604020202020204" pitchFamily="34" charset="0"/>
              <a:buChar char="•"/>
            </a:pPr>
            <a:r>
              <a:rPr lang="en-US" sz="1800" b="0" i="0" u="none" strike="noStrike" baseline="0" dirty="0">
                <a:latin typeface="LinLibertineT"/>
              </a:rPr>
              <a:t>where </a:t>
            </a:r>
            <a:r>
              <a:rPr lang="en-US" sz="1800" b="0" i="0" u="none" strike="noStrike" baseline="0" dirty="0">
                <a:latin typeface="LibertineMathMI"/>
              </a:rPr>
              <a:t>𝑝 </a:t>
            </a:r>
            <a:r>
              <a:rPr lang="en-US" sz="1800" b="0" i="0" u="none" strike="noStrike" baseline="0" dirty="0">
                <a:latin typeface="LinLibertineT"/>
              </a:rPr>
              <a:t>is the number of connected components (in our</a:t>
            </a:r>
          </a:p>
          <a:p>
            <a:pPr algn="l"/>
            <a:r>
              <a:rPr lang="en-US" sz="1800" b="0" i="0" u="none" strike="noStrike" baseline="0" dirty="0">
                <a:latin typeface="LinLibertineT"/>
              </a:rPr>
              <a:t>example between 10 and 500) and </a:t>
            </a:r>
            <a:r>
              <a:rPr lang="en-US" sz="1800" b="0" i="0" u="none" strike="noStrike" baseline="0" dirty="0">
                <a:latin typeface="LibertineMathMI"/>
              </a:rPr>
              <a:t>𝑝 </a:t>
            </a:r>
            <a:r>
              <a:rPr lang="en-US" sz="1800" b="0" i="0" u="none" strike="noStrike" baseline="0" dirty="0">
                <a:latin typeface="NewTXMI"/>
              </a:rPr>
              <a:t>&lt;&lt; </a:t>
            </a:r>
            <a:r>
              <a:rPr lang="en-US" sz="1800" b="0" i="0" u="none" strike="noStrike" baseline="0" dirty="0">
                <a:latin typeface="LibertineMathMI"/>
              </a:rPr>
              <a:t>𝑛 </a:t>
            </a:r>
            <a:r>
              <a:rPr lang="en-US" sz="1800" b="0" i="0" u="none" strike="noStrike" baseline="0" dirty="0">
                <a:latin typeface="LinLibertineT"/>
              </a:rPr>
              <a:t>so they can be disregarded</a:t>
            </a:r>
          </a:p>
          <a:p>
            <a:pPr algn="l"/>
            <a:r>
              <a:rPr lang="de-DE" sz="1800" b="0" i="0" u="none" strike="noStrike" baseline="0" dirty="0" err="1">
                <a:latin typeface="LinLibertineT"/>
              </a:rPr>
              <a:t>from</a:t>
            </a:r>
            <a:r>
              <a:rPr lang="de-DE" sz="1800" b="0" i="0" u="none" strike="noStrike" baseline="0" dirty="0">
                <a:latin typeface="LinLibertineT"/>
              </a:rPr>
              <a:t> </a:t>
            </a:r>
            <a:r>
              <a:rPr lang="de-DE" sz="1800" b="0" i="0" u="none" strike="noStrike" baseline="0" dirty="0" err="1">
                <a:latin typeface="LinLibertineT"/>
              </a:rPr>
              <a:t>the</a:t>
            </a:r>
            <a:r>
              <a:rPr lang="de-DE" sz="1800" b="0" i="0" u="none" strike="noStrike" baseline="0" dirty="0">
                <a:latin typeface="LinLibertineT"/>
              </a:rPr>
              <a:t> </a:t>
            </a:r>
            <a:r>
              <a:rPr lang="de-DE" sz="1800" b="0" i="0" u="none" strike="noStrike" baseline="0" dirty="0" err="1">
                <a:latin typeface="LinLibertineT"/>
              </a:rPr>
              <a:t>complexity</a:t>
            </a:r>
            <a:r>
              <a:rPr lang="de-DE" sz="1800" b="0" i="0" u="none" strike="noStrike" baseline="0" dirty="0">
                <a:latin typeface="LinLibertineT"/>
              </a:rPr>
              <a:t> </a:t>
            </a:r>
            <a:r>
              <a:rPr lang="de-DE" sz="1800" b="0" i="0" u="none" strike="noStrike" baseline="0" dirty="0" err="1">
                <a:latin typeface="LinLibertineT"/>
              </a:rPr>
              <a:t>discussion</a:t>
            </a:r>
            <a:r>
              <a:rPr lang="de-DE" sz="1800" b="0" i="0" u="none" strike="noStrike" baseline="0" dirty="0">
                <a:latin typeface="LinLibertineT"/>
              </a:rPr>
              <a:t>.</a:t>
            </a:r>
          </a:p>
          <a:p>
            <a:pPr marL="171450" indent="-171450" algn="l">
              <a:buFont typeface="Arial" panose="020B0604020202020204" pitchFamily="34" charset="0"/>
              <a:buChar char="•"/>
            </a:pPr>
            <a:r>
              <a:rPr lang="de-DE" sz="1800" b="0" i="0" u="none" strike="noStrike" baseline="0" dirty="0">
                <a:latin typeface="LinLibertineT"/>
              </a:rPr>
              <a:t>The </a:t>
            </a:r>
            <a:r>
              <a:rPr lang="de-DE" sz="1800" b="0" i="0" u="none" strike="noStrike" baseline="0" dirty="0" err="1">
                <a:latin typeface="LinLibertineT"/>
              </a:rPr>
              <a:t>projection</a:t>
            </a:r>
            <a:r>
              <a:rPr lang="de-DE" sz="1800" b="0" i="0" u="none" strike="noStrike" baseline="0" dirty="0">
                <a:latin typeface="LinLibertineT"/>
              </a:rPr>
              <a:t> </a:t>
            </a:r>
            <a:r>
              <a:rPr lang="de-DE" sz="1800" b="0" i="0" u="none" strike="noStrike" baseline="0" dirty="0" err="1">
                <a:latin typeface="LinLibertineT"/>
              </a:rPr>
              <a:t>step</a:t>
            </a:r>
            <a:r>
              <a:rPr lang="de-DE" sz="1800" b="0" i="0" u="none" strike="noStrike" baseline="0" dirty="0">
                <a:latin typeface="LinLibertineT"/>
              </a:rPr>
              <a:t> </a:t>
            </a:r>
            <a:r>
              <a:rPr lang="de-DE" sz="1800" b="0" i="0" u="none" strike="noStrike" baseline="0" dirty="0" err="1">
                <a:latin typeface="LinLibertineT"/>
              </a:rPr>
              <a:t>needs</a:t>
            </a:r>
            <a:r>
              <a:rPr lang="de-DE" sz="1800" b="0" i="0" u="none" strike="noStrike" baseline="0" dirty="0">
                <a:latin typeface="LinLibertineT"/>
              </a:rPr>
              <a:t> </a:t>
            </a:r>
            <a:r>
              <a:rPr lang="de-DE" sz="1800" b="0" i="0" u="none" strike="noStrike" baseline="0" dirty="0" err="1">
                <a:latin typeface="LinLibertineT"/>
              </a:rPr>
              <a:t>to</a:t>
            </a:r>
            <a:r>
              <a:rPr lang="de-DE" sz="1800" b="0" i="0" u="none" strike="noStrike" baseline="0" dirty="0">
                <a:latin typeface="LinLibertineT"/>
              </a:rPr>
              <a:t> </a:t>
            </a:r>
            <a:r>
              <a:rPr lang="de-DE" sz="1800" b="0" i="0" u="none" strike="noStrike" baseline="0" dirty="0" err="1">
                <a:latin typeface="LinLibertineT"/>
              </a:rPr>
              <a:t>be</a:t>
            </a:r>
            <a:r>
              <a:rPr lang="de-DE" sz="1800" b="0" i="0" u="none" strike="noStrike" baseline="0" dirty="0">
                <a:latin typeface="LinLibertineT"/>
              </a:rPr>
              <a:t> </a:t>
            </a:r>
            <a:r>
              <a:rPr lang="de-DE" sz="1800" b="0" i="0" u="none" strike="noStrike" baseline="0" dirty="0" err="1">
                <a:latin typeface="LinLibertineT"/>
              </a:rPr>
              <a:t>run</a:t>
            </a:r>
            <a:r>
              <a:rPr lang="de-DE" sz="1800" b="0" i="0" u="none" strike="noStrike" baseline="0" dirty="0">
                <a:latin typeface="LinLibertineT"/>
              </a:rPr>
              <a:t> </a:t>
            </a:r>
            <a:r>
              <a:rPr lang="de-DE" sz="1800" b="0" i="0" u="none" strike="noStrike" baseline="0" dirty="0" err="1">
                <a:latin typeface="LinLibertineT"/>
              </a:rPr>
              <a:t>when</a:t>
            </a:r>
            <a:r>
              <a:rPr lang="de-DE" sz="1800" b="0" i="0" u="none" strike="noStrike" baseline="0" dirty="0">
                <a:latin typeface="LinLibertineT"/>
              </a:rPr>
              <a:t> a </a:t>
            </a:r>
            <a:r>
              <a:rPr lang="de-DE" sz="1800" b="0" i="0" u="none" strike="noStrike" baseline="0" dirty="0" err="1">
                <a:latin typeface="LinLibertineT"/>
              </a:rPr>
              <a:t>collision</a:t>
            </a:r>
            <a:r>
              <a:rPr lang="de-DE" sz="1800" b="0" i="0" u="none" strike="noStrike" baseline="0" dirty="0">
                <a:latin typeface="LinLibertineT"/>
              </a:rPr>
              <a:t> </a:t>
            </a:r>
            <a:r>
              <a:rPr lang="de-DE" sz="1800" b="0" i="0" u="none" strike="noStrike" baseline="0" dirty="0" err="1">
                <a:latin typeface="LinLibertineT"/>
              </a:rPr>
              <a:t>is</a:t>
            </a:r>
            <a:r>
              <a:rPr lang="de-DE" sz="1800" b="0" i="0" u="none" strike="noStrike" baseline="0" dirty="0">
                <a:latin typeface="LinLibertineT"/>
              </a:rPr>
              <a:t> </a:t>
            </a:r>
            <a:r>
              <a:rPr lang="de-DE" sz="1800" b="0" i="0" u="none" strike="noStrike" baseline="0" dirty="0" err="1">
                <a:latin typeface="LinLibertineT"/>
              </a:rPr>
              <a:t>detected</a:t>
            </a:r>
            <a:r>
              <a:rPr lang="de-DE" sz="1800" b="0" i="0" u="none" strike="noStrike" baseline="0" dirty="0">
                <a:latin typeface="LinLibertineT"/>
              </a:rPr>
              <a:t> and not at </a:t>
            </a:r>
            <a:r>
              <a:rPr lang="de-DE" sz="1800" b="0" i="0" u="none" strike="noStrike" baseline="0" dirty="0" err="1">
                <a:latin typeface="LinLibertineT"/>
              </a:rPr>
              <a:t>every</a:t>
            </a:r>
            <a:r>
              <a:rPr lang="de-DE" sz="1800" b="0" i="0" u="none" strike="noStrike" baseline="0" dirty="0">
                <a:latin typeface="LinLibertineT"/>
              </a:rPr>
              <a:t> </a:t>
            </a:r>
            <a:r>
              <a:rPr lang="de-DE" sz="1800" b="0" i="0" u="none" strike="noStrike" baseline="0" dirty="0" err="1">
                <a:latin typeface="LinLibertineT"/>
              </a:rPr>
              <a:t>simulation</a:t>
            </a:r>
            <a:r>
              <a:rPr lang="de-DE" sz="1800" b="0" i="0" u="none" strike="noStrike" baseline="0" dirty="0">
                <a:latin typeface="LinLibertineT"/>
              </a:rPr>
              <a:t> frame</a:t>
            </a:r>
            <a:endParaRPr lang="de-DE" dirty="0"/>
          </a:p>
        </p:txBody>
      </p:sp>
      <p:sp>
        <p:nvSpPr>
          <p:cNvPr id="4" name="Slide Number Placeholder 3"/>
          <p:cNvSpPr>
            <a:spLocks noGrp="1"/>
          </p:cNvSpPr>
          <p:nvPr>
            <p:ph type="sldNum" sz="quarter" idx="5"/>
          </p:nvPr>
        </p:nvSpPr>
        <p:spPr/>
        <p:txBody>
          <a:bodyPr/>
          <a:lstStyle/>
          <a:p>
            <a:fld id="{21573F3C-A1B6-410C-9AB2-0309011352C8}" type="slidenum">
              <a:rPr lang="de-DE" smtClean="0"/>
              <a:t>20</a:t>
            </a:fld>
            <a:endParaRPr lang="de-DE"/>
          </a:p>
        </p:txBody>
      </p:sp>
    </p:spTree>
    <p:extLst>
      <p:ext uri="{BB962C8B-B14F-4D97-AF65-F5344CB8AC3E}">
        <p14:creationId xmlns:p14="http://schemas.microsoft.com/office/powerpoint/2010/main" val="12928512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C282CE2-5448-4FC3-9F7B-BBFBF5E7D00C}" type="datetime1">
              <a:rPr lang="de-DE" smtClean="0"/>
              <a:t>10.10.2022</a:t>
            </a:fld>
            <a:endParaRPr lang="de-DE"/>
          </a:p>
        </p:txBody>
      </p:sp>
      <p:sp>
        <p:nvSpPr>
          <p:cNvPr id="5" name="Footer Placeholder 4"/>
          <p:cNvSpPr>
            <a:spLocks noGrp="1"/>
          </p:cNvSpPr>
          <p:nvPr>
            <p:ph type="ftr" sz="quarter" idx="11"/>
          </p:nvPr>
        </p:nvSpPr>
        <p:spPr/>
        <p:txBody>
          <a:bodyPr/>
          <a:lstStyle/>
          <a:p>
            <a:r>
              <a:rPr lang="en-US"/>
              <a:t>Seminar : Recent Advances in 3D Computer Vision</a:t>
            </a:r>
            <a:endParaRPr lang="de-DE"/>
          </a:p>
        </p:txBody>
      </p:sp>
      <p:sp>
        <p:nvSpPr>
          <p:cNvPr id="6" name="Slide Number Placeholder 5"/>
          <p:cNvSpPr>
            <a:spLocks noGrp="1"/>
          </p:cNvSpPr>
          <p:nvPr>
            <p:ph type="sldNum" sz="quarter" idx="12"/>
          </p:nvPr>
        </p:nvSpPr>
        <p:spPr/>
        <p:txBody>
          <a:bodyPr/>
          <a:lstStyle/>
          <a:p>
            <a:fld id="{18EE88C8-DCE7-474C-ACBA-F144C4D383D1}" type="slidenum">
              <a:rPr lang="de-DE" smtClean="0"/>
              <a:t>‹#›</a:t>
            </a:fld>
            <a:endParaRPr lang="de-DE"/>
          </a:p>
        </p:txBody>
      </p:sp>
    </p:spTree>
    <p:extLst>
      <p:ext uri="{BB962C8B-B14F-4D97-AF65-F5344CB8AC3E}">
        <p14:creationId xmlns:p14="http://schemas.microsoft.com/office/powerpoint/2010/main" val="22575448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E2F1DFA-EDB0-4DDC-97BF-F462232EE461}" type="datetime1">
              <a:rPr lang="de-DE" smtClean="0"/>
              <a:t>10.10.2022</a:t>
            </a:fld>
            <a:endParaRPr lang="de-DE"/>
          </a:p>
        </p:txBody>
      </p:sp>
      <p:sp>
        <p:nvSpPr>
          <p:cNvPr id="5" name="Footer Placeholder 4"/>
          <p:cNvSpPr>
            <a:spLocks noGrp="1"/>
          </p:cNvSpPr>
          <p:nvPr>
            <p:ph type="ftr" sz="quarter" idx="11"/>
          </p:nvPr>
        </p:nvSpPr>
        <p:spPr/>
        <p:txBody>
          <a:bodyPr/>
          <a:lstStyle/>
          <a:p>
            <a:r>
              <a:rPr lang="en-US"/>
              <a:t>Seminar : Recent Advances in 3D Computer Vision</a:t>
            </a:r>
            <a:endParaRPr lang="de-DE"/>
          </a:p>
        </p:txBody>
      </p:sp>
      <p:sp>
        <p:nvSpPr>
          <p:cNvPr id="6" name="Slide Number Placeholder 5"/>
          <p:cNvSpPr>
            <a:spLocks noGrp="1"/>
          </p:cNvSpPr>
          <p:nvPr>
            <p:ph type="sldNum" sz="quarter" idx="12"/>
          </p:nvPr>
        </p:nvSpPr>
        <p:spPr/>
        <p:txBody>
          <a:bodyPr/>
          <a:lstStyle/>
          <a:p>
            <a:fld id="{18EE88C8-DCE7-474C-ACBA-F144C4D383D1}" type="slidenum">
              <a:rPr lang="de-DE" smtClean="0"/>
              <a:t>‹#›</a:t>
            </a:fld>
            <a:endParaRPr lang="de-DE"/>
          </a:p>
        </p:txBody>
      </p:sp>
    </p:spTree>
    <p:extLst>
      <p:ext uri="{BB962C8B-B14F-4D97-AF65-F5344CB8AC3E}">
        <p14:creationId xmlns:p14="http://schemas.microsoft.com/office/powerpoint/2010/main" val="35232819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AF6D524-72DD-405C-AD1E-55558765E8DB}" type="datetime1">
              <a:rPr lang="de-DE" smtClean="0"/>
              <a:t>10.10.2022</a:t>
            </a:fld>
            <a:endParaRPr lang="de-DE"/>
          </a:p>
        </p:txBody>
      </p:sp>
      <p:sp>
        <p:nvSpPr>
          <p:cNvPr id="5" name="Footer Placeholder 4"/>
          <p:cNvSpPr>
            <a:spLocks noGrp="1"/>
          </p:cNvSpPr>
          <p:nvPr>
            <p:ph type="ftr" sz="quarter" idx="11"/>
          </p:nvPr>
        </p:nvSpPr>
        <p:spPr/>
        <p:txBody>
          <a:bodyPr/>
          <a:lstStyle/>
          <a:p>
            <a:r>
              <a:rPr lang="en-US"/>
              <a:t>Seminar : Recent Advances in 3D Computer Vision</a:t>
            </a:r>
            <a:endParaRPr lang="de-DE"/>
          </a:p>
        </p:txBody>
      </p:sp>
      <p:sp>
        <p:nvSpPr>
          <p:cNvPr id="6" name="Slide Number Placeholder 5"/>
          <p:cNvSpPr>
            <a:spLocks noGrp="1"/>
          </p:cNvSpPr>
          <p:nvPr>
            <p:ph type="sldNum" sz="quarter" idx="12"/>
          </p:nvPr>
        </p:nvSpPr>
        <p:spPr/>
        <p:txBody>
          <a:bodyPr/>
          <a:lstStyle/>
          <a:p>
            <a:fld id="{18EE88C8-DCE7-474C-ACBA-F144C4D383D1}" type="slidenum">
              <a:rPr lang="de-DE" smtClean="0"/>
              <a:t>‹#›</a:t>
            </a:fld>
            <a:endParaRPr lang="de-DE"/>
          </a:p>
        </p:txBody>
      </p:sp>
    </p:spTree>
    <p:extLst>
      <p:ext uri="{BB962C8B-B14F-4D97-AF65-F5344CB8AC3E}">
        <p14:creationId xmlns:p14="http://schemas.microsoft.com/office/powerpoint/2010/main" val="6807363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F334D3D-1430-4502-BD45-B0570410AE54}" type="datetime1">
              <a:rPr lang="de-DE" smtClean="0"/>
              <a:t>10.10.2022</a:t>
            </a:fld>
            <a:endParaRPr lang="de-DE"/>
          </a:p>
        </p:txBody>
      </p:sp>
      <p:sp>
        <p:nvSpPr>
          <p:cNvPr id="5" name="Footer Placeholder 4"/>
          <p:cNvSpPr>
            <a:spLocks noGrp="1"/>
          </p:cNvSpPr>
          <p:nvPr>
            <p:ph type="ftr" sz="quarter" idx="11"/>
          </p:nvPr>
        </p:nvSpPr>
        <p:spPr/>
        <p:txBody>
          <a:bodyPr/>
          <a:lstStyle/>
          <a:p>
            <a:r>
              <a:rPr lang="en-US"/>
              <a:t>Seminar : Recent Advances in 3D Computer Vision</a:t>
            </a:r>
            <a:endParaRPr lang="de-DE"/>
          </a:p>
        </p:txBody>
      </p:sp>
      <p:sp>
        <p:nvSpPr>
          <p:cNvPr id="6" name="Slide Number Placeholder 5"/>
          <p:cNvSpPr>
            <a:spLocks noGrp="1"/>
          </p:cNvSpPr>
          <p:nvPr>
            <p:ph type="sldNum" sz="quarter" idx="12"/>
          </p:nvPr>
        </p:nvSpPr>
        <p:spPr/>
        <p:txBody>
          <a:bodyPr/>
          <a:lstStyle/>
          <a:p>
            <a:fld id="{18EE88C8-DCE7-474C-ACBA-F144C4D383D1}" type="slidenum">
              <a:rPr lang="de-DE" smtClean="0"/>
              <a:t>‹#›</a:t>
            </a:fld>
            <a:endParaRPr lang="de-DE"/>
          </a:p>
        </p:txBody>
      </p:sp>
    </p:spTree>
    <p:extLst>
      <p:ext uri="{BB962C8B-B14F-4D97-AF65-F5344CB8AC3E}">
        <p14:creationId xmlns:p14="http://schemas.microsoft.com/office/powerpoint/2010/main" val="23184555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147FFF7-CC1E-436D-9618-AADF16CC9F37}" type="datetime1">
              <a:rPr lang="de-DE" smtClean="0"/>
              <a:t>10.10.2022</a:t>
            </a:fld>
            <a:endParaRPr lang="de-DE"/>
          </a:p>
        </p:txBody>
      </p:sp>
      <p:sp>
        <p:nvSpPr>
          <p:cNvPr id="5" name="Footer Placeholder 4"/>
          <p:cNvSpPr>
            <a:spLocks noGrp="1"/>
          </p:cNvSpPr>
          <p:nvPr>
            <p:ph type="ftr" sz="quarter" idx="11"/>
          </p:nvPr>
        </p:nvSpPr>
        <p:spPr/>
        <p:txBody>
          <a:bodyPr/>
          <a:lstStyle/>
          <a:p>
            <a:r>
              <a:rPr lang="en-US"/>
              <a:t>Seminar : Recent Advances in 3D Computer Vision</a:t>
            </a:r>
            <a:endParaRPr lang="de-DE"/>
          </a:p>
        </p:txBody>
      </p:sp>
      <p:sp>
        <p:nvSpPr>
          <p:cNvPr id="6" name="Slide Number Placeholder 5"/>
          <p:cNvSpPr>
            <a:spLocks noGrp="1"/>
          </p:cNvSpPr>
          <p:nvPr>
            <p:ph type="sldNum" sz="quarter" idx="12"/>
          </p:nvPr>
        </p:nvSpPr>
        <p:spPr/>
        <p:txBody>
          <a:bodyPr/>
          <a:lstStyle/>
          <a:p>
            <a:fld id="{18EE88C8-DCE7-474C-ACBA-F144C4D383D1}" type="slidenum">
              <a:rPr lang="de-DE" smtClean="0"/>
              <a:t>‹#›</a:t>
            </a:fld>
            <a:endParaRPr lang="de-DE"/>
          </a:p>
        </p:txBody>
      </p:sp>
    </p:spTree>
    <p:extLst>
      <p:ext uri="{BB962C8B-B14F-4D97-AF65-F5344CB8AC3E}">
        <p14:creationId xmlns:p14="http://schemas.microsoft.com/office/powerpoint/2010/main" val="36638220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07C40CE-93B0-46B7-BA52-7E47990575F6}" type="datetime1">
              <a:rPr lang="de-DE" smtClean="0"/>
              <a:t>10.10.2022</a:t>
            </a:fld>
            <a:endParaRPr lang="de-DE"/>
          </a:p>
        </p:txBody>
      </p:sp>
      <p:sp>
        <p:nvSpPr>
          <p:cNvPr id="6" name="Footer Placeholder 5"/>
          <p:cNvSpPr>
            <a:spLocks noGrp="1"/>
          </p:cNvSpPr>
          <p:nvPr>
            <p:ph type="ftr" sz="quarter" idx="11"/>
          </p:nvPr>
        </p:nvSpPr>
        <p:spPr/>
        <p:txBody>
          <a:bodyPr/>
          <a:lstStyle/>
          <a:p>
            <a:r>
              <a:rPr lang="en-US"/>
              <a:t>Seminar : Recent Advances in 3D Computer Vision</a:t>
            </a:r>
            <a:endParaRPr lang="de-DE"/>
          </a:p>
        </p:txBody>
      </p:sp>
      <p:sp>
        <p:nvSpPr>
          <p:cNvPr id="7" name="Slide Number Placeholder 6"/>
          <p:cNvSpPr>
            <a:spLocks noGrp="1"/>
          </p:cNvSpPr>
          <p:nvPr>
            <p:ph type="sldNum" sz="quarter" idx="12"/>
          </p:nvPr>
        </p:nvSpPr>
        <p:spPr/>
        <p:txBody>
          <a:bodyPr/>
          <a:lstStyle/>
          <a:p>
            <a:fld id="{18EE88C8-DCE7-474C-ACBA-F144C4D383D1}" type="slidenum">
              <a:rPr lang="de-DE" smtClean="0"/>
              <a:t>‹#›</a:t>
            </a:fld>
            <a:endParaRPr lang="de-DE"/>
          </a:p>
        </p:txBody>
      </p:sp>
    </p:spTree>
    <p:extLst>
      <p:ext uri="{BB962C8B-B14F-4D97-AF65-F5344CB8AC3E}">
        <p14:creationId xmlns:p14="http://schemas.microsoft.com/office/powerpoint/2010/main" val="35444960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C7E1DB1-373E-4EBC-8E4D-64B7D3C4F5CE}" type="datetime1">
              <a:rPr lang="de-DE" smtClean="0"/>
              <a:t>10.10.2022</a:t>
            </a:fld>
            <a:endParaRPr lang="de-DE"/>
          </a:p>
        </p:txBody>
      </p:sp>
      <p:sp>
        <p:nvSpPr>
          <p:cNvPr id="8" name="Footer Placeholder 7"/>
          <p:cNvSpPr>
            <a:spLocks noGrp="1"/>
          </p:cNvSpPr>
          <p:nvPr>
            <p:ph type="ftr" sz="quarter" idx="11"/>
          </p:nvPr>
        </p:nvSpPr>
        <p:spPr/>
        <p:txBody>
          <a:bodyPr/>
          <a:lstStyle/>
          <a:p>
            <a:r>
              <a:rPr lang="en-US"/>
              <a:t>Seminar : Recent Advances in 3D Computer Vision</a:t>
            </a:r>
            <a:endParaRPr lang="de-DE"/>
          </a:p>
        </p:txBody>
      </p:sp>
      <p:sp>
        <p:nvSpPr>
          <p:cNvPr id="9" name="Slide Number Placeholder 8"/>
          <p:cNvSpPr>
            <a:spLocks noGrp="1"/>
          </p:cNvSpPr>
          <p:nvPr>
            <p:ph type="sldNum" sz="quarter" idx="12"/>
          </p:nvPr>
        </p:nvSpPr>
        <p:spPr/>
        <p:txBody>
          <a:bodyPr/>
          <a:lstStyle/>
          <a:p>
            <a:fld id="{18EE88C8-DCE7-474C-ACBA-F144C4D383D1}" type="slidenum">
              <a:rPr lang="de-DE" smtClean="0"/>
              <a:t>‹#›</a:t>
            </a:fld>
            <a:endParaRPr lang="de-DE"/>
          </a:p>
        </p:txBody>
      </p:sp>
    </p:spTree>
    <p:extLst>
      <p:ext uri="{BB962C8B-B14F-4D97-AF65-F5344CB8AC3E}">
        <p14:creationId xmlns:p14="http://schemas.microsoft.com/office/powerpoint/2010/main" val="20145553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156BA0F-999C-4524-878D-EBA2B763D472}" type="datetime1">
              <a:rPr lang="de-DE" smtClean="0"/>
              <a:t>10.10.2022</a:t>
            </a:fld>
            <a:endParaRPr lang="de-DE"/>
          </a:p>
        </p:txBody>
      </p:sp>
      <p:sp>
        <p:nvSpPr>
          <p:cNvPr id="4" name="Footer Placeholder 3"/>
          <p:cNvSpPr>
            <a:spLocks noGrp="1"/>
          </p:cNvSpPr>
          <p:nvPr>
            <p:ph type="ftr" sz="quarter" idx="11"/>
          </p:nvPr>
        </p:nvSpPr>
        <p:spPr/>
        <p:txBody>
          <a:bodyPr/>
          <a:lstStyle/>
          <a:p>
            <a:r>
              <a:rPr lang="en-US"/>
              <a:t>Seminar : Recent Advances in 3D Computer Vision</a:t>
            </a:r>
            <a:endParaRPr lang="de-DE"/>
          </a:p>
        </p:txBody>
      </p:sp>
      <p:sp>
        <p:nvSpPr>
          <p:cNvPr id="5" name="Slide Number Placeholder 4"/>
          <p:cNvSpPr>
            <a:spLocks noGrp="1"/>
          </p:cNvSpPr>
          <p:nvPr>
            <p:ph type="sldNum" sz="quarter" idx="12"/>
          </p:nvPr>
        </p:nvSpPr>
        <p:spPr/>
        <p:txBody>
          <a:bodyPr/>
          <a:lstStyle/>
          <a:p>
            <a:fld id="{18EE88C8-DCE7-474C-ACBA-F144C4D383D1}" type="slidenum">
              <a:rPr lang="de-DE" smtClean="0"/>
              <a:t>‹#›</a:t>
            </a:fld>
            <a:endParaRPr lang="de-DE"/>
          </a:p>
        </p:txBody>
      </p:sp>
    </p:spTree>
    <p:extLst>
      <p:ext uri="{BB962C8B-B14F-4D97-AF65-F5344CB8AC3E}">
        <p14:creationId xmlns:p14="http://schemas.microsoft.com/office/powerpoint/2010/main" val="10434309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0F5BEDB-65AF-418F-A648-8A647E74ACBA}" type="datetime1">
              <a:rPr lang="de-DE" smtClean="0"/>
              <a:t>10.10.2022</a:t>
            </a:fld>
            <a:endParaRPr lang="de-DE"/>
          </a:p>
        </p:txBody>
      </p:sp>
      <p:sp>
        <p:nvSpPr>
          <p:cNvPr id="3" name="Footer Placeholder 2"/>
          <p:cNvSpPr>
            <a:spLocks noGrp="1"/>
          </p:cNvSpPr>
          <p:nvPr>
            <p:ph type="ftr" sz="quarter" idx="11"/>
          </p:nvPr>
        </p:nvSpPr>
        <p:spPr/>
        <p:txBody>
          <a:bodyPr/>
          <a:lstStyle/>
          <a:p>
            <a:r>
              <a:rPr lang="en-US"/>
              <a:t>Seminar : Recent Advances in 3D Computer Vision</a:t>
            </a:r>
            <a:endParaRPr lang="de-DE"/>
          </a:p>
        </p:txBody>
      </p:sp>
      <p:sp>
        <p:nvSpPr>
          <p:cNvPr id="4" name="Slide Number Placeholder 3"/>
          <p:cNvSpPr>
            <a:spLocks noGrp="1"/>
          </p:cNvSpPr>
          <p:nvPr>
            <p:ph type="sldNum" sz="quarter" idx="12"/>
          </p:nvPr>
        </p:nvSpPr>
        <p:spPr/>
        <p:txBody>
          <a:bodyPr/>
          <a:lstStyle/>
          <a:p>
            <a:fld id="{18EE88C8-DCE7-474C-ACBA-F144C4D383D1}" type="slidenum">
              <a:rPr lang="de-DE" smtClean="0"/>
              <a:t>‹#›</a:t>
            </a:fld>
            <a:endParaRPr lang="de-DE"/>
          </a:p>
        </p:txBody>
      </p:sp>
    </p:spTree>
    <p:extLst>
      <p:ext uri="{BB962C8B-B14F-4D97-AF65-F5344CB8AC3E}">
        <p14:creationId xmlns:p14="http://schemas.microsoft.com/office/powerpoint/2010/main" val="9529564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80523A8-D6AE-4134-8519-93540F82B0BF}" type="datetime1">
              <a:rPr lang="de-DE" smtClean="0"/>
              <a:t>10.10.2022</a:t>
            </a:fld>
            <a:endParaRPr lang="de-DE"/>
          </a:p>
        </p:txBody>
      </p:sp>
      <p:sp>
        <p:nvSpPr>
          <p:cNvPr id="6" name="Footer Placeholder 5"/>
          <p:cNvSpPr>
            <a:spLocks noGrp="1"/>
          </p:cNvSpPr>
          <p:nvPr>
            <p:ph type="ftr" sz="quarter" idx="11"/>
          </p:nvPr>
        </p:nvSpPr>
        <p:spPr/>
        <p:txBody>
          <a:bodyPr/>
          <a:lstStyle/>
          <a:p>
            <a:r>
              <a:rPr lang="en-US"/>
              <a:t>Seminar : Recent Advances in 3D Computer Vision</a:t>
            </a:r>
            <a:endParaRPr lang="de-DE"/>
          </a:p>
        </p:txBody>
      </p:sp>
      <p:sp>
        <p:nvSpPr>
          <p:cNvPr id="7" name="Slide Number Placeholder 6"/>
          <p:cNvSpPr>
            <a:spLocks noGrp="1"/>
          </p:cNvSpPr>
          <p:nvPr>
            <p:ph type="sldNum" sz="quarter" idx="12"/>
          </p:nvPr>
        </p:nvSpPr>
        <p:spPr/>
        <p:txBody>
          <a:bodyPr/>
          <a:lstStyle/>
          <a:p>
            <a:fld id="{18EE88C8-DCE7-474C-ACBA-F144C4D383D1}" type="slidenum">
              <a:rPr lang="de-DE" smtClean="0"/>
              <a:t>‹#›</a:t>
            </a:fld>
            <a:endParaRPr lang="de-DE"/>
          </a:p>
        </p:txBody>
      </p:sp>
    </p:spTree>
    <p:extLst>
      <p:ext uri="{BB962C8B-B14F-4D97-AF65-F5344CB8AC3E}">
        <p14:creationId xmlns:p14="http://schemas.microsoft.com/office/powerpoint/2010/main" val="34229278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0CD6BE2-12CE-4156-989B-FE33022DB0A9}" type="datetime1">
              <a:rPr lang="de-DE" smtClean="0"/>
              <a:t>10.10.2022</a:t>
            </a:fld>
            <a:endParaRPr lang="de-DE"/>
          </a:p>
        </p:txBody>
      </p:sp>
      <p:sp>
        <p:nvSpPr>
          <p:cNvPr id="6" name="Footer Placeholder 5"/>
          <p:cNvSpPr>
            <a:spLocks noGrp="1"/>
          </p:cNvSpPr>
          <p:nvPr>
            <p:ph type="ftr" sz="quarter" idx="11"/>
          </p:nvPr>
        </p:nvSpPr>
        <p:spPr/>
        <p:txBody>
          <a:bodyPr/>
          <a:lstStyle/>
          <a:p>
            <a:r>
              <a:rPr lang="en-US"/>
              <a:t>Seminar : Recent Advances in 3D Computer Vision</a:t>
            </a:r>
            <a:endParaRPr lang="de-DE"/>
          </a:p>
        </p:txBody>
      </p:sp>
      <p:sp>
        <p:nvSpPr>
          <p:cNvPr id="7" name="Slide Number Placeholder 6"/>
          <p:cNvSpPr>
            <a:spLocks noGrp="1"/>
          </p:cNvSpPr>
          <p:nvPr>
            <p:ph type="sldNum" sz="quarter" idx="12"/>
          </p:nvPr>
        </p:nvSpPr>
        <p:spPr/>
        <p:txBody>
          <a:bodyPr/>
          <a:lstStyle/>
          <a:p>
            <a:fld id="{18EE88C8-DCE7-474C-ACBA-F144C4D383D1}" type="slidenum">
              <a:rPr lang="de-DE" smtClean="0"/>
              <a:t>‹#›</a:t>
            </a:fld>
            <a:endParaRPr lang="de-DE"/>
          </a:p>
        </p:txBody>
      </p:sp>
    </p:spTree>
    <p:extLst>
      <p:ext uri="{BB962C8B-B14F-4D97-AF65-F5344CB8AC3E}">
        <p14:creationId xmlns:p14="http://schemas.microsoft.com/office/powerpoint/2010/main" val="28308810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810A7BD-4D07-4F33-88A4-CE30E1F3A315}" type="datetime1">
              <a:rPr lang="de-DE" smtClean="0"/>
              <a:t>10.10.2022</a:t>
            </a:fld>
            <a:endParaRPr lang="de-DE"/>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Seminar : Recent Advances in 3D Computer Vision</a:t>
            </a:r>
            <a:endParaRPr lang="de-DE"/>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EE88C8-DCE7-474C-ACBA-F144C4D383D1}" type="slidenum">
              <a:rPr lang="de-DE" smtClean="0"/>
              <a:t>‹#›</a:t>
            </a:fld>
            <a:endParaRPr lang="de-DE"/>
          </a:p>
        </p:txBody>
      </p:sp>
    </p:spTree>
    <p:extLst>
      <p:ext uri="{BB962C8B-B14F-4D97-AF65-F5344CB8AC3E}">
        <p14:creationId xmlns:p14="http://schemas.microsoft.com/office/powerpoint/2010/main" val="3425451866"/>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s>
</file>

<file path=ppt/slides/_rels/slide2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2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51.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54.png"/><Relationship Id="rId4" Type="http://schemas.openxmlformats.org/officeDocument/2006/relationships/image" Target="../media/image53.png"/></Relationships>
</file>

<file path=ppt/slides/_rels/slide2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3000"/>
            <a:lum/>
          </a:blip>
          <a:srcRect/>
          <a:stretch>
            <a:fillRect l="-4000" r="-4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69331E-C662-8CE2-0822-16DA01FBCA1B}"/>
              </a:ext>
            </a:extLst>
          </p:cNvPr>
          <p:cNvSpPr>
            <a:spLocks noGrp="1"/>
          </p:cNvSpPr>
          <p:nvPr>
            <p:ph type="ctrTitle"/>
          </p:nvPr>
        </p:nvSpPr>
        <p:spPr/>
        <p:txBody>
          <a:bodyPr>
            <a:normAutofit fontScale="90000"/>
          </a:bodyPr>
          <a:lstStyle/>
          <a:p>
            <a:r>
              <a:rPr lang="en-US" dirty="0">
                <a:latin typeface="Times New Roman" panose="02020603050405020304" pitchFamily="18" charset="0"/>
                <a:cs typeface="Times New Roman" panose="02020603050405020304" pitchFamily="18" charset="0"/>
              </a:rPr>
              <a:t>Breaking good : Fracture Modes for Realtime destruction</a:t>
            </a:r>
            <a:endParaRPr lang="de-DE" dirty="0">
              <a:latin typeface="Times New Roman" panose="02020603050405020304" pitchFamily="18" charset="0"/>
              <a:cs typeface="Times New Roman" panose="02020603050405020304" pitchFamily="18" charset="0"/>
            </a:endParaRPr>
          </a:p>
        </p:txBody>
      </p:sp>
      <p:sp>
        <p:nvSpPr>
          <p:cNvPr id="3" name="Subtitle 2">
            <a:extLst>
              <a:ext uri="{FF2B5EF4-FFF2-40B4-BE49-F238E27FC236}">
                <a16:creationId xmlns:a16="http://schemas.microsoft.com/office/drawing/2014/main" id="{EFEFC29A-E2D3-F997-90E5-0A246A0A3770}"/>
              </a:ext>
            </a:extLst>
          </p:cNvPr>
          <p:cNvSpPr>
            <a:spLocks noGrp="1"/>
          </p:cNvSpPr>
          <p:nvPr>
            <p:ph type="subTitle" idx="1"/>
          </p:nvPr>
        </p:nvSpPr>
        <p:spPr>
          <a:xfrm>
            <a:off x="1524000" y="4259959"/>
            <a:ext cx="9144000" cy="1896237"/>
          </a:xfrm>
        </p:spPr>
        <p:txBody>
          <a:bodyPr>
            <a:normAutofit fontScale="92500" lnSpcReduction="20000"/>
          </a:bodyPr>
          <a:lstStyle/>
          <a:p>
            <a:r>
              <a:rPr lang="en-US" dirty="0">
                <a:latin typeface="Times New Roman" panose="02020603050405020304" pitchFamily="18" charset="0"/>
                <a:cs typeface="Times New Roman" panose="02020603050405020304" pitchFamily="18" charset="0"/>
              </a:rPr>
              <a:t>Seminar : Recent advances in 3D Computer Vision</a:t>
            </a: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Nikhita Kurupakulu Venkat</a:t>
            </a:r>
          </a:p>
          <a:p>
            <a:r>
              <a:rPr lang="en-US" dirty="0">
                <a:latin typeface="Times New Roman" panose="02020603050405020304" pitchFamily="18" charset="0"/>
                <a:cs typeface="Times New Roman" panose="02020603050405020304" pitchFamily="18" charset="0"/>
              </a:rPr>
              <a:t>Supervisor : Marvin Eisenberger</a:t>
            </a:r>
            <a:endParaRPr lang="de-DE" dirty="0">
              <a:latin typeface="Times New Roman" panose="02020603050405020304" pitchFamily="18" charset="0"/>
              <a:cs typeface="Times New Roman" panose="02020603050405020304" pitchFamily="18" charset="0"/>
            </a:endParaRPr>
          </a:p>
        </p:txBody>
      </p:sp>
      <p:sp>
        <p:nvSpPr>
          <p:cNvPr id="6" name="Slide Number Placeholder 5">
            <a:extLst>
              <a:ext uri="{FF2B5EF4-FFF2-40B4-BE49-F238E27FC236}">
                <a16:creationId xmlns:a16="http://schemas.microsoft.com/office/drawing/2014/main" id="{8214BF9F-060F-C010-CE1A-E9E58E4CDA43}"/>
              </a:ext>
            </a:extLst>
          </p:cNvPr>
          <p:cNvSpPr>
            <a:spLocks noGrp="1"/>
          </p:cNvSpPr>
          <p:nvPr>
            <p:ph type="sldNum" sz="quarter" idx="12"/>
          </p:nvPr>
        </p:nvSpPr>
        <p:spPr/>
        <p:txBody>
          <a:bodyPr/>
          <a:lstStyle/>
          <a:p>
            <a:fld id="{18EE88C8-DCE7-474C-ACBA-F144C4D383D1}" type="slidenum">
              <a:rPr lang="de-DE" smtClean="0"/>
              <a:t>1</a:t>
            </a:fld>
            <a:endParaRPr lang="de-DE"/>
          </a:p>
        </p:txBody>
      </p:sp>
      <p:sp>
        <p:nvSpPr>
          <p:cNvPr id="7" name="TextBox 6">
            <a:extLst>
              <a:ext uri="{FF2B5EF4-FFF2-40B4-BE49-F238E27FC236}">
                <a16:creationId xmlns:a16="http://schemas.microsoft.com/office/drawing/2014/main" id="{629700A8-0404-BE49-4BC5-5CCF5E211BDA}"/>
              </a:ext>
            </a:extLst>
          </p:cNvPr>
          <p:cNvSpPr txBox="1"/>
          <p:nvPr/>
        </p:nvSpPr>
        <p:spPr>
          <a:xfrm>
            <a:off x="1766169" y="3428962"/>
            <a:ext cx="9400783" cy="830997"/>
          </a:xfrm>
          <a:prstGeom prst="rect">
            <a:avLst/>
          </a:prstGeom>
          <a:noFill/>
        </p:spPr>
        <p:txBody>
          <a:bodyPr wrap="square" rtlCol="0">
            <a:spAutoFit/>
          </a:bodyPr>
          <a:lstStyle/>
          <a:p>
            <a:pPr algn="ctr"/>
            <a:r>
              <a:rPr lang="en-US" sz="1600" b="0" i="0" u="none" strike="noStrike" baseline="0" dirty="0">
                <a:latin typeface="LinLibertineT"/>
              </a:rPr>
              <a:t>Silvia </a:t>
            </a:r>
            <a:r>
              <a:rPr lang="en-US" sz="1600" b="0" i="0" u="none" strike="noStrike" baseline="0" dirty="0" err="1">
                <a:latin typeface="LinLibertineT"/>
              </a:rPr>
              <a:t>Sellán</a:t>
            </a:r>
            <a:r>
              <a:rPr lang="en-US" sz="1600" b="0" i="0" u="none" strike="noStrike" baseline="0" dirty="0">
                <a:latin typeface="LinLibertineT"/>
              </a:rPr>
              <a:t>, Jack Luong, Leticia Mattos Da Silva, Aravind Ramakrishnan,</a:t>
            </a:r>
          </a:p>
          <a:p>
            <a:pPr algn="ctr"/>
            <a:r>
              <a:rPr lang="en-US" sz="1600" b="0" i="0" u="none" strike="noStrike" baseline="0" dirty="0" err="1">
                <a:latin typeface="LinLibertineT"/>
              </a:rPr>
              <a:t>Yuchuan</a:t>
            </a:r>
            <a:r>
              <a:rPr lang="en-US" sz="1600" b="0" i="0" u="none" strike="noStrike" baseline="0" dirty="0">
                <a:latin typeface="LinLibertineT"/>
              </a:rPr>
              <a:t> Yang, and Alec Jacobson. 2022. </a:t>
            </a:r>
            <a:r>
              <a:rPr lang="en-US" sz="1600" b="0" i="0" u="none" strike="noStrike" baseline="0" dirty="0">
                <a:latin typeface="LinLibertineTI"/>
              </a:rPr>
              <a:t>ACM Trans. Graph. </a:t>
            </a:r>
            <a:r>
              <a:rPr lang="en-US" sz="1600" b="0" i="0" u="none" strike="noStrike" baseline="0" dirty="0">
                <a:latin typeface="LinLibertineT"/>
              </a:rPr>
              <a:t>1, 1, Article 1 (January 2022),</a:t>
            </a:r>
          </a:p>
          <a:p>
            <a:pPr algn="ctr"/>
            <a:r>
              <a:rPr lang="fr-FR" sz="1600" b="0" i="0" u="none" strike="noStrike" baseline="0" dirty="0">
                <a:latin typeface="LinLibertineT"/>
              </a:rPr>
              <a:t>12 pages. https://doi.org/10.1145/3549540</a:t>
            </a:r>
            <a:endParaRPr lang="en-US" sz="1600" dirty="0"/>
          </a:p>
        </p:txBody>
      </p:sp>
      <p:sp>
        <p:nvSpPr>
          <p:cNvPr id="8" name="Footer Placeholder 7">
            <a:extLst>
              <a:ext uri="{FF2B5EF4-FFF2-40B4-BE49-F238E27FC236}">
                <a16:creationId xmlns:a16="http://schemas.microsoft.com/office/drawing/2014/main" id="{CE9C0D7C-1543-1D64-800B-D5A254694A5F}"/>
              </a:ext>
            </a:extLst>
          </p:cNvPr>
          <p:cNvSpPr>
            <a:spLocks noGrp="1"/>
          </p:cNvSpPr>
          <p:nvPr>
            <p:ph type="ftr" sz="quarter" idx="11"/>
          </p:nvPr>
        </p:nvSpPr>
        <p:spPr/>
        <p:txBody>
          <a:bodyPr/>
          <a:lstStyle/>
          <a:p>
            <a:r>
              <a:rPr lang="en-US"/>
              <a:t>Seminar : Recent Advances in 3D Computer Vision</a:t>
            </a:r>
            <a:endParaRPr lang="de-DE"/>
          </a:p>
        </p:txBody>
      </p:sp>
      <p:sp>
        <p:nvSpPr>
          <p:cNvPr id="4" name="TextBox 3">
            <a:extLst>
              <a:ext uri="{FF2B5EF4-FFF2-40B4-BE49-F238E27FC236}">
                <a16:creationId xmlns:a16="http://schemas.microsoft.com/office/drawing/2014/main" id="{C72E020C-246B-7C21-5461-731F8ED7B765}"/>
              </a:ext>
            </a:extLst>
          </p:cNvPr>
          <p:cNvSpPr txBox="1"/>
          <p:nvPr/>
        </p:nvSpPr>
        <p:spPr>
          <a:xfrm>
            <a:off x="10150259" y="6559892"/>
            <a:ext cx="2041741" cy="323165"/>
          </a:xfrm>
          <a:prstGeom prst="rect">
            <a:avLst/>
          </a:prstGeom>
          <a:noFill/>
        </p:spPr>
        <p:txBody>
          <a:bodyPr wrap="square" rtlCol="0">
            <a:spAutoFit/>
          </a:bodyPr>
          <a:lstStyle/>
          <a:p>
            <a:r>
              <a:rPr lang="en-US" sz="1500" dirty="0"/>
              <a:t>Picture : [</a:t>
            </a:r>
            <a:r>
              <a:rPr lang="en-US" sz="1500" dirty="0" err="1"/>
              <a:t>SeLuSiRaYaJa</a:t>
            </a:r>
            <a:r>
              <a:rPr lang="en-US" sz="1500" dirty="0"/>
              <a:t>]</a:t>
            </a:r>
          </a:p>
        </p:txBody>
      </p:sp>
    </p:spTree>
    <p:extLst>
      <p:ext uri="{BB962C8B-B14F-4D97-AF65-F5344CB8AC3E}">
        <p14:creationId xmlns:p14="http://schemas.microsoft.com/office/powerpoint/2010/main" val="37261566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F77E75-AAC9-B58C-ADDB-59258F0A4102}"/>
              </a:ext>
            </a:extLst>
          </p:cNvPr>
          <p:cNvSpPr>
            <a:spLocks noGrp="1"/>
          </p:cNvSpPr>
          <p:nvPr>
            <p:ph type="title"/>
          </p:nvPr>
        </p:nvSpPr>
        <p:spPr/>
        <p:txBody>
          <a:bodyPr/>
          <a:lstStyle/>
          <a:p>
            <a:r>
              <a:rPr lang="en-US">
                <a:latin typeface="Times New Roman" panose="02020603050405020304" pitchFamily="18" charset="0"/>
                <a:cs typeface="Times New Roman" panose="02020603050405020304" pitchFamily="18" charset="0"/>
              </a:rPr>
              <a:t>Optimization</a:t>
            </a:r>
          </a:p>
        </p:txBody>
      </p:sp>
      <p:sp>
        <p:nvSpPr>
          <p:cNvPr id="3" name="Content Placeholder 2">
            <a:extLst>
              <a:ext uri="{FF2B5EF4-FFF2-40B4-BE49-F238E27FC236}">
                <a16:creationId xmlns:a16="http://schemas.microsoft.com/office/drawing/2014/main" id="{B5BC66EE-1D56-B752-9DCF-E8F7E868F02C}"/>
              </a:ext>
            </a:extLst>
          </p:cNvPr>
          <p:cNvSpPr>
            <a:spLocks noGrp="1"/>
          </p:cNvSpPr>
          <p:nvPr>
            <p:ph idx="1"/>
          </p:nvPr>
        </p:nvSpPr>
        <p:spPr/>
        <p:txBody>
          <a:bodyPr>
            <a:normAutofit/>
          </a:bodyPr>
          <a:lstStyle/>
          <a:p>
            <a:pPr marL="0" indent="0" algn="just">
              <a:buNone/>
            </a:pPr>
            <a:r>
              <a:rPr lang="de-DE" sz="1800" dirty="0" err="1">
                <a:latin typeface="Times New Roman" panose="02020603050405020304" pitchFamily="18" charset="0"/>
                <a:cs typeface="Times New Roman" panose="02020603050405020304" pitchFamily="18" charset="0"/>
              </a:rPr>
              <a:t>Existing</a:t>
            </a:r>
            <a:r>
              <a:rPr lang="de-DE" sz="1800" dirty="0">
                <a:latin typeface="Times New Roman" panose="02020603050405020304" pitchFamily="18" charset="0"/>
                <a:cs typeface="Times New Roman" panose="02020603050405020304" pitchFamily="18" charset="0"/>
              </a:rPr>
              <a:t> </a:t>
            </a:r>
            <a:r>
              <a:rPr lang="de-DE" sz="1800" dirty="0" err="1">
                <a:latin typeface="Times New Roman" panose="02020603050405020304" pitchFamily="18" charset="0"/>
                <a:cs typeface="Times New Roman" panose="02020603050405020304" pitchFamily="18" charset="0"/>
              </a:rPr>
              <a:t>method</a:t>
            </a:r>
            <a:endParaRPr lang="de-DE" sz="1800" dirty="0">
              <a:latin typeface="Times New Roman" panose="02020603050405020304" pitchFamily="18" charset="0"/>
              <a:cs typeface="Times New Roman" panose="02020603050405020304" pitchFamily="18" charset="0"/>
            </a:endParaRPr>
          </a:p>
          <a:p>
            <a:pPr algn="just"/>
            <a:r>
              <a:rPr lang="en-US" sz="1800" dirty="0">
                <a:latin typeface="Times New Roman" panose="02020603050405020304" pitchFamily="18" charset="0"/>
                <a:cs typeface="Times New Roman" panose="02020603050405020304" pitchFamily="18" charset="0"/>
              </a:rPr>
              <a:t>ICCM computes the modes sequentially</a:t>
            </a:r>
          </a:p>
          <a:p>
            <a:pPr algn="just"/>
            <a:r>
              <a:rPr lang="en-US" sz="1800" dirty="0">
                <a:latin typeface="Times New Roman" panose="02020603050405020304" pitchFamily="18" charset="0"/>
                <a:cs typeface="Times New Roman" panose="02020603050405020304" pitchFamily="18" charset="0"/>
              </a:rPr>
              <a:t>Assuming the first 𝑖 − 1 columns of U have been computed. In the original ICCM formulation, the process for finding the 𝑖</a:t>
            </a:r>
            <a:r>
              <a:rPr lang="en-US" sz="1800" dirty="0" err="1">
                <a:latin typeface="Times New Roman" panose="02020603050405020304" pitchFamily="18" charset="0"/>
                <a:cs typeface="Times New Roman" panose="02020603050405020304" pitchFamily="18" charset="0"/>
              </a:rPr>
              <a:t>th</a:t>
            </a:r>
            <a:r>
              <a:rPr lang="en-US" sz="1800" dirty="0">
                <a:latin typeface="Times New Roman" panose="02020603050405020304" pitchFamily="18" charset="0"/>
                <a:cs typeface="Times New Roman" panose="02020603050405020304" pitchFamily="18" charset="0"/>
              </a:rPr>
              <a:t> column, U</a:t>
            </a:r>
            <a:r>
              <a:rPr lang="en-US" sz="1800" baseline="-25000" dirty="0">
                <a:latin typeface="Times New Roman" panose="02020603050405020304" pitchFamily="18" charset="0"/>
                <a:cs typeface="Times New Roman" panose="02020603050405020304" pitchFamily="18" charset="0"/>
              </a:rPr>
              <a:t>𝑖</a:t>
            </a:r>
            <a:r>
              <a:rPr lang="en-US" sz="1800" dirty="0">
                <a:latin typeface="Times New Roman" panose="02020603050405020304" pitchFamily="18" charset="0"/>
                <a:cs typeface="Times New Roman" panose="02020603050405020304" pitchFamily="18" charset="0"/>
              </a:rPr>
              <a:t> proceeds by choosing a random unit-norm vector c, then repeatedly solving</a:t>
            </a:r>
            <a:endParaRPr lang="de-DE" sz="1800" dirty="0">
              <a:latin typeface="Times New Roman" panose="02020603050405020304" pitchFamily="18" charset="0"/>
              <a:cs typeface="Times New Roman" panose="02020603050405020304" pitchFamily="18" charset="0"/>
            </a:endParaRPr>
          </a:p>
          <a:p>
            <a:pPr algn="just"/>
            <a:endParaRPr lang="de-DE" sz="1800" dirty="0">
              <a:latin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491272F2-5342-823F-4BDE-2CE40322F987}"/>
              </a:ext>
            </a:extLst>
          </p:cNvPr>
          <p:cNvSpPr>
            <a:spLocks noGrp="1"/>
          </p:cNvSpPr>
          <p:nvPr>
            <p:ph type="sldNum" sz="quarter" idx="12"/>
          </p:nvPr>
        </p:nvSpPr>
        <p:spPr/>
        <p:txBody>
          <a:bodyPr/>
          <a:lstStyle/>
          <a:p>
            <a:fld id="{18EE88C8-DCE7-474C-ACBA-F144C4D383D1}" type="slidenum">
              <a:rPr lang="de-DE" smtClean="0"/>
              <a:t>10</a:t>
            </a:fld>
            <a:endParaRPr lang="de-DE"/>
          </a:p>
        </p:txBody>
      </p:sp>
      <p:pic>
        <p:nvPicPr>
          <p:cNvPr id="5" name="Picture 4">
            <a:extLst>
              <a:ext uri="{FF2B5EF4-FFF2-40B4-BE49-F238E27FC236}">
                <a16:creationId xmlns:a16="http://schemas.microsoft.com/office/drawing/2014/main" id="{02E92337-8629-69EA-C804-AC58F93BBC1D}"/>
              </a:ext>
            </a:extLst>
          </p:cNvPr>
          <p:cNvPicPr>
            <a:picLocks noChangeAspect="1"/>
          </p:cNvPicPr>
          <p:nvPr/>
        </p:nvPicPr>
        <p:blipFill>
          <a:blip r:embed="rId3"/>
          <a:stretch>
            <a:fillRect/>
          </a:stretch>
        </p:blipFill>
        <p:spPr>
          <a:xfrm>
            <a:off x="1491483" y="3419429"/>
            <a:ext cx="2482978" cy="1530429"/>
          </a:xfrm>
          <a:prstGeom prst="rect">
            <a:avLst/>
          </a:prstGeom>
        </p:spPr>
      </p:pic>
      <p:sp>
        <p:nvSpPr>
          <p:cNvPr id="6" name="TextBox 5">
            <a:extLst>
              <a:ext uri="{FF2B5EF4-FFF2-40B4-BE49-F238E27FC236}">
                <a16:creationId xmlns:a16="http://schemas.microsoft.com/office/drawing/2014/main" id="{1E39A023-CB8D-6DB8-6D0D-CED0033A8FA8}"/>
              </a:ext>
            </a:extLst>
          </p:cNvPr>
          <p:cNvSpPr txBox="1"/>
          <p:nvPr/>
        </p:nvSpPr>
        <p:spPr>
          <a:xfrm>
            <a:off x="4234470" y="3952172"/>
            <a:ext cx="2657283" cy="369332"/>
          </a:xfrm>
          <a:prstGeom prst="rect">
            <a:avLst/>
          </a:prstGeom>
          <a:noFill/>
        </p:spPr>
        <p:txBody>
          <a:bodyPr wrap="square" rtlCol="0">
            <a:spAutoFit/>
          </a:bodyPr>
          <a:lstStyle/>
          <a:p>
            <a:r>
              <a:rPr lang="de-DE" dirty="0">
                <a:latin typeface="Times New Roman" panose="02020603050405020304" pitchFamily="18" charset="0"/>
                <a:cs typeface="Times New Roman" panose="02020603050405020304" pitchFamily="18" charset="0"/>
              </a:rPr>
              <a:t>and </a:t>
            </a:r>
            <a:r>
              <a:rPr lang="de-DE" dirty="0" err="1">
                <a:latin typeface="Times New Roman" panose="02020603050405020304" pitchFamily="18" charset="0"/>
                <a:cs typeface="Times New Roman" panose="02020603050405020304" pitchFamily="18" charset="0"/>
              </a:rPr>
              <a:t>updating</a:t>
            </a:r>
            <a:r>
              <a:rPr lang="de-DE" dirty="0">
                <a:latin typeface="Times New Roman" panose="02020603050405020304" pitchFamily="18" charset="0"/>
                <a:cs typeface="Times New Roman" panose="02020603050405020304" pitchFamily="18" charset="0"/>
              </a:rPr>
              <a:t> </a:t>
            </a:r>
          </a:p>
        </p:txBody>
      </p:sp>
      <p:pic>
        <p:nvPicPr>
          <p:cNvPr id="8" name="Picture 7">
            <a:extLst>
              <a:ext uri="{FF2B5EF4-FFF2-40B4-BE49-F238E27FC236}">
                <a16:creationId xmlns:a16="http://schemas.microsoft.com/office/drawing/2014/main" id="{EECFE571-0C91-89B6-C827-134234E235A7}"/>
              </a:ext>
            </a:extLst>
          </p:cNvPr>
          <p:cNvPicPr>
            <a:picLocks noChangeAspect="1"/>
          </p:cNvPicPr>
          <p:nvPr/>
        </p:nvPicPr>
        <p:blipFill>
          <a:blip r:embed="rId4"/>
          <a:stretch>
            <a:fillRect/>
          </a:stretch>
        </p:blipFill>
        <p:spPr>
          <a:xfrm>
            <a:off x="6095999" y="3965885"/>
            <a:ext cx="1155759" cy="711237"/>
          </a:xfrm>
          <a:prstGeom prst="rect">
            <a:avLst/>
          </a:prstGeom>
        </p:spPr>
      </p:pic>
      <p:sp>
        <p:nvSpPr>
          <p:cNvPr id="9" name="TextBox 8">
            <a:extLst>
              <a:ext uri="{FF2B5EF4-FFF2-40B4-BE49-F238E27FC236}">
                <a16:creationId xmlns:a16="http://schemas.microsoft.com/office/drawing/2014/main" id="{A7E78804-8927-4565-1B27-07C91501E1E0}"/>
              </a:ext>
            </a:extLst>
          </p:cNvPr>
          <p:cNvSpPr txBox="1"/>
          <p:nvPr/>
        </p:nvSpPr>
        <p:spPr>
          <a:xfrm>
            <a:off x="1024864" y="5099774"/>
            <a:ext cx="10027716" cy="923330"/>
          </a:xfrm>
          <a:prstGeom prst="rect">
            <a:avLst/>
          </a:prstGeom>
          <a:noFill/>
        </p:spPr>
        <p:txBody>
          <a:bodyPr wrap="square" rtlCol="0">
            <a:spAutoFit/>
          </a:bodyPr>
          <a:lstStyle/>
          <a:p>
            <a:r>
              <a:rPr lang="de-DE" dirty="0" err="1">
                <a:latin typeface="Times New Roman" panose="02020603050405020304" pitchFamily="18" charset="0"/>
                <a:cs typeface="Times New Roman" panose="02020603050405020304" pitchFamily="18" charset="0"/>
              </a:rPr>
              <a:t>Disadvantages</a:t>
            </a:r>
            <a:r>
              <a:rPr lang="de-DE" dirty="0">
                <a:latin typeface="Times New Roman" panose="02020603050405020304" pitchFamily="18" charset="0"/>
                <a:cs typeface="Times New Roman" panose="02020603050405020304" pitchFamily="18" charset="0"/>
              </a:rPr>
              <a:t> :</a:t>
            </a:r>
          </a:p>
          <a:p>
            <a:pPr marL="285750" indent="-285750">
              <a:buFont typeface="Arial" panose="020B0604020202020204" pitchFamily="34" charset="0"/>
              <a:buChar char="•"/>
            </a:pPr>
            <a:r>
              <a:rPr lang="de-DE" dirty="0">
                <a:latin typeface="Times New Roman" panose="02020603050405020304" pitchFamily="18" charset="0"/>
                <a:cs typeface="Times New Roman" panose="02020603050405020304" pitchFamily="18" charset="0"/>
              </a:rPr>
              <a:t>Random </a:t>
            </a:r>
            <a:r>
              <a:rPr lang="de-DE" dirty="0" err="1">
                <a:latin typeface="Times New Roman" panose="02020603050405020304" pitchFamily="18" charset="0"/>
                <a:cs typeface="Times New Roman" panose="02020603050405020304" pitchFamily="18" charset="0"/>
              </a:rPr>
              <a:t>initialization</a:t>
            </a:r>
            <a:r>
              <a:rPr lang="de-DE" dirty="0">
                <a:latin typeface="Times New Roman" panose="02020603050405020304" pitchFamily="18" charset="0"/>
                <a:cs typeface="Times New Roman" panose="02020603050405020304" pitchFamily="18" charset="0"/>
              </a:rPr>
              <a:t> </a:t>
            </a:r>
            <a:r>
              <a:rPr lang="de-DE" dirty="0" err="1">
                <a:latin typeface="Times New Roman" panose="02020603050405020304" pitchFamily="18" charset="0"/>
                <a:cs typeface="Times New Roman" panose="02020603050405020304" pitchFamily="18" charset="0"/>
              </a:rPr>
              <a:t>of</a:t>
            </a:r>
            <a:r>
              <a:rPr lang="de-DE" dirty="0">
                <a:latin typeface="Times New Roman" panose="02020603050405020304" pitchFamily="18" charset="0"/>
                <a:cs typeface="Times New Roman" panose="02020603050405020304" pitchFamily="18" charset="0"/>
              </a:rPr>
              <a:t> c </a:t>
            </a:r>
            <a:r>
              <a:rPr lang="de-DE" dirty="0" err="1">
                <a:latin typeface="Times New Roman" panose="02020603050405020304" pitchFamily="18" charset="0"/>
                <a:cs typeface="Times New Roman" panose="02020603050405020304" pitchFamily="18" charset="0"/>
              </a:rPr>
              <a:t>results</a:t>
            </a:r>
            <a:r>
              <a:rPr lang="de-DE" dirty="0">
                <a:latin typeface="Times New Roman" panose="02020603050405020304" pitchFamily="18" charset="0"/>
                <a:cs typeface="Times New Roman" panose="02020603050405020304" pitchFamily="18" charset="0"/>
              </a:rPr>
              <a:t> in non </a:t>
            </a:r>
            <a:r>
              <a:rPr lang="de-DE" dirty="0" err="1">
                <a:latin typeface="Times New Roman" panose="02020603050405020304" pitchFamily="18" charset="0"/>
                <a:cs typeface="Times New Roman" panose="02020603050405020304" pitchFamily="18" charset="0"/>
              </a:rPr>
              <a:t>determinism</a:t>
            </a:r>
            <a:r>
              <a:rPr lang="de-DE" dirty="0">
                <a:latin typeface="Times New Roman" panose="02020603050405020304" pitchFamily="18" charset="0"/>
                <a:cs typeface="Times New Roman" panose="02020603050405020304" pitchFamily="18" charset="0"/>
              </a:rPr>
              <a:t>.</a:t>
            </a:r>
          </a:p>
          <a:p>
            <a:pPr marL="285750" indent="-285750">
              <a:buFont typeface="Arial" panose="020B0604020202020204" pitchFamily="34" charset="0"/>
              <a:buChar char="•"/>
            </a:pPr>
            <a:r>
              <a:rPr lang="de-DE" dirty="0" err="1">
                <a:latin typeface="Times New Roman" panose="02020603050405020304" pitchFamily="18" charset="0"/>
                <a:cs typeface="Times New Roman" panose="02020603050405020304" pitchFamily="18" charset="0"/>
              </a:rPr>
              <a:t>It</a:t>
            </a:r>
            <a:r>
              <a:rPr lang="de-DE" dirty="0">
                <a:latin typeface="Times New Roman" panose="02020603050405020304" pitchFamily="18" charset="0"/>
                <a:cs typeface="Times New Roman" panose="02020603050405020304" pitchFamily="18" charset="0"/>
              </a:rPr>
              <a:t> also </a:t>
            </a:r>
            <a:r>
              <a:rPr lang="de-DE" dirty="0" err="1">
                <a:latin typeface="Times New Roman" panose="02020603050405020304" pitchFamily="18" charset="0"/>
                <a:cs typeface="Times New Roman" panose="02020603050405020304" pitchFamily="18" charset="0"/>
              </a:rPr>
              <a:t>sometimes</a:t>
            </a:r>
            <a:r>
              <a:rPr lang="de-DE" dirty="0">
                <a:latin typeface="Times New Roman" panose="02020603050405020304" pitchFamily="18" charset="0"/>
                <a:cs typeface="Times New Roman" panose="02020603050405020304" pitchFamily="18" charset="0"/>
              </a:rPr>
              <a:t> </a:t>
            </a:r>
            <a:r>
              <a:rPr lang="de-DE" dirty="0" err="1">
                <a:latin typeface="Times New Roman" panose="02020603050405020304" pitchFamily="18" charset="0"/>
                <a:cs typeface="Times New Roman" panose="02020603050405020304" pitchFamily="18" charset="0"/>
              </a:rPr>
              <a:t>results</a:t>
            </a:r>
            <a:r>
              <a:rPr lang="de-DE" dirty="0">
                <a:latin typeface="Times New Roman" panose="02020603050405020304" pitchFamily="18" charset="0"/>
                <a:cs typeface="Times New Roman" panose="02020603050405020304" pitchFamily="18" charset="0"/>
              </a:rPr>
              <a:t> in </a:t>
            </a:r>
            <a:r>
              <a:rPr lang="de-DE" dirty="0" err="1">
                <a:latin typeface="Times New Roman" panose="02020603050405020304" pitchFamily="18" charset="0"/>
                <a:cs typeface="Times New Roman" panose="02020603050405020304" pitchFamily="18" charset="0"/>
              </a:rPr>
              <a:t>sub</a:t>
            </a:r>
            <a:r>
              <a:rPr lang="de-DE" dirty="0">
                <a:latin typeface="Times New Roman" panose="02020603050405020304" pitchFamily="18" charset="0"/>
                <a:cs typeface="Times New Roman" panose="02020603050405020304" pitchFamily="18" charset="0"/>
              </a:rPr>
              <a:t> optimal </a:t>
            </a:r>
            <a:r>
              <a:rPr lang="de-DE" dirty="0" err="1">
                <a:latin typeface="Times New Roman" panose="02020603050405020304" pitchFamily="18" charset="0"/>
                <a:cs typeface="Times New Roman" panose="02020603050405020304" pitchFamily="18" charset="0"/>
              </a:rPr>
              <a:t>local</a:t>
            </a:r>
            <a:r>
              <a:rPr lang="de-DE" dirty="0">
                <a:latin typeface="Times New Roman" panose="02020603050405020304" pitchFamily="18" charset="0"/>
                <a:cs typeface="Times New Roman" panose="02020603050405020304" pitchFamily="18" charset="0"/>
              </a:rPr>
              <a:t> </a:t>
            </a:r>
            <a:r>
              <a:rPr lang="de-DE" dirty="0" err="1">
                <a:latin typeface="Times New Roman" panose="02020603050405020304" pitchFamily="18" charset="0"/>
                <a:cs typeface="Times New Roman" panose="02020603050405020304" pitchFamily="18" charset="0"/>
              </a:rPr>
              <a:t>minima</a:t>
            </a:r>
            <a:r>
              <a:rPr lang="de-DE" dirty="0">
                <a:latin typeface="Times New Roman" panose="02020603050405020304" pitchFamily="18" charset="0"/>
                <a:cs typeface="Times New Roman" panose="02020603050405020304" pitchFamily="18" charset="0"/>
              </a:rPr>
              <a:t> and a large </a:t>
            </a:r>
            <a:r>
              <a:rPr lang="de-DE" dirty="0" err="1">
                <a:latin typeface="Times New Roman" panose="02020603050405020304" pitchFamily="18" charset="0"/>
                <a:cs typeface="Times New Roman" panose="02020603050405020304" pitchFamily="18" charset="0"/>
              </a:rPr>
              <a:t>number</a:t>
            </a:r>
            <a:r>
              <a:rPr lang="de-DE" dirty="0">
                <a:latin typeface="Times New Roman" panose="02020603050405020304" pitchFamily="18" charset="0"/>
                <a:cs typeface="Times New Roman" panose="02020603050405020304" pitchFamily="18" charset="0"/>
              </a:rPr>
              <a:t> </a:t>
            </a:r>
            <a:r>
              <a:rPr lang="de-DE" dirty="0" err="1">
                <a:latin typeface="Times New Roman" panose="02020603050405020304" pitchFamily="18" charset="0"/>
                <a:cs typeface="Times New Roman" panose="02020603050405020304" pitchFamily="18" charset="0"/>
              </a:rPr>
              <a:t>of</a:t>
            </a:r>
            <a:r>
              <a:rPr lang="de-DE" dirty="0">
                <a:latin typeface="Times New Roman" panose="02020603050405020304" pitchFamily="18" charset="0"/>
                <a:cs typeface="Times New Roman" panose="02020603050405020304" pitchFamily="18" charset="0"/>
              </a:rPr>
              <a:t> </a:t>
            </a:r>
            <a:r>
              <a:rPr lang="de-DE" dirty="0" err="1">
                <a:latin typeface="Times New Roman" panose="02020603050405020304" pitchFamily="18" charset="0"/>
                <a:cs typeface="Times New Roman" panose="02020603050405020304" pitchFamily="18" charset="0"/>
              </a:rPr>
              <a:t>inner</a:t>
            </a:r>
            <a:r>
              <a:rPr lang="de-DE" dirty="0">
                <a:latin typeface="Times New Roman" panose="02020603050405020304" pitchFamily="18" charset="0"/>
                <a:cs typeface="Times New Roman" panose="02020603050405020304" pitchFamily="18" charset="0"/>
              </a:rPr>
              <a:t> </a:t>
            </a:r>
            <a:r>
              <a:rPr lang="de-DE" dirty="0" err="1">
                <a:latin typeface="Times New Roman" panose="02020603050405020304" pitchFamily="18" charset="0"/>
                <a:cs typeface="Times New Roman" panose="02020603050405020304" pitchFamily="18" charset="0"/>
              </a:rPr>
              <a:t>iterations</a:t>
            </a:r>
            <a:r>
              <a:rPr lang="de-DE" dirty="0">
                <a:latin typeface="Times New Roman" panose="02020603050405020304" pitchFamily="18" charset="0"/>
                <a:cs typeface="Times New Roman" panose="02020603050405020304" pitchFamily="18" charset="0"/>
              </a:rPr>
              <a:t>.</a:t>
            </a:r>
          </a:p>
        </p:txBody>
      </p:sp>
      <p:sp>
        <p:nvSpPr>
          <p:cNvPr id="11" name="Footer Placeholder 10">
            <a:extLst>
              <a:ext uri="{FF2B5EF4-FFF2-40B4-BE49-F238E27FC236}">
                <a16:creationId xmlns:a16="http://schemas.microsoft.com/office/drawing/2014/main" id="{8586AB7F-CBE6-A2E1-4591-1BC628EB574D}"/>
              </a:ext>
            </a:extLst>
          </p:cNvPr>
          <p:cNvSpPr>
            <a:spLocks noGrp="1"/>
          </p:cNvSpPr>
          <p:nvPr>
            <p:ph type="ftr" sz="quarter" idx="11"/>
          </p:nvPr>
        </p:nvSpPr>
        <p:spPr/>
        <p:txBody>
          <a:bodyPr/>
          <a:lstStyle/>
          <a:p>
            <a:r>
              <a:rPr lang="en-US"/>
              <a:t>Seminar : Recent Advances in 3D Computer Vision</a:t>
            </a:r>
            <a:endParaRPr lang="de-DE"/>
          </a:p>
        </p:txBody>
      </p:sp>
    </p:spTree>
    <p:extLst>
      <p:ext uri="{BB962C8B-B14F-4D97-AF65-F5344CB8AC3E}">
        <p14:creationId xmlns:p14="http://schemas.microsoft.com/office/powerpoint/2010/main" val="40120414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40A190-389D-F363-8457-7DBCDC798300}"/>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Optimization</a:t>
            </a:r>
          </a:p>
        </p:txBody>
      </p:sp>
      <p:sp>
        <p:nvSpPr>
          <p:cNvPr id="3" name="Content Placeholder 2">
            <a:extLst>
              <a:ext uri="{FF2B5EF4-FFF2-40B4-BE49-F238E27FC236}">
                <a16:creationId xmlns:a16="http://schemas.microsoft.com/office/drawing/2014/main" id="{9670C4C7-0645-8FB1-34A7-4386D87B8235}"/>
              </a:ext>
            </a:extLst>
          </p:cNvPr>
          <p:cNvSpPr>
            <a:spLocks noGrp="1"/>
          </p:cNvSpPr>
          <p:nvPr>
            <p:ph idx="1"/>
          </p:nvPr>
        </p:nvSpPr>
        <p:spPr/>
        <p:txBody>
          <a:bodyPr>
            <a:normAutofit/>
          </a:bodyPr>
          <a:lstStyle/>
          <a:p>
            <a:pPr marL="0" indent="0">
              <a:buNone/>
            </a:pPr>
            <a:r>
              <a:rPr lang="en-US" sz="1800" dirty="0">
                <a:latin typeface="Times New Roman" panose="02020603050405020304" pitchFamily="18" charset="0"/>
                <a:cs typeface="Times New Roman" panose="02020603050405020304" pitchFamily="18" charset="0"/>
              </a:rPr>
              <a:t>Our method:</a:t>
            </a:r>
          </a:p>
          <a:p>
            <a:r>
              <a:rPr lang="de-DE" sz="1800" dirty="0">
                <a:latin typeface="Times New Roman" panose="02020603050405020304" pitchFamily="18" charset="0"/>
                <a:cs typeface="Times New Roman" panose="02020603050405020304" pitchFamily="18" charset="0"/>
              </a:rPr>
              <a:t>c </a:t>
            </a:r>
            <a:r>
              <a:rPr lang="de-DE" sz="1800" dirty="0" err="1">
                <a:latin typeface="Times New Roman" panose="02020603050405020304" pitchFamily="18" charset="0"/>
                <a:cs typeface="Times New Roman" panose="02020603050405020304" pitchFamily="18" charset="0"/>
              </a:rPr>
              <a:t>is</a:t>
            </a:r>
            <a:r>
              <a:rPr lang="de-DE" sz="1800" dirty="0">
                <a:latin typeface="Times New Roman" panose="02020603050405020304" pitchFamily="18" charset="0"/>
                <a:cs typeface="Times New Roman" panose="02020603050405020304" pitchFamily="18" charset="0"/>
              </a:rPr>
              <a:t> </a:t>
            </a:r>
            <a:r>
              <a:rPr lang="de-DE" sz="1800" dirty="0" err="1">
                <a:latin typeface="Times New Roman" panose="02020603050405020304" pitchFamily="18" charset="0"/>
                <a:cs typeface="Times New Roman" panose="02020603050405020304" pitchFamily="18" charset="0"/>
              </a:rPr>
              <a:t>initialized</a:t>
            </a:r>
            <a:r>
              <a:rPr lang="de-DE" sz="1800" dirty="0">
                <a:latin typeface="Times New Roman" panose="02020603050405020304" pitchFamily="18" charset="0"/>
                <a:cs typeface="Times New Roman" panose="02020603050405020304" pitchFamily="18" charset="0"/>
              </a:rPr>
              <a:t> </a:t>
            </a:r>
            <a:r>
              <a:rPr lang="de-DE" sz="1800" dirty="0" err="1">
                <a:latin typeface="Times New Roman" panose="02020603050405020304" pitchFamily="18" charset="0"/>
                <a:cs typeface="Times New Roman" panose="02020603050405020304" pitchFamily="18" charset="0"/>
              </a:rPr>
              <a:t>to</a:t>
            </a:r>
            <a:r>
              <a:rPr lang="de-DE" sz="1800" dirty="0">
                <a:latin typeface="Times New Roman" panose="02020603050405020304" pitchFamily="18" charset="0"/>
                <a:cs typeface="Times New Roman" panose="02020603050405020304" pitchFamily="18" charset="0"/>
              </a:rPr>
              <a:t> </a:t>
            </a:r>
            <a:r>
              <a:rPr lang="de-DE" sz="1800" dirty="0" err="1">
                <a:latin typeface="Times New Roman" panose="02020603050405020304" pitchFamily="18" charset="0"/>
                <a:cs typeface="Times New Roman" panose="02020603050405020304" pitchFamily="18" charset="0"/>
              </a:rPr>
              <a:t>the</a:t>
            </a:r>
            <a:r>
              <a:rPr lang="de-DE" sz="1800" dirty="0">
                <a:latin typeface="Times New Roman" panose="02020603050405020304" pitchFamily="18" charset="0"/>
                <a:cs typeface="Times New Roman" panose="02020603050405020304" pitchFamily="18" charset="0"/>
              </a:rPr>
              <a:t> </a:t>
            </a:r>
            <a:r>
              <a:rPr lang="de-DE" sz="1800" dirty="0" err="1">
                <a:latin typeface="Times New Roman" panose="02020603050405020304" pitchFamily="18" charset="0"/>
                <a:cs typeface="Times New Roman" panose="02020603050405020304" pitchFamily="18" charset="0"/>
              </a:rPr>
              <a:t>ith</a:t>
            </a:r>
            <a:r>
              <a:rPr lang="de-DE" sz="1800" dirty="0">
                <a:latin typeface="Times New Roman" panose="02020603050405020304" pitchFamily="18" charset="0"/>
                <a:cs typeface="Times New Roman" panose="02020603050405020304" pitchFamily="18" charset="0"/>
              </a:rPr>
              <a:t> </a:t>
            </a:r>
            <a:r>
              <a:rPr lang="de-DE" sz="1800" dirty="0" err="1">
                <a:latin typeface="Times New Roman" panose="02020603050405020304" pitchFamily="18" charset="0"/>
                <a:cs typeface="Times New Roman" panose="02020603050405020304" pitchFamily="18" charset="0"/>
              </a:rPr>
              <a:t>continous</a:t>
            </a:r>
            <a:r>
              <a:rPr lang="de-DE" sz="1800" dirty="0">
                <a:latin typeface="Times New Roman" panose="02020603050405020304" pitchFamily="18" charset="0"/>
                <a:cs typeface="Times New Roman" panose="02020603050405020304" pitchFamily="18" charset="0"/>
              </a:rPr>
              <a:t> </a:t>
            </a:r>
            <a:r>
              <a:rPr lang="de-DE" sz="1800" dirty="0" err="1">
                <a:latin typeface="Times New Roman" panose="02020603050405020304" pitchFamily="18" charset="0"/>
                <a:cs typeface="Times New Roman" panose="02020603050405020304" pitchFamily="18" charset="0"/>
              </a:rPr>
              <a:t>eigenvectors</a:t>
            </a:r>
            <a:r>
              <a:rPr lang="de-DE" sz="1800" dirty="0">
                <a:latin typeface="Times New Roman" panose="02020603050405020304" pitchFamily="18" charset="0"/>
                <a:cs typeface="Times New Roman" panose="02020603050405020304" pitchFamily="18" charset="0"/>
              </a:rPr>
              <a:t> </a:t>
            </a:r>
            <a:r>
              <a:rPr lang="de-DE" sz="1800" dirty="0" err="1">
                <a:latin typeface="Times New Roman" panose="02020603050405020304" pitchFamily="18" charset="0"/>
                <a:cs typeface="Times New Roman" panose="02020603050405020304" pitchFamily="18" charset="0"/>
              </a:rPr>
              <a:t>of</a:t>
            </a:r>
            <a:r>
              <a:rPr lang="de-DE" sz="1800" dirty="0">
                <a:latin typeface="Times New Roman" panose="02020603050405020304" pitchFamily="18" charset="0"/>
                <a:cs typeface="Times New Roman" panose="02020603050405020304" pitchFamily="18" charset="0"/>
              </a:rPr>
              <a:t> Q.</a:t>
            </a:r>
          </a:p>
          <a:p>
            <a:r>
              <a:rPr lang="de-DE" sz="1800" dirty="0">
                <a:latin typeface="Times New Roman" panose="02020603050405020304" pitchFamily="18" charset="0"/>
                <a:cs typeface="Times New Roman" panose="02020603050405020304" pitchFamily="18" charset="0"/>
              </a:rPr>
              <a:t>The k initial </a:t>
            </a:r>
            <a:r>
              <a:rPr lang="de-DE" sz="1800" dirty="0" err="1">
                <a:latin typeface="Times New Roman" panose="02020603050405020304" pitchFamily="18" charset="0"/>
                <a:cs typeface="Times New Roman" panose="02020603050405020304" pitchFamily="18" charset="0"/>
              </a:rPr>
              <a:t>vectors</a:t>
            </a:r>
            <a:r>
              <a:rPr lang="de-DE" sz="1800" dirty="0">
                <a:latin typeface="Times New Roman" panose="02020603050405020304" pitchFamily="18" charset="0"/>
                <a:cs typeface="Times New Roman" panose="02020603050405020304" pitchFamily="18" charset="0"/>
              </a:rPr>
              <a:t> </a:t>
            </a:r>
            <a:r>
              <a:rPr lang="de-DE" sz="1800" dirty="0" err="1">
                <a:latin typeface="Times New Roman" panose="02020603050405020304" pitchFamily="18" charset="0"/>
                <a:cs typeface="Times New Roman" panose="02020603050405020304" pitchFamily="18" charset="0"/>
              </a:rPr>
              <a:t>are</a:t>
            </a:r>
            <a:r>
              <a:rPr lang="de-DE" sz="1800" dirty="0">
                <a:latin typeface="Times New Roman" panose="02020603050405020304" pitchFamily="18" charset="0"/>
                <a:cs typeface="Times New Roman" panose="02020603050405020304" pitchFamily="18" charset="0"/>
              </a:rPr>
              <a:t> </a:t>
            </a:r>
            <a:r>
              <a:rPr lang="en-US" sz="1800" dirty="0">
                <a:latin typeface="Times New Roman" panose="02020603050405020304" pitchFamily="18" charset="0"/>
                <a:cs typeface="Times New Roman" panose="02020603050405020304" pitchFamily="18" charset="0"/>
              </a:rPr>
              <a:t>computed</a:t>
            </a:r>
            <a:r>
              <a:rPr lang="de-DE" sz="1800" dirty="0">
                <a:latin typeface="Times New Roman" panose="02020603050405020304" pitchFamily="18" charset="0"/>
                <a:cs typeface="Times New Roman" panose="02020603050405020304" pitchFamily="18" charset="0"/>
              </a:rPr>
              <a:t> </a:t>
            </a:r>
            <a:r>
              <a:rPr lang="de-DE" sz="1800" dirty="0" err="1">
                <a:latin typeface="Times New Roman" panose="02020603050405020304" pitchFamily="18" charset="0"/>
                <a:cs typeface="Times New Roman" panose="02020603050405020304" pitchFamily="18" charset="0"/>
              </a:rPr>
              <a:t>using</a:t>
            </a:r>
            <a:r>
              <a:rPr lang="de-DE" sz="1800" dirty="0">
                <a:latin typeface="Times New Roman" panose="02020603050405020304" pitchFamily="18" charset="0"/>
                <a:cs typeface="Times New Roman" panose="02020603050405020304" pitchFamily="18" charset="0"/>
              </a:rPr>
              <a:t> </a:t>
            </a:r>
            <a:r>
              <a:rPr lang="de-DE" sz="1800" dirty="0" err="1">
                <a:latin typeface="Times New Roman" panose="02020603050405020304" pitchFamily="18" charset="0"/>
                <a:cs typeface="Times New Roman" panose="02020603050405020304" pitchFamily="18" charset="0"/>
              </a:rPr>
              <a:t>the</a:t>
            </a:r>
            <a:r>
              <a:rPr lang="de-DE" sz="1800" dirty="0">
                <a:latin typeface="Times New Roman" panose="02020603050405020304" pitchFamily="18" charset="0"/>
                <a:cs typeface="Times New Roman" panose="02020603050405020304" pitchFamily="18" charset="0"/>
              </a:rPr>
              <a:t> ‘SCIPY‘ </a:t>
            </a:r>
            <a:r>
              <a:rPr lang="de-DE" sz="1800" dirty="0" err="1">
                <a:latin typeface="Times New Roman" panose="02020603050405020304" pitchFamily="18" charset="0"/>
                <a:cs typeface="Times New Roman" panose="02020603050405020304" pitchFamily="18" charset="0"/>
              </a:rPr>
              <a:t>wrapper</a:t>
            </a:r>
            <a:r>
              <a:rPr lang="de-DE" sz="1800" dirty="0">
                <a:latin typeface="Times New Roman" panose="02020603050405020304" pitchFamily="18" charset="0"/>
                <a:cs typeface="Times New Roman" panose="02020603050405020304" pitchFamily="18" charset="0"/>
              </a:rPr>
              <a:t> </a:t>
            </a:r>
            <a:r>
              <a:rPr lang="de-DE" sz="1800" dirty="0" err="1">
                <a:latin typeface="Times New Roman" panose="02020603050405020304" pitchFamily="18" charset="0"/>
                <a:cs typeface="Times New Roman" panose="02020603050405020304" pitchFamily="18" charset="0"/>
              </a:rPr>
              <a:t>for</a:t>
            </a:r>
            <a:r>
              <a:rPr lang="de-DE" sz="1800" dirty="0">
                <a:latin typeface="Times New Roman" panose="02020603050405020304" pitchFamily="18" charset="0"/>
                <a:cs typeface="Times New Roman" panose="02020603050405020304" pitchFamily="18" charset="0"/>
              </a:rPr>
              <a:t> </a:t>
            </a:r>
            <a:r>
              <a:rPr lang="de-DE" sz="1800" dirty="0" err="1">
                <a:latin typeface="Times New Roman" panose="02020603050405020304" pitchFamily="18" charset="0"/>
                <a:cs typeface="Times New Roman" panose="02020603050405020304" pitchFamily="18" charset="0"/>
              </a:rPr>
              <a:t>the</a:t>
            </a:r>
            <a:r>
              <a:rPr lang="de-DE" sz="1800" dirty="0">
                <a:latin typeface="Times New Roman" panose="02020603050405020304" pitchFamily="18" charset="0"/>
                <a:cs typeface="Times New Roman" panose="02020603050405020304" pitchFamily="18" charset="0"/>
              </a:rPr>
              <a:t> </a:t>
            </a:r>
            <a:r>
              <a:rPr lang="de-DE" sz="1800" dirty="0" err="1">
                <a:latin typeface="Times New Roman" panose="02020603050405020304" pitchFamily="18" charset="0"/>
                <a:cs typeface="Times New Roman" panose="02020603050405020304" pitchFamily="18" charset="0"/>
              </a:rPr>
              <a:t>sparse</a:t>
            </a:r>
            <a:r>
              <a:rPr lang="de-DE" sz="1800" dirty="0">
                <a:latin typeface="Times New Roman" panose="02020603050405020304" pitchFamily="18" charset="0"/>
                <a:cs typeface="Times New Roman" panose="02020603050405020304" pitchFamily="18" charset="0"/>
              </a:rPr>
              <a:t> </a:t>
            </a:r>
            <a:r>
              <a:rPr lang="de-DE" sz="1800" dirty="0" err="1">
                <a:latin typeface="Times New Roman" panose="02020603050405020304" pitchFamily="18" charset="0"/>
                <a:cs typeface="Times New Roman" panose="02020603050405020304" pitchFamily="18" charset="0"/>
              </a:rPr>
              <a:t>eigensolver</a:t>
            </a:r>
            <a:r>
              <a:rPr lang="de-DE" sz="1800" dirty="0">
                <a:latin typeface="Times New Roman" panose="02020603050405020304" pitchFamily="18" charset="0"/>
                <a:cs typeface="Times New Roman" panose="02020603050405020304" pitchFamily="18" charset="0"/>
              </a:rPr>
              <a:t> ARPACK.</a:t>
            </a:r>
          </a:p>
        </p:txBody>
      </p:sp>
      <p:sp>
        <p:nvSpPr>
          <p:cNvPr id="4" name="Slide Number Placeholder 3">
            <a:extLst>
              <a:ext uri="{FF2B5EF4-FFF2-40B4-BE49-F238E27FC236}">
                <a16:creationId xmlns:a16="http://schemas.microsoft.com/office/drawing/2014/main" id="{C1277898-5646-257E-4694-D8A988045B1B}"/>
              </a:ext>
            </a:extLst>
          </p:cNvPr>
          <p:cNvSpPr>
            <a:spLocks noGrp="1"/>
          </p:cNvSpPr>
          <p:nvPr>
            <p:ph type="sldNum" sz="quarter" idx="12"/>
          </p:nvPr>
        </p:nvSpPr>
        <p:spPr/>
        <p:txBody>
          <a:bodyPr/>
          <a:lstStyle/>
          <a:p>
            <a:fld id="{18EE88C8-DCE7-474C-ACBA-F144C4D383D1}" type="slidenum">
              <a:rPr lang="de-DE" smtClean="0"/>
              <a:t>11</a:t>
            </a:fld>
            <a:endParaRPr lang="de-DE"/>
          </a:p>
        </p:txBody>
      </p:sp>
      <p:pic>
        <p:nvPicPr>
          <p:cNvPr id="5" name="Picture 4">
            <a:extLst>
              <a:ext uri="{FF2B5EF4-FFF2-40B4-BE49-F238E27FC236}">
                <a16:creationId xmlns:a16="http://schemas.microsoft.com/office/drawing/2014/main" id="{AF17930B-C484-1508-C72F-ABB481D91B14}"/>
              </a:ext>
            </a:extLst>
          </p:cNvPr>
          <p:cNvPicPr>
            <a:picLocks noChangeAspect="1"/>
          </p:cNvPicPr>
          <p:nvPr/>
        </p:nvPicPr>
        <p:blipFill>
          <a:blip r:embed="rId2"/>
          <a:stretch>
            <a:fillRect/>
          </a:stretch>
        </p:blipFill>
        <p:spPr>
          <a:xfrm>
            <a:off x="3873386" y="3095332"/>
            <a:ext cx="4445228" cy="2362321"/>
          </a:xfrm>
          <a:prstGeom prst="rect">
            <a:avLst/>
          </a:prstGeom>
        </p:spPr>
      </p:pic>
      <p:sp>
        <p:nvSpPr>
          <p:cNvPr id="6" name="Footer Placeholder 5">
            <a:extLst>
              <a:ext uri="{FF2B5EF4-FFF2-40B4-BE49-F238E27FC236}">
                <a16:creationId xmlns:a16="http://schemas.microsoft.com/office/drawing/2014/main" id="{77DD8F59-3DB1-7EDB-954B-B163BE608854}"/>
              </a:ext>
            </a:extLst>
          </p:cNvPr>
          <p:cNvSpPr>
            <a:spLocks noGrp="1"/>
          </p:cNvSpPr>
          <p:nvPr>
            <p:ph type="ftr" sz="quarter" idx="11"/>
          </p:nvPr>
        </p:nvSpPr>
        <p:spPr/>
        <p:txBody>
          <a:bodyPr/>
          <a:lstStyle/>
          <a:p>
            <a:r>
              <a:rPr lang="en-US"/>
              <a:t>Seminar : Recent Advances in 3D Computer Vision</a:t>
            </a:r>
            <a:endParaRPr lang="de-DE"/>
          </a:p>
        </p:txBody>
      </p:sp>
    </p:spTree>
    <p:extLst>
      <p:ext uri="{BB962C8B-B14F-4D97-AF65-F5344CB8AC3E}">
        <p14:creationId xmlns:p14="http://schemas.microsoft.com/office/powerpoint/2010/main" val="20501096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AAA5A2-FB71-EBC2-030E-D4DB2BF27E05}"/>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Impact dependent fracture</a:t>
            </a:r>
          </a:p>
        </p:txBody>
      </p:sp>
      <p:sp>
        <p:nvSpPr>
          <p:cNvPr id="3" name="Content Placeholder 2">
            <a:extLst>
              <a:ext uri="{FF2B5EF4-FFF2-40B4-BE49-F238E27FC236}">
                <a16:creationId xmlns:a16="http://schemas.microsoft.com/office/drawing/2014/main" id="{26598535-27B9-F120-A01B-7C93E3B557F1}"/>
              </a:ext>
            </a:extLst>
          </p:cNvPr>
          <p:cNvSpPr>
            <a:spLocks noGrp="1"/>
          </p:cNvSpPr>
          <p:nvPr>
            <p:ph idx="1"/>
          </p:nvPr>
        </p:nvSpPr>
        <p:spPr>
          <a:xfrm>
            <a:off x="838200" y="1844035"/>
            <a:ext cx="10515600" cy="4833211"/>
          </a:xfrm>
        </p:spPr>
        <p:txBody>
          <a:bodyPr>
            <a:normAutofit/>
          </a:bodyPr>
          <a:lstStyle/>
          <a:p>
            <a:pPr algn="just"/>
            <a:r>
              <a:rPr lang="en-US" sz="1800" dirty="0">
                <a:latin typeface="Times New Roman" panose="02020603050405020304" pitchFamily="18" charset="0"/>
                <a:cs typeface="Times New Roman" panose="02020603050405020304" pitchFamily="18" charset="0"/>
              </a:rPr>
              <a:t>T</a:t>
            </a:r>
            <a:r>
              <a:rPr lang="en-US" sz="1800" b="0" i="0" u="none" strike="noStrike" baseline="0" dirty="0">
                <a:latin typeface="Times New Roman" panose="02020603050405020304" pitchFamily="18" charset="0"/>
                <a:cs typeface="Times New Roman" panose="02020603050405020304" pitchFamily="18" charset="0"/>
              </a:rPr>
              <a:t>he columns of U form an orthonormal basis of the lowest-energy 𝑘-dimensional subspace of possible fractures of </a:t>
            </a:r>
            <a:r>
              <a:rPr lang="el-GR" sz="1800" b="0" i="0" u="none" strike="noStrike" baseline="0" dirty="0">
                <a:latin typeface="Times New Roman" panose="02020603050405020304" pitchFamily="18" charset="0"/>
                <a:cs typeface="Times New Roman" panose="02020603050405020304" pitchFamily="18" charset="0"/>
              </a:rPr>
              <a:t>Ω.</a:t>
            </a:r>
            <a:r>
              <a:rPr lang="en-US" sz="1800" b="0" i="0" u="none" strike="noStrike" baseline="0" dirty="0">
                <a:latin typeface="Times New Roman" panose="02020603050405020304" pitchFamily="18" charset="0"/>
                <a:cs typeface="Times New Roman" panose="02020603050405020304" pitchFamily="18" charset="0"/>
              </a:rPr>
              <a:t> Which implies that we can precompute an object’s prefecture pattern directly after its design.</a:t>
            </a:r>
          </a:p>
          <a:p>
            <a:pPr algn="just"/>
            <a:r>
              <a:rPr lang="en-US" sz="1800" dirty="0">
                <a:latin typeface="Times New Roman" panose="02020603050405020304" pitchFamily="18" charset="0"/>
                <a:cs typeface="Times New Roman" panose="02020603050405020304" pitchFamily="18" charset="0"/>
              </a:rPr>
              <a:t>Any detected impact can be projected onto our modes to obtain an impact dependent realtime fracture. </a:t>
            </a:r>
          </a:p>
          <a:p>
            <a:pPr algn="just"/>
            <a:endParaRPr lang="en-US" sz="1800" dirty="0">
              <a:latin typeface="Times New Roman" panose="02020603050405020304" pitchFamily="18" charset="0"/>
              <a:cs typeface="Times New Roman" panose="02020603050405020304" pitchFamily="18" charset="0"/>
            </a:endParaRPr>
          </a:p>
          <a:p>
            <a:pPr algn="just"/>
            <a:endParaRPr lang="en-US" sz="1800" dirty="0">
              <a:latin typeface="Times New Roman" panose="02020603050405020304" pitchFamily="18" charset="0"/>
              <a:cs typeface="Times New Roman" panose="02020603050405020304" pitchFamily="18" charset="0"/>
            </a:endParaRPr>
          </a:p>
          <a:p>
            <a:pPr algn="just"/>
            <a:endParaRPr lang="en-US" sz="1800" dirty="0">
              <a:latin typeface="Times New Roman" panose="02020603050405020304" pitchFamily="18" charset="0"/>
              <a:cs typeface="Times New Roman" panose="02020603050405020304" pitchFamily="18" charset="0"/>
            </a:endParaRPr>
          </a:p>
          <a:p>
            <a:pPr algn="just"/>
            <a:r>
              <a:rPr lang="en-US" sz="1800" dirty="0">
                <a:latin typeface="Times New Roman" panose="02020603050405020304" pitchFamily="18" charset="0"/>
                <a:cs typeface="Times New Roman" panose="02020603050405020304" pitchFamily="18" charset="0"/>
              </a:rPr>
              <a:t>If a collision is detected between </a:t>
            </a:r>
            <a:r>
              <a:rPr lang="el-GR" sz="1800" b="0" i="0" u="none" strike="noStrike" baseline="0" dirty="0">
                <a:latin typeface="Times New Roman" panose="02020603050405020304" pitchFamily="18" charset="0"/>
                <a:cs typeface="Times New Roman" panose="02020603050405020304" pitchFamily="18" charset="0"/>
              </a:rPr>
              <a:t>Ω</a:t>
            </a:r>
            <a:r>
              <a:rPr lang="en-US" sz="1800" b="0" i="0" u="none" strike="noStrike" baseline="0" dirty="0">
                <a:latin typeface="Times New Roman" panose="02020603050405020304" pitchFamily="18" charset="0"/>
                <a:cs typeface="Times New Roman" panose="02020603050405020304" pitchFamily="18" charset="0"/>
              </a:rPr>
              <a:t> and another object, with contact point p and normal n, the exploded vertex wise impact vector w                                                                , g is a filter that vanishes when </a:t>
            </a:r>
            <a:r>
              <a:rPr lang="en-US" sz="1800" b="0" i="0" u="none" strike="noStrike" baseline="0" dirty="0" err="1">
                <a:latin typeface="Times New Roman" panose="02020603050405020304" pitchFamily="18" charset="0"/>
                <a:cs typeface="Times New Roman" panose="02020603050405020304" pitchFamily="18" charset="0"/>
              </a:rPr>
              <a:t>vcf</a:t>
            </a:r>
            <a:r>
              <a:rPr lang="en-US" sz="1800" b="0" i="0" u="none" strike="noStrike" baseline="0" dirty="0">
                <a:latin typeface="Times New Roman" panose="02020603050405020304" pitchFamily="18" charset="0"/>
                <a:cs typeface="Times New Roman" panose="02020603050405020304" pitchFamily="18" charset="0"/>
              </a:rPr>
              <a:t> is far from p.</a:t>
            </a:r>
          </a:p>
          <a:p>
            <a:pPr algn="just"/>
            <a:r>
              <a:rPr lang="en-US" sz="1800" dirty="0">
                <a:latin typeface="Times New Roman" panose="02020603050405020304" pitchFamily="18" charset="0"/>
                <a:cs typeface="Times New Roman" panose="02020603050405020304" pitchFamily="18" charset="0"/>
              </a:rPr>
              <a:t>Projected Impact :                                                such that                             But, computing g would require </a:t>
            </a:r>
          </a:p>
          <a:p>
            <a:pPr marL="0" indent="0" algn="just">
              <a:buNone/>
            </a:pPr>
            <a:r>
              <a:rPr lang="en-US" sz="1800" dirty="0">
                <a:latin typeface="Times New Roman" panose="02020603050405020304" pitchFamily="18" charset="0"/>
                <a:cs typeface="Times New Roman" panose="02020603050405020304" pitchFamily="18" charset="0"/>
              </a:rPr>
              <a:t>solving a linear system at runtime. This can be avoided by precomputing </a:t>
            </a:r>
          </a:p>
          <a:p>
            <a:pPr algn="just"/>
            <a:r>
              <a:rPr lang="en-US" sz="1800" dirty="0">
                <a:latin typeface="Times New Roman" panose="02020603050405020304" pitchFamily="18" charset="0"/>
                <a:cs typeface="Times New Roman" panose="02020603050405020304" pitchFamily="18" charset="0"/>
              </a:rPr>
              <a:t>Now, only a matrix multiplication is required at runtime </a:t>
            </a:r>
          </a:p>
          <a:p>
            <a:pPr algn="just"/>
            <a:r>
              <a:rPr lang="en-US" sz="1800" dirty="0">
                <a:latin typeface="Times New Roman" panose="02020603050405020304" pitchFamily="18" charset="0"/>
                <a:cs typeface="Times New Roman" panose="02020603050405020304" pitchFamily="18" charset="0"/>
              </a:rPr>
              <a:t>The choice of g makes w* linearly dependent on the impact. </a:t>
            </a:r>
          </a:p>
          <a:p>
            <a:pPr algn="just"/>
            <a:endParaRPr lang="en-US" sz="1800" dirty="0">
              <a:latin typeface="Times New Roman" panose="02020603050405020304" pitchFamily="18" charset="0"/>
              <a:cs typeface="Times New Roman" panose="02020603050405020304" pitchFamily="18" charset="0"/>
            </a:endParaRPr>
          </a:p>
          <a:p>
            <a:pPr marL="0" indent="0" algn="just">
              <a:buNone/>
            </a:pPr>
            <a:endParaRPr lang="en-US" sz="1800" dirty="0">
              <a:latin typeface="Times New Roman" panose="02020603050405020304" pitchFamily="18" charset="0"/>
              <a:cs typeface="Times New Roman" panose="02020603050405020304" pitchFamily="18" charset="0"/>
            </a:endParaRPr>
          </a:p>
          <a:p>
            <a:pPr marL="0" indent="0" algn="just">
              <a:buNone/>
            </a:pPr>
            <a:endParaRPr lang="en-US" dirty="0">
              <a:latin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B1A76AB3-006D-E8C5-4826-640C0ABBDCCE}"/>
              </a:ext>
            </a:extLst>
          </p:cNvPr>
          <p:cNvSpPr>
            <a:spLocks noGrp="1"/>
          </p:cNvSpPr>
          <p:nvPr>
            <p:ph type="sldNum" sz="quarter" idx="12"/>
          </p:nvPr>
        </p:nvSpPr>
        <p:spPr/>
        <p:txBody>
          <a:bodyPr/>
          <a:lstStyle/>
          <a:p>
            <a:fld id="{18EE88C8-DCE7-474C-ACBA-F144C4D383D1}" type="slidenum">
              <a:rPr lang="de-DE" smtClean="0"/>
              <a:t>12</a:t>
            </a:fld>
            <a:endParaRPr lang="de-DE"/>
          </a:p>
        </p:txBody>
      </p:sp>
      <p:pic>
        <p:nvPicPr>
          <p:cNvPr id="5" name="Picture 4">
            <a:extLst>
              <a:ext uri="{FF2B5EF4-FFF2-40B4-BE49-F238E27FC236}">
                <a16:creationId xmlns:a16="http://schemas.microsoft.com/office/drawing/2014/main" id="{ACD949E9-F761-C25A-1CF9-6B98E6A26CA1}"/>
              </a:ext>
            </a:extLst>
          </p:cNvPr>
          <p:cNvPicPr>
            <a:picLocks noChangeAspect="1"/>
          </p:cNvPicPr>
          <p:nvPr/>
        </p:nvPicPr>
        <p:blipFill>
          <a:blip r:embed="rId2"/>
          <a:stretch>
            <a:fillRect/>
          </a:stretch>
        </p:blipFill>
        <p:spPr>
          <a:xfrm>
            <a:off x="4195300" y="2793676"/>
            <a:ext cx="3801399" cy="997452"/>
          </a:xfrm>
          <a:prstGeom prst="rect">
            <a:avLst/>
          </a:prstGeom>
        </p:spPr>
      </p:pic>
      <p:pic>
        <p:nvPicPr>
          <p:cNvPr id="7" name="Picture 6">
            <a:extLst>
              <a:ext uri="{FF2B5EF4-FFF2-40B4-BE49-F238E27FC236}">
                <a16:creationId xmlns:a16="http://schemas.microsoft.com/office/drawing/2014/main" id="{32A8E3EC-9709-610E-93CD-3935ED343D65}"/>
              </a:ext>
            </a:extLst>
          </p:cNvPr>
          <p:cNvPicPr>
            <a:picLocks noChangeAspect="1"/>
          </p:cNvPicPr>
          <p:nvPr/>
        </p:nvPicPr>
        <p:blipFill>
          <a:blip r:embed="rId3"/>
          <a:stretch>
            <a:fillRect/>
          </a:stretch>
        </p:blipFill>
        <p:spPr>
          <a:xfrm>
            <a:off x="3207284" y="4207312"/>
            <a:ext cx="3264068" cy="361969"/>
          </a:xfrm>
          <a:prstGeom prst="rect">
            <a:avLst/>
          </a:prstGeom>
        </p:spPr>
      </p:pic>
      <p:pic>
        <p:nvPicPr>
          <p:cNvPr id="9" name="Picture 8">
            <a:extLst>
              <a:ext uri="{FF2B5EF4-FFF2-40B4-BE49-F238E27FC236}">
                <a16:creationId xmlns:a16="http://schemas.microsoft.com/office/drawing/2014/main" id="{796999D0-17DC-0D46-858D-BC90F4DF32B7}"/>
              </a:ext>
            </a:extLst>
          </p:cNvPr>
          <p:cNvPicPr>
            <a:picLocks noChangeAspect="1"/>
          </p:cNvPicPr>
          <p:nvPr/>
        </p:nvPicPr>
        <p:blipFill rotWithShape="1">
          <a:blip r:embed="rId4"/>
          <a:srcRect t="14617" b="10147"/>
          <a:stretch/>
        </p:blipFill>
        <p:spPr>
          <a:xfrm>
            <a:off x="2829980" y="4501591"/>
            <a:ext cx="2730640" cy="525548"/>
          </a:xfrm>
          <a:prstGeom prst="rect">
            <a:avLst/>
          </a:prstGeom>
        </p:spPr>
      </p:pic>
      <p:pic>
        <p:nvPicPr>
          <p:cNvPr id="11" name="Picture 10">
            <a:extLst>
              <a:ext uri="{FF2B5EF4-FFF2-40B4-BE49-F238E27FC236}">
                <a16:creationId xmlns:a16="http://schemas.microsoft.com/office/drawing/2014/main" id="{304A5F4F-73E2-C251-7C3A-64A3ECD9F4F6}"/>
              </a:ext>
            </a:extLst>
          </p:cNvPr>
          <p:cNvPicPr>
            <a:picLocks noChangeAspect="1"/>
          </p:cNvPicPr>
          <p:nvPr/>
        </p:nvPicPr>
        <p:blipFill rotWithShape="1">
          <a:blip r:embed="rId5"/>
          <a:srcRect t="29326" b="27940"/>
          <a:stretch/>
        </p:blipFill>
        <p:spPr>
          <a:xfrm>
            <a:off x="6447219" y="4628303"/>
            <a:ext cx="1549480" cy="233384"/>
          </a:xfrm>
          <a:prstGeom prst="rect">
            <a:avLst/>
          </a:prstGeom>
        </p:spPr>
      </p:pic>
      <p:pic>
        <p:nvPicPr>
          <p:cNvPr id="13" name="Picture 12">
            <a:extLst>
              <a:ext uri="{FF2B5EF4-FFF2-40B4-BE49-F238E27FC236}">
                <a16:creationId xmlns:a16="http://schemas.microsoft.com/office/drawing/2014/main" id="{3A0AA5F5-AB0D-07C5-E712-6132BF11AE77}"/>
              </a:ext>
            </a:extLst>
          </p:cNvPr>
          <p:cNvPicPr>
            <a:picLocks noChangeAspect="1"/>
          </p:cNvPicPr>
          <p:nvPr/>
        </p:nvPicPr>
        <p:blipFill>
          <a:blip r:embed="rId6"/>
          <a:stretch>
            <a:fillRect/>
          </a:stretch>
        </p:blipFill>
        <p:spPr>
          <a:xfrm>
            <a:off x="7623396" y="4897700"/>
            <a:ext cx="1739989" cy="368319"/>
          </a:xfrm>
          <a:prstGeom prst="rect">
            <a:avLst/>
          </a:prstGeom>
        </p:spPr>
      </p:pic>
      <p:pic>
        <p:nvPicPr>
          <p:cNvPr id="15" name="Picture 14">
            <a:extLst>
              <a:ext uri="{FF2B5EF4-FFF2-40B4-BE49-F238E27FC236}">
                <a16:creationId xmlns:a16="http://schemas.microsoft.com/office/drawing/2014/main" id="{65489ADC-069A-121B-262F-80B24D5399D2}"/>
              </a:ext>
            </a:extLst>
          </p:cNvPr>
          <p:cNvPicPr>
            <a:picLocks noChangeAspect="1"/>
          </p:cNvPicPr>
          <p:nvPr/>
        </p:nvPicPr>
        <p:blipFill>
          <a:blip r:embed="rId7"/>
          <a:stretch>
            <a:fillRect/>
          </a:stretch>
        </p:blipFill>
        <p:spPr>
          <a:xfrm>
            <a:off x="6392310" y="5251744"/>
            <a:ext cx="1231086" cy="542797"/>
          </a:xfrm>
          <a:prstGeom prst="rect">
            <a:avLst/>
          </a:prstGeom>
        </p:spPr>
      </p:pic>
      <p:sp>
        <p:nvSpPr>
          <p:cNvPr id="6" name="Footer Placeholder 5">
            <a:extLst>
              <a:ext uri="{FF2B5EF4-FFF2-40B4-BE49-F238E27FC236}">
                <a16:creationId xmlns:a16="http://schemas.microsoft.com/office/drawing/2014/main" id="{C91BD1FF-441A-69CB-E5C4-AB67670BED4D}"/>
              </a:ext>
            </a:extLst>
          </p:cNvPr>
          <p:cNvSpPr>
            <a:spLocks noGrp="1"/>
          </p:cNvSpPr>
          <p:nvPr>
            <p:ph type="ftr" sz="quarter" idx="11"/>
          </p:nvPr>
        </p:nvSpPr>
        <p:spPr/>
        <p:txBody>
          <a:bodyPr/>
          <a:lstStyle/>
          <a:p>
            <a:r>
              <a:rPr lang="en-US"/>
              <a:t>Seminar : Recent Advances in 3D Computer Vision</a:t>
            </a:r>
            <a:endParaRPr lang="de-DE"/>
          </a:p>
        </p:txBody>
      </p:sp>
      <p:sp>
        <p:nvSpPr>
          <p:cNvPr id="8" name="TextBox 7">
            <a:extLst>
              <a:ext uri="{FF2B5EF4-FFF2-40B4-BE49-F238E27FC236}">
                <a16:creationId xmlns:a16="http://schemas.microsoft.com/office/drawing/2014/main" id="{11B3A2D8-5CB2-5222-6EEF-3BA8BCC327DA}"/>
              </a:ext>
            </a:extLst>
          </p:cNvPr>
          <p:cNvSpPr txBox="1"/>
          <p:nvPr/>
        </p:nvSpPr>
        <p:spPr>
          <a:xfrm>
            <a:off x="10150259" y="6559892"/>
            <a:ext cx="2041741" cy="323165"/>
          </a:xfrm>
          <a:prstGeom prst="rect">
            <a:avLst/>
          </a:prstGeom>
          <a:noFill/>
        </p:spPr>
        <p:txBody>
          <a:bodyPr wrap="square" rtlCol="0">
            <a:spAutoFit/>
          </a:bodyPr>
          <a:lstStyle/>
          <a:p>
            <a:r>
              <a:rPr lang="en-US" sz="1500" dirty="0"/>
              <a:t>Picture : [</a:t>
            </a:r>
            <a:r>
              <a:rPr lang="en-US" sz="1500" dirty="0" err="1"/>
              <a:t>SeLuSiRaYaJa</a:t>
            </a:r>
            <a:r>
              <a:rPr lang="en-US" sz="1500" dirty="0"/>
              <a:t>]</a:t>
            </a:r>
          </a:p>
        </p:txBody>
      </p:sp>
    </p:spTree>
    <p:extLst>
      <p:ext uri="{BB962C8B-B14F-4D97-AF65-F5344CB8AC3E}">
        <p14:creationId xmlns:p14="http://schemas.microsoft.com/office/powerpoint/2010/main" val="11532392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E21518-0FFC-FC75-55EE-08D25896D8AB}"/>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Efficient implementation for realtime fracture</a:t>
            </a:r>
          </a:p>
        </p:txBody>
      </p:sp>
      <p:sp>
        <p:nvSpPr>
          <p:cNvPr id="3" name="Content Placeholder 2">
            <a:extLst>
              <a:ext uri="{FF2B5EF4-FFF2-40B4-BE49-F238E27FC236}">
                <a16:creationId xmlns:a16="http://schemas.microsoft.com/office/drawing/2014/main" id="{EFDD903A-0F79-1C6E-12D3-23C4AFAEE7F7}"/>
              </a:ext>
            </a:extLst>
          </p:cNvPr>
          <p:cNvSpPr>
            <a:spLocks noGrp="1"/>
          </p:cNvSpPr>
          <p:nvPr>
            <p:ph idx="1"/>
          </p:nvPr>
        </p:nvSpPr>
        <p:spPr/>
        <p:txBody>
          <a:bodyPr>
            <a:normAutofit/>
          </a:bodyPr>
          <a:lstStyle/>
          <a:p>
            <a:pPr algn="just"/>
            <a:r>
              <a:rPr lang="en-US" sz="1800" dirty="0">
                <a:latin typeface="Times New Roman" panose="02020603050405020304" pitchFamily="18" charset="0"/>
                <a:cs typeface="Times New Roman" panose="02020603050405020304" pitchFamily="18" charset="0"/>
              </a:rPr>
              <a:t>In 3D, our computation requires a tetrahedral mesh but realtime applications prefer triangle meshes for input and output. But, the sparsity inducing discontinuity norm results in fracture modes which are continuous across most pairs of neighboring tetrahedra. </a:t>
            </a:r>
          </a:p>
          <a:p>
            <a:pPr algn="just"/>
            <a:r>
              <a:rPr lang="en-US" sz="1800" dirty="0">
                <a:latin typeface="Times New Roman" panose="02020603050405020304" pitchFamily="18" charset="0"/>
                <a:cs typeface="Times New Roman" panose="02020603050405020304" pitchFamily="18" charset="0"/>
              </a:rPr>
              <a:t>It is not necessary to keep the whole tetrahedral mesh and hence we can determine the connected components. The boundary of each component is a solid triangle mesh of a fracture fragment.</a:t>
            </a:r>
          </a:p>
          <a:p>
            <a:pPr algn="just"/>
            <a:r>
              <a:rPr lang="en-US" sz="1800" dirty="0">
                <a:latin typeface="Times New Roman" panose="02020603050405020304" pitchFamily="18" charset="0"/>
                <a:cs typeface="Times New Roman" panose="02020603050405020304" pitchFamily="18" charset="0"/>
              </a:rPr>
              <a:t>We can pre restrict the projection to the vertices on the boundary of these fragments, omitting all internal vertices and the tetrahedral connectivity.</a:t>
            </a:r>
          </a:p>
        </p:txBody>
      </p:sp>
      <p:sp>
        <p:nvSpPr>
          <p:cNvPr id="4" name="Slide Number Placeholder 3">
            <a:extLst>
              <a:ext uri="{FF2B5EF4-FFF2-40B4-BE49-F238E27FC236}">
                <a16:creationId xmlns:a16="http://schemas.microsoft.com/office/drawing/2014/main" id="{C9E412BA-3890-EA48-CC32-7EB3FFCAF818}"/>
              </a:ext>
            </a:extLst>
          </p:cNvPr>
          <p:cNvSpPr>
            <a:spLocks noGrp="1"/>
          </p:cNvSpPr>
          <p:nvPr>
            <p:ph type="sldNum" sz="quarter" idx="12"/>
          </p:nvPr>
        </p:nvSpPr>
        <p:spPr/>
        <p:txBody>
          <a:bodyPr/>
          <a:lstStyle/>
          <a:p>
            <a:fld id="{18EE88C8-DCE7-474C-ACBA-F144C4D383D1}" type="slidenum">
              <a:rPr lang="de-DE" smtClean="0"/>
              <a:t>13</a:t>
            </a:fld>
            <a:endParaRPr lang="de-DE"/>
          </a:p>
        </p:txBody>
      </p:sp>
      <p:sp>
        <p:nvSpPr>
          <p:cNvPr id="5" name="Footer Placeholder 4">
            <a:extLst>
              <a:ext uri="{FF2B5EF4-FFF2-40B4-BE49-F238E27FC236}">
                <a16:creationId xmlns:a16="http://schemas.microsoft.com/office/drawing/2014/main" id="{41B8BCDD-9878-52CC-294C-233A443AD4F5}"/>
              </a:ext>
            </a:extLst>
          </p:cNvPr>
          <p:cNvSpPr>
            <a:spLocks noGrp="1"/>
          </p:cNvSpPr>
          <p:nvPr>
            <p:ph type="ftr" sz="quarter" idx="11"/>
          </p:nvPr>
        </p:nvSpPr>
        <p:spPr/>
        <p:txBody>
          <a:bodyPr/>
          <a:lstStyle/>
          <a:p>
            <a:r>
              <a:rPr lang="en-US"/>
              <a:t>Seminar : Recent Advances in 3D Computer Vision</a:t>
            </a:r>
            <a:endParaRPr lang="de-DE"/>
          </a:p>
        </p:txBody>
      </p:sp>
      <p:pic>
        <p:nvPicPr>
          <p:cNvPr id="7" name="Picture 6">
            <a:extLst>
              <a:ext uri="{FF2B5EF4-FFF2-40B4-BE49-F238E27FC236}">
                <a16:creationId xmlns:a16="http://schemas.microsoft.com/office/drawing/2014/main" id="{380F5B0C-19CC-9CEC-9CE5-E5C99364E584}"/>
              </a:ext>
            </a:extLst>
          </p:cNvPr>
          <p:cNvPicPr>
            <a:picLocks noChangeAspect="1"/>
          </p:cNvPicPr>
          <p:nvPr/>
        </p:nvPicPr>
        <p:blipFill>
          <a:blip r:embed="rId2"/>
          <a:stretch>
            <a:fillRect/>
          </a:stretch>
        </p:blipFill>
        <p:spPr>
          <a:xfrm>
            <a:off x="7571049" y="3564986"/>
            <a:ext cx="3464381" cy="2853457"/>
          </a:xfrm>
          <a:prstGeom prst="rect">
            <a:avLst/>
          </a:prstGeom>
        </p:spPr>
      </p:pic>
      <p:sp>
        <p:nvSpPr>
          <p:cNvPr id="6" name="TextBox 5">
            <a:extLst>
              <a:ext uri="{FF2B5EF4-FFF2-40B4-BE49-F238E27FC236}">
                <a16:creationId xmlns:a16="http://schemas.microsoft.com/office/drawing/2014/main" id="{7E9DB273-F5C8-E2C9-2D84-F5AA8AABF0FA}"/>
              </a:ext>
            </a:extLst>
          </p:cNvPr>
          <p:cNvSpPr txBox="1"/>
          <p:nvPr/>
        </p:nvSpPr>
        <p:spPr>
          <a:xfrm>
            <a:off x="10150259" y="6559892"/>
            <a:ext cx="2041741" cy="323165"/>
          </a:xfrm>
          <a:prstGeom prst="rect">
            <a:avLst/>
          </a:prstGeom>
          <a:noFill/>
        </p:spPr>
        <p:txBody>
          <a:bodyPr wrap="square" rtlCol="0">
            <a:spAutoFit/>
          </a:bodyPr>
          <a:lstStyle/>
          <a:p>
            <a:r>
              <a:rPr lang="en-US" sz="1500" dirty="0"/>
              <a:t>Picture : [</a:t>
            </a:r>
            <a:r>
              <a:rPr lang="en-US" sz="1500" dirty="0" err="1"/>
              <a:t>SeLuSiRaYaJa</a:t>
            </a:r>
            <a:r>
              <a:rPr lang="en-US" sz="1500" dirty="0"/>
              <a:t>]</a:t>
            </a:r>
          </a:p>
        </p:txBody>
      </p:sp>
    </p:spTree>
    <p:extLst>
      <p:ext uri="{BB962C8B-B14F-4D97-AF65-F5344CB8AC3E}">
        <p14:creationId xmlns:p14="http://schemas.microsoft.com/office/powerpoint/2010/main" val="11324941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55C9D1-C969-8FCF-2E15-CCB88E03CC41}"/>
              </a:ext>
            </a:extLst>
          </p:cNvPr>
          <p:cNvSpPr>
            <a:spLocks noGrp="1"/>
          </p:cNvSpPr>
          <p:nvPr>
            <p:ph type="title"/>
          </p:nvPr>
        </p:nvSpPr>
        <p:spPr/>
        <p:txBody>
          <a:bodyPr/>
          <a:lstStyle/>
          <a:p>
            <a:r>
              <a:rPr lang="en-US">
                <a:latin typeface="Times New Roman" panose="02020603050405020304" pitchFamily="18" charset="0"/>
                <a:cs typeface="Times New Roman" panose="02020603050405020304" pitchFamily="18" charset="0"/>
              </a:rPr>
              <a:t>Simpler nested </a:t>
            </a:r>
            <a:r>
              <a:rPr lang="en-US" dirty="0">
                <a:latin typeface="Times New Roman" panose="02020603050405020304" pitchFamily="18" charset="0"/>
                <a:cs typeface="Times New Roman" panose="02020603050405020304" pitchFamily="18" charset="0"/>
              </a:rPr>
              <a:t>c</a:t>
            </a:r>
            <a:r>
              <a:rPr lang="en-US">
                <a:latin typeface="Times New Roman" panose="02020603050405020304" pitchFamily="18" charset="0"/>
                <a:cs typeface="Times New Roman" panose="02020603050405020304" pitchFamily="18" charset="0"/>
              </a:rPr>
              <a:t>ages</a:t>
            </a:r>
            <a:endParaRPr lang="en-US"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6B49F203-5962-02BB-113D-768EA101E559}"/>
              </a:ext>
            </a:extLst>
          </p:cNvPr>
          <p:cNvSpPr>
            <a:spLocks noGrp="1"/>
          </p:cNvSpPr>
          <p:nvPr>
            <p:ph idx="1"/>
          </p:nvPr>
        </p:nvSpPr>
        <p:spPr/>
        <p:txBody>
          <a:bodyPr>
            <a:normAutofit/>
          </a:bodyPr>
          <a:lstStyle/>
          <a:p>
            <a:pPr marL="0" indent="0" algn="just">
              <a:buNone/>
            </a:pPr>
            <a:r>
              <a:rPr lang="en-US" sz="2000" dirty="0">
                <a:latin typeface="Times New Roman" panose="02020603050405020304" pitchFamily="18" charset="0"/>
                <a:cs typeface="Times New Roman" panose="02020603050405020304" pitchFamily="18" charset="0"/>
              </a:rPr>
              <a:t>Many problems that arise at the precomputation stage can be resolved by working with a tetrahedral coarse cage nesting the input.</a:t>
            </a:r>
          </a:p>
          <a:p>
            <a:pPr marL="0" indent="0" algn="just">
              <a:buNone/>
            </a:pPr>
            <a:r>
              <a:rPr lang="en-US" sz="2000" dirty="0">
                <a:latin typeface="Times New Roman" panose="02020603050405020304" pitchFamily="18" charset="0"/>
                <a:cs typeface="Times New Roman" panose="02020603050405020304" pitchFamily="18" charset="0"/>
              </a:rPr>
              <a:t>Existing methods:</a:t>
            </a:r>
          </a:p>
          <a:p>
            <a:pPr algn="just"/>
            <a:r>
              <a:rPr lang="en-US" sz="2000" dirty="0">
                <a:latin typeface="Times New Roman" panose="02020603050405020304" pitchFamily="18" charset="0"/>
                <a:cs typeface="Times New Roman" panose="02020603050405020304" pitchFamily="18" charset="0"/>
              </a:rPr>
              <a:t>There exist methods(NESTED CAGES) to produce tight fitting cages, but they take long runtimes, cause potential failure and may result in a surface mesh that might cause consecutive tetrahedralization.</a:t>
            </a:r>
          </a:p>
          <a:p>
            <a:pPr marL="0" indent="0" algn="just">
              <a:buNone/>
            </a:pPr>
            <a:r>
              <a:rPr lang="en-US" sz="2000" dirty="0">
                <a:latin typeface="Times New Roman" panose="02020603050405020304" pitchFamily="18" charset="0"/>
                <a:cs typeface="Times New Roman" panose="02020603050405020304" pitchFamily="18" charset="0"/>
              </a:rPr>
              <a:t>Our proposed method:</a:t>
            </a:r>
          </a:p>
          <a:p>
            <a:pPr algn="just"/>
            <a:r>
              <a:rPr lang="en-US" sz="2000" dirty="0">
                <a:latin typeface="Times New Roman" panose="02020603050405020304" pitchFamily="18" charset="0"/>
                <a:cs typeface="Times New Roman" panose="02020603050405020304" pitchFamily="18" charset="0"/>
              </a:rPr>
              <a:t>We introduce a simpler caging method inspired by a method of Ben-Chen et al. [2009].</a:t>
            </a:r>
          </a:p>
          <a:p>
            <a:pPr algn="just"/>
            <a:r>
              <a:rPr lang="en-US" sz="2000" dirty="0">
                <a:latin typeface="Times New Roman" panose="02020603050405020304" pitchFamily="18" charset="0"/>
                <a:cs typeface="Times New Roman" panose="02020603050405020304" pitchFamily="18" charset="0"/>
              </a:rPr>
              <a:t>Similar to NESTED CAGES, the output cage will strictly contain the input but also, we ensure that this cage can successfully be tetrahedralized and not just in theory.</a:t>
            </a:r>
          </a:p>
          <a:p>
            <a:pPr algn="just"/>
            <a:r>
              <a:rPr lang="en-US" sz="2000" dirty="0">
                <a:latin typeface="Times New Roman" panose="02020603050405020304" pitchFamily="18" charset="0"/>
                <a:cs typeface="Times New Roman" panose="02020603050405020304" pitchFamily="18" charset="0"/>
              </a:rPr>
              <a:t>This method provides a different point on the Pareto frontier of tightness-vs-utility.</a:t>
            </a:r>
          </a:p>
          <a:p>
            <a:pPr marL="0" indent="0" algn="just">
              <a:buNone/>
            </a:pPr>
            <a:endParaRPr lang="en-US" sz="2000" dirty="0">
              <a:latin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D2D3958E-EAB4-FCE6-25CE-C3BE60FF5F5D}"/>
              </a:ext>
            </a:extLst>
          </p:cNvPr>
          <p:cNvSpPr>
            <a:spLocks noGrp="1"/>
          </p:cNvSpPr>
          <p:nvPr>
            <p:ph type="sldNum" sz="quarter" idx="12"/>
          </p:nvPr>
        </p:nvSpPr>
        <p:spPr/>
        <p:txBody>
          <a:bodyPr/>
          <a:lstStyle/>
          <a:p>
            <a:fld id="{18EE88C8-DCE7-474C-ACBA-F144C4D383D1}" type="slidenum">
              <a:rPr lang="de-DE" smtClean="0"/>
              <a:t>14</a:t>
            </a:fld>
            <a:endParaRPr lang="de-DE"/>
          </a:p>
        </p:txBody>
      </p:sp>
      <p:pic>
        <p:nvPicPr>
          <p:cNvPr id="5" name="Picture 4">
            <a:extLst>
              <a:ext uri="{FF2B5EF4-FFF2-40B4-BE49-F238E27FC236}">
                <a16:creationId xmlns:a16="http://schemas.microsoft.com/office/drawing/2014/main" id="{004E2CF6-B237-0827-1D59-10E8B36993A1}"/>
              </a:ext>
            </a:extLst>
          </p:cNvPr>
          <p:cNvPicPr>
            <a:picLocks noChangeAspect="1"/>
          </p:cNvPicPr>
          <p:nvPr/>
        </p:nvPicPr>
        <p:blipFill>
          <a:blip r:embed="rId2"/>
          <a:stretch>
            <a:fillRect/>
          </a:stretch>
        </p:blipFill>
        <p:spPr>
          <a:xfrm>
            <a:off x="9895562" y="4922520"/>
            <a:ext cx="1686838" cy="1867291"/>
          </a:xfrm>
          <a:prstGeom prst="rect">
            <a:avLst/>
          </a:prstGeom>
        </p:spPr>
      </p:pic>
      <p:sp>
        <p:nvSpPr>
          <p:cNvPr id="6" name="Footer Placeholder 5">
            <a:extLst>
              <a:ext uri="{FF2B5EF4-FFF2-40B4-BE49-F238E27FC236}">
                <a16:creationId xmlns:a16="http://schemas.microsoft.com/office/drawing/2014/main" id="{A727B89F-8B0E-5588-3E69-8E69E391D177}"/>
              </a:ext>
            </a:extLst>
          </p:cNvPr>
          <p:cNvSpPr>
            <a:spLocks noGrp="1"/>
          </p:cNvSpPr>
          <p:nvPr>
            <p:ph type="ftr" sz="quarter" idx="11"/>
          </p:nvPr>
        </p:nvSpPr>
        <p:spPr/>
        <p:txBody>
          <a:bodyPr/>
          <a:lstStyle/>
          <a:p>
            <a:r>
              <a:rPr lang="en-US"/>
              <a:t>Seminar : Recent Advances in 3D Computer Vision</a:t>
            </a:r>
            <a:endParaRPr lang="de-DE"/>
          </a:p>
        </p:txBody>
      </p:sp>
      <p:sp>
        <p:nvSpPr>
          <p:cNvPr id="7" name="TextBox 6">
            <a:extLst>
              <a:ext uri="{FF2B5EF4-FFF2-40B4-BE49-F238E27FC236}">
                <a16:creationId xmlns:a16="http://schemas.microsoft.com/office/drawing/2014/main" id="{B847321B-B0F3-5C8F-1A21-3D570A108C9B}"/>
              </a:ext>
            </a:extLst>
          </p:cNvPr>
          <p:cNvSpPr txBox="1"/>
          <p:nvPr/>
        </p:nvSpPr>
        <p:spPr>
          <a:xfrm>
            <a:off x="10150259" y="6559892"/>
            <a:ext cx="2041741" cy="323165"/>
          </a:xfrm>
          <a:prstGeom prst="rect">
            <a:avLst/>
          </a:prstGeom>
          <a:noFill/>
        </p:spPr>
        <p:txBody>
          <a:bodyPr wrap="square" rtlCol="0">
            <a:spAutoFit/>
          </a:bodyPr>
          <a:lstStyle/>
          <a:p>
            <a:r>
              <a:rPr lang="en-US" sz="1500" dirty="0"/>
              <a:t>Picture : [</a:t>
            </a:r>
            <a:r>
              <a:rPr lang="en-US" sz="1500" dirty="0" err="1"/>
              <a:t>SeLuSiRaYaJa</a:t>
            </a:r>
            <a:r>
              <a:rPr lang="en-US" sz="1500" dirty="0"/>
              <a:t>]</a:t>
            </a:r>
          </a:p>
        </p:txBody>
      </p:sp>
    </p:spTree>
    <p:extLst>
      <p:ext uri="{BB962C8B-B14F-4D97-AF65-F5344CB8AC3E}">
        <p14:creationId xmlns:p14="http://schemas.microsoft.com/office/powerpoint/2010/main" val="5410782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F0E77C-86FF-2FB6-C266-F65C59F8543B}"/>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Simpler nested cages</a:t>
            </a:r>
          </a:p>
        </p:txBody>
      </p:sp>
      <p:sp>
        <p:nvSpPr>
          <p:cNvPr id="3" name="Content Placeholder 2">
            <a:extLst>
              <a:ext uri="{FF2B5EF4-FFF2-40B4-BE49-F238E27FC236}">
                <a16:creationId xmlns:a16="http://schemas.microsoft.com/office/drawing/2014/main" id="{2FC9F269-01CA-6869-60C1-6AA7B1FB2C4B}"/>
              </a:ext>
            </a:extLst>
          </p:cNvPr>
          <p:cNvSpPr>
            <a:spLocks noGrp="1"/>
          </p:cNvSpPr>
          <p:nvPr>
            <p:ph idx="1"/>
          </p:nvPr>
        </p:nvSpPr>
        <p:spPr/>
        <p:txBody>
          <a:bodyPr>
            <a:normAutofit/>
          </a:bodyPr>
          <a:lstStyle/>
          <a:p>
            <a:pPr algn="just"/>
            <a:r>
              <a:rPr lang="en-US" sz="1900" dirty="0">
                <a:latin typeface="Times New Roman" panose="02020603050405020304" pitchFamily="18" charset="0"/>
                <a:cs typeface="Times New Roman" panose="02020603050405020304" pitchFamily="18" charset="0"/>
              </a:rPr>
              <a:t>Fracture modes and solid fragment components on the cage’s tetrahedralization can be transferred to the true input geometry by intersecting each component against the input mesh.</a:t>
            </a:r>
          </a:p>
          <a:p>
            <a:pPr algn="just"/>
            <a:r>
              <a:rPr lang="en-US" sz="1900" dirty="0">
                <a:latin typeface="Times New Roman" panose="02020603050405020304" pitchFamily="18" charset="0"/>
                <a:cs typeface="Times New Roman" panose="02020603050405020304" pitchFamily="18" charset="0"/>
              </a:rPr>
              <a:t>Hence, the exterior surface of each fragment component is exactly a subset of the input mesh.</a:t>
            </a:r>
          </a:p>
          <a:p>
            <a:pPr marL="0" indent="0" algn="just">
              <a:buNone/>
            </a:pPr>
            <a:endParaRPr lang="en-US" sz="1900" dirty="0">
              <a:latin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A490A592-00D7-F72F-03C9-785D1A45B79D}"/>
              </a:ext>
            </a:extLst>
          </p:cNvPr>
          <p:cNvSpPr>
            <a:spLocks noGrp="1"/>
          </p:cNvSpPr>
          <p:nvPr>
            <p:ph type="sldNum" sz="quarter" idx="12"/>
          </p:nvPr>
        </p:nvSpPr>
        <p:spPr/>
        <p:txBody>
          <a:bodyPr/>
          <a:lstStyle/>
          <a:p>
            <a:fld id="{18EE88C8-DCE7-474C-ACBA-F144C4D383D1}" type="slidenum">
              <a:rPr lang="de-DE" smtClean="0"/>
              <a:t>15</a:t>
            </a:fld>
            <a:endParaRPr lang="de-DE"/>
          </a:p>
        </p:txBody>
      </p:sp>
      <p:pic>
        <p:nvPicPr>
          <p:cNvPr id="5" name="Picture 4">
            <a:extLst>
              <a:ext uri="{FF2B5EF4-FFF2-40B4-BE49-F238E27FC236}">
                <a16:creationId xmlns:a16="http://schemas.microsoft.com/office/drawing/2014/main" id="{DE1CA62B-E613-7480-2485-A62585D8980E}"/>
              </a:ext>
            </a:extLst>
          </p:cNvPr>
          <p:cNvPicPr>
            <a:picLocks noChangeAspect="1"/>
          </p:cNvPicPr>
          <p:nvPr/>
        </p:nvPicPr>
        <p:blipFill>
          <a:blip r:embed="rId2"/>
          <a:stretch>
            <a:fillRect/>
          </a:stretch>
        </p:blipFill>
        <p:spPr>
          <a:xfrm>
            <a:off x="3854335" y="2925596"/>
            <a:ext cx="4483330" cy="3251367"/>
          </a:xfrm>
          <a:prstGeom prst="rect">
            <a:avLst/>
          </a:prstGeom>
        </p:spPr>
      </p:pic>
      <p:sp>
        <p:nvSpPr>
          <p:cNvPr id="6" name="Footer Placeholder 5">
            <a:extLst>
              <a:ext uri="{FF2B5EF4-FFF2-40B4-BE49-F238E27FC236}">
                <a16:creationId xmlns:a16="http://schemas.microsoft.com/office/drawing/2014/main" id="{AE5B75A5-FFF1-F78D-1BD0-58BECF83A882}"/>
              </a:ext>
            </a:extLst>
          </p:cNvPr>
          <p:cNvSpPr>
            <a:spLocks noGrp="1"/>
          </p:cNvSpPr>
          <p:nvPr>
            <p:ph type="ftr" sz="quarter" idx="11"/>
          </p:nvPr>
        </p:nvSpPr>
        <p:spPr/>
        <p:txBody>
          <a:bodyPr/>
          <a:lstStyle/>
          <a:p>
            <a:r>
              <a:rPr lang="en-US"/>
              <a:t>Seminar : Recent Advances in 3D Computer Vision</a:t>
            </a:r>
            <a:endParaRPr lang="de-DE"/>
          </a:p>
        </p:txBody>
      </p:sp>
    </p:spTree>
    <p:extLst>
      <p:ext uri="{BB962C8B-B14F-4D97-AF65-F5344CB8AC3E}">
        <p14:creationId xmlns:p14="http://schemas.microsoft.com/office/powerpoint/2010/main" val="18035429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A0BCE4-17D6-ED07-1BFF-D7B26D7B7CAE}"/>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Smoothing internal surfaces</a:t>
            </a:r>
          </a:p>
        </p:txBody>
      </p:sp>
      <p:sp>
        <p:nvSpPr>
          <p:cNvPr id="3" name="Content Placeholder 2">
            <a:extLst>
              <a:ext uri="{FF2B5EF4-FFF2-40B4-BE49-F238E27FC236}">
                <a16:creationId xmlns:a16="http://schemas.microsoft.com/office/drawing/2014/main" id="{CB060614-7436-8C80-365B-E54E3FDD1F7A}"/>
              </a:ext>
            </a:extLst>
          </p:cNvPr>
          <p:cNvSpPr>
            <a:spLocks noGrp="1"/>
          </p:cNvSpPr>
          <p:nvPr>
            <p:ph idx="1"/>
          </p:nvPr>
        </p:nvSpPr>
        <p:spPr/>
        <p:txBody>
          <a:bodyPr>
            <a:normAutofit/>
          </a:bodyPr>
          <a:lstStyle/>
          <a:p>
            <a:pPr algn="just"/>
            <a:r>
              <a:rPr lang="en-US" sz="1800" dirty="0">
                <a:latin typeface="Times New Roman" panose="02020603050405020304" pitchFamily="18" charset="0"/>
                <a:cs typeface="Times New Roman" panose="02020603050405020304" pitchFamily="18" charset="0"/>
              </a:rPr>
              <a:t>By our construction, the fracture boundaries will follow faces of the tetrahedral mesh used for their computation. This reveals that the frequency is proportional to the mesh resolution. </a:t>
            </a:r>
          </a:p>
          <a:p>
            <a:pPr algn="just"/>
            <a:r>
              <a:rPr lang="en-US" sz="1800" dirty="0">
                <a:latin typeface="Times New Roman" panose="02020603050405020304" pitchFamily="18" charset="0"/>
                <a:cs typeface="Times New Roman" panose="02020603050405020304" pitchFamily="18" charset="0"/>
              </a:rPr>
              <a:t>This can be alleviated by treating each extracted per </a:t>
            </a:r>
            <a:r>
              <a:rPr lang="en-US" sz="1800" dirty="0" err="1">
                <a:latin typeface="Times New Roman" panose="02020603050405020304" pitchFamily="18" charset="0"/>
                <a:cs typeface="Times New Roman" panose="02020603050405020304" pitchFamily="18" charset="0"/>
              </a:rPr>
              <a:t>tet</a:t>
            </a:r>
            <a:r>
              <a:rPr lang="en-US" sz="1800" dirty="0">
                <a:latin typeface="Times New Roman" panose="02020603050405020304" pitchFamily="18" charset="0"/>
                <a:cs typeface="Times New Roman" panose="02020603050405020304" pitchFamily="18" charset="0"/>
              </a:rPr>
              <a:t> component membership as a one-hot vector field, which can be averaged onto mesh vertices which is stored as a matrix Z.                            </a:t>
            </a:r>
          </a:p>
          <a:p>
            <a:pPr algn="just"/>
            <a:r>
              <a:rPr lang="en-US" sz="1800" dirty="0">
                <a:latin typeface="Times New Roman" panose="02020603050405020304" pitchFamily="18" charset="0"/>
                <a:cs typeface="Times New Roman" panose="02020603050405020304" pitchFamily="18" charset="0"/>
              </a:rPr>
              <a:t>By the nature of the Laplacian, the equation will push our faults towards smooth surfaces.</a:t>
            </a:r>
          </a:p>
          <a:p>
            <a:pPr algn="just"/>
            <a:r>
              <a:rPr lang="en-US" sz="1800" dirty="0">
                <a:latin typeface="Times New Roman" panose="02020603050405020304" pitchFamily="18" charset="0"/>
                <a:cs typeface="Times New Roman" panose="02020603050405020304" pitchFamily="18" charset="0"/>
              </a:rPr>
              <a:t>Naturally, crystalline materials break along smooth surfaces but materials like wood or clay do not necessarily similar to those produced by our method. This is a limitation shared with all mesh-based fracture algorithms.</a:t>
            </a:r>
          </a:p>
        </p:txBody>
      </p:sp>
      <p:sp>
        <p:nvSpPr>
          <p:cNvPr id="6" name="Slide Number Placeholder 5">
            <a:extLst>
              <a:ext uri="{FF2B5EF4-FFF2-40B4-BE49-F238E27FC236}">
                <a16:creationId xmlns:a16="http://schemas.microsoft.com/office/drawing/2014/main" id="{BB462823-FA75-5185-A348-5BD38DB920FB}"/>
              </a:ext>
            </a:extLst>
          </p:cNvPr>
          <p:cNvSpPr>
            <a:spLocks noGrp="1"/>
          </p:cNvSpPr>
          <p:nvPr>
            <p:ph type="sldNum" sz="quarter" idx="12"/>
          </p:nvPr>
        </p:nvSpPr>
        <p:spPr/>
        <p:txBody>
          <a:bodyPr/>
          <a:lstStyle/>
          <a:p>
            <a:fld id="{18EE88C8-DCE7-474C-ACBA-F144C4D383D1}" type="slidenum">
              <a:rPr lang="de-DE" smtClean="0"/>
              <a:t>16</a:t>
            </a:fld>
            <a:endParaRPr lang="de-DE"/>
          </a:p>
        </p:txBody>
      </p:sp>
      <p:pic>
        <p:nvPicPr>
          <p:cNvPr id="5" name="Picture 4">
            <a:extLst>
              <a:ext uri="{FF2B5EF4-FFF2-40B4-BE49-F238E27FC236}">
                <a16:creationId xmlns:a16="http://schemas.microsoft.com/office/drawing/2014/main" id="{004CDDA2-94E7-37BC-90C0-948695400EFF}"/>
              </a:ext>
            </a:extLst>
          </p:cNvPr>
          <p:cNvPicPr>
            <a:picLocks noChangeAspect="1"/>
          </p:cNvPicPr>
          <p:nvPr/>
        </p:nvPicPr>
        <p:blipFill>
          <a:blip r:embed="rId2"/>
          <a:stretch>
            <a:fillRect/>
          </a:stretch>
        </p:blipFill>
        <p:spPr>
          <a:xfrm>
            <a:off x="7937749" y="2701980"/>
            <a:ext cx="1813763" cy="278302"/>
          </a:xfrm>
          <a:prstGeom prst="rect">
            <a:avLst/>
          </a:prstGeom>
        </p:spPr>
      </p:pic>
      <p:sp>
        <p:nvSpPr>
          <p:cNvPr id="7" name="Footer Placeholder 6">
            <a:extLst>
              <a:ext uri="{FF2B5EF4-FFF2-40B4-BE49-F238E27FC236}">
                <a16:creationId xmlns:a16="http://schemas.microsoft.com/office/drawing/2014/main" id="{F836A556-A7E6-D227-82F6-224C32B8A2E7}"/>
              </a:ext>
            </a:extLst>
          </p:cNvPr>
          <p:cNvSpPr>
            <a:spLocks noGrp="1"/>
          </p:cNvSpPr>
          <p:nvPr>
            <p:ph type="ftr" sz="quarter" idx="11"/>
          </p:nvPr>
        </p:nvSpPr>
        <p:spPr/>
        <p:txBody>
          <a:bodyPr/>
          <a:lstStyle/>
          <a:p>
            <a:r>
              <a:rPr lang="en-US"/>
              <a:t>Seminar : Recent Advances in 3D Computer Vision</a:t>
            </a:r>
            <a:endParaRPr lang="de-DE"/>
          </a:p>
        </p:txBody>
      </p:sp>
      <p:pic>
        <p:nvPicPr>
          <p:cNvPr id="8" name="Picture 7">
            <a:extLst>
              <a:ext uri="{FF2B5EF4-FFF2-40B4-BE49-F238E27FC236}">
                <a16:creationId xmlns:a16="http://schemas.microsoft.com/office/drawing/2014/main" id="{95015BD6-8364-475D-86D2-8360EE1FA103}"/>
              </a:ext>
            </a:extLst>
          </p:cNvPr>
          <p:cNvPicPr>
            <a:picLocks noChangeAspect="1"/>
          </p:cNvPicPr>
          <p:nvPr/>
        </p:nvPicPr>
        <p:blipFill>
          <a:blip r:embed="rId3"/>
          <a:stretch>
            <a:fillRect/>
          </a:stretch>
        </p:blipFill>
        <p:spPr>
          <a:xfrm>
            <a:off x="3836786" y="4230412"/>
            <a:ext cx="4518427" cy="1088955"/>
          </a:xfrm>
          <a:prstGeom prst="rect">
            <a:avLst/>
          </a:prstGeom>
        </p:spPr>
      </p:pic>
      <p:sp>
        <p:nvSpPr>
          <p:cNvPr id="4" name="TextBox 3">
            <a:extLst>
              <a:ext uri="{FF2B5EF4-FFF2-40B4-BE49-F238E27FC236}">
                <a16:creationId xmlns:a16="http://schemas.microsoft.com/office/drawing/2014/main" id="{27D00CD7-B631-52E1-6C67-859E216DEFF4}"/>
              </a:ext>
            </a:extLst>
          </p:cNvPr>
          <p:cNvSpPr txBox="1"/>
          <p:nvPr/>
        </p:nvSpPr>
        <p:spPr>
          <a:xfrm>
            <a:off x="10150259" y="6559892"/>
            <a:ext cx="2041741" cy="323165"/>
          </a:xfrm>
          <a:prstGeom prst="rect">
            <a:avLst/>
          </a:prstGeom>
          <a:noFill/>
        </p:spPr>
        <p:txBody>
          <a:bodyPr wrap="square" rtlCol="0">
            <a:spAutoFit/>
          </a:bodyPr>
          <a:lstStyle/>
          <a:p>
            <a:r>
              <a:rPr lang="en-US" sz="1500" dirty="0"/>
              <a:t>Picture : [</a:t>
            </a:r>
            <a:r>
              <a:rPr lang="en-US" sz="1500" dirty="0" err="1"/>
              <a:t>SeLuSiRaYaJa</a:t>
            </a:r>
            <a:r>
              <a:rPr lang="en-US" sz="1500" dirty="0"/>
              <a:t>]</a:t>
            </a:r>
          </a:p>
        </p:txBody>
      </p:sp>
    </p:spTree>
    <p:extLst>
      <p:ext uri="{BB962C8B-B14F-4D97-AF65-F5344CB8AC3E}">
        <p14:creationId xmlns:p14="http://schemas.microsoft.com/office/powerpoint/2010/main" val="16016068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9FF420-35F1-9567-FF51-C66BE2A3A1BF}"/>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Choice of strain energy</a:t>
            </a:r>
          </a:p>
        </p:txBody>
      </p:sp>
      <p:sp>
        <p:nvSpPr>
          <p:cNvPr id="3" name="Content Placeholder 2">
            <a:extLst>
              <a:ext uri="{FF2B5EF4-FFF2-40B4-BE49-F238E27FC236}">
                <a16:creationId xmlns:a16="http://schemas.microsoft.com/office/drawing/2014/main" id="{568268CC-650F-C5B9-7BDA-51E4FACCF0D6}"/>
              </a:ext>
            </a:extLst>
          </p:cNvPr>
          <p:cNvSpPr>
            <a:spLocks noGrp="1"/>
          </p:cNvSpPr>
          <p:nvPr>
            <p:ph idx="1"/>
          </p:nvPr>
        </p:nvSpPr>
        <p:spPr/>
        <p:txBody>
          <a:bodyPr>
            <a:normAutofit/>
          </a:bodyPr>
          <a:lstStyle/>
          <a:p>
            <a:pPr algn="just"/>
            <a:r>
              <a:rPr lang="en-US" sz="1800" dirty="0">
                <a:latin typeface="Times New Roman" panose="02020603050405020304" pitchFamily="18" charset="0"/>
                <a:cs typeface="Times New Roman" panose="02020603050405020304" pitchFamily="18" charset="0"/>
              </a:rPr>
              <a:t>The only requirement on strain energy density Ψ is that we can evaluate its second order approximation near the rest configuration represented by the positive semi definite Hessian Q.</a:t>
            </a:r>
          </a:p>
          <a:p>
            <a:pPr algn="just"/>
            <a:r>
              <a:rPr lang="en-US" sz="1800" dirty="0">
                <a:latin typeface="Times New Roman" panose="02020603050405020304" pitchFamily="18" charset="0"/>
                <a:cs typeface="Times New Roman" panose="02020603050405020304" pitchFamily="18" charset="0"/>
              </a:rPr>
              <a:t>When the discontinuity energy is zero, then we have recovered the usual linear elastic vibration modes.</a:t>
            </a:r>
          </a:p>
          <a:p>
            <a:pPr algn="just"/>
            <a:r>
              <a:rPr lang="en-US" sz="1800" dirty="0">
                <a:latin typeface="Times New Roman" panose="02020603050405020304" pitchFamily="18" charset="0"/>
                <a:cs typeface="Times New Roman" panose="02020603050405020304" pitchFamily="18" charset="0"/>
              </a:rPr>
              <a:t>When the strain energy is zero, then we start to see sparse fractures and also see that each fracture fragment undergoes its own zero strain energy transformation.</a:t>
            </a:r>
          </a:p>
          <a:p>
            <a:pPr algn="just"/>
            <a:endParaRPr lang="en-US" sz="1800" dirty="0">
              <a:latin typeface="Times New Roman" panose="02020603050405020304" pitchFamily="18" charset="0"/>
              <a:cs typeface="Times New Roman" panose="02020603050405020304" pitchFamily="18" charset="0"/>
            </a:endParaRPr>
          </a:p>
          <a:p>
            <a:pPr algn="just"/>
            <a:endParaRPr lang="en-US" sz="1800" dirty="0">
              <a:latin typeface="Times New Roman" panose="02020603050405020304" pitchFamily="18" charset="0"/>
              <a:cs typeface="Times New Roman" panose="02020603050405020304" pitchFamily="18" charset="0"/>
            </a:endParaRPr>
          </a:p>
          <a:p>
            <a:pPr algn="just"/>
            <a:endParaRPr lang="en-US" sz="1800" dirty="0">
              <a:latin typeface="Times New Roman" panose="02020603050405020304" pitchFamily="18" charset="0"/>
              <a:cs typeface="Times New Roman" panose="02020603050405020304" pitchFamily="18" charset="0"/>
            </a:endParaRPr>
          </a:p>
          <a:p>
            <a:pPr marL="0" indent="0" algn="just">
              <a:buNone/>
            </a:pPr>
            <a:endParaRPr lang="en-US" sz="1800" dirty="0">
              <a:latin typeface="Times New Roman" panose="02020603050405020304" pitchFamily="18" charset="0"/>
              <a:cs typeface="Times New Roman" panose="02020603050405020304" pitchFamily="18" charset="0"/>
            </a:endParaRPr>
          </a:p>
          <a:p>
            <a:pPr algn="just"/>
            <a:r>
              <a:rPr lang="en-US" sz="1800" dirty="0">
                <a:latin typeface="Times New Roman" panose="02020603050405020304" pitchFamily="18" charset="0"/>
                <a:cs typeface="Times New Roman" panose="02020603050405020304" pitchFamily="18" charset="0"/>
              </a:rPr>
              <a:t>Numerically, this implies that the precise choice of Q is irrelevant and only its null space matters although, physically, it aligns with our fracture modes with the traditional definition of stiff brittle fracture.</a:t>
            </a:r>
          </a:p>
        </p:txBody>
      </p:sp>
      <p:sp>
        <p:nvSpPr>
          <p:cNvPr id="8" name="Slide Number Placeholder 7">
            <a:extLst>
              <a:ext uri="{FF2B5EF4-FFF2-40B4-BE49-F238E27FC236}">
                <a16:creationId xmlns:a16="http://schemas.microsoft.com/office/drawing/2014/main" id="{BCA5A20E-865D-1A1D-96AE-DB19A520A8F9}"/>
              </a:ext>
            </a:extLst>
          </p:cNvPr>
          <p:cNvSpPr>
            <a:spLocks noGrp="1"/>
          </p:cNvSpPr>
          <p:nvPr>
            <p:ph type="sldNum" sz="quarter" idx="12"/>
          </p:nvPr>
        </p:nvSpPr>
        <p:spPr/>
        <p:txBody>
          <a:bodyPr/>
          <a:lstStyle/>
          <a:p>
            <a:fld id="{18EE88C8-DCE7-474C-ACBA-F144C4D383D1}" type="slidenum">
              <a:rPr lang="de-DE" smtClean="0"/>
              <a:t>17</a:t>
            </a:fld>
            <a:endParaRPr lang="de-DE"/>
          </a:p>
        </p:txBody>
      </p:sp>
      <p:pic>
        <p:nvPicPr>
          <p:cNvPr id="5" name="Picture 4">
            <a:extLst>
              <a:ext uri="{FF2B5EF4-FFF2-40B4-BE49-F238E27FC236}">
                <a16:creationId xmlns:a16="http://schemas.microsoft.com/office/drawing/2014/main" id="{E792C2D1-E48B-F2DF-A755-440D095A1B34}"/>
              </a:ext>
            </a:extLst>
          </p:cNvPr>
          <p:cNvPicPr>
            <a:picLocks noChangeAspect="1"/>
          </p:cNvPicPr>
          <p:nvPr/>
        </p:nvPicPr>
        <p:blipFill>
          <a:blip r:embed="rId2"/>
          <a:stretch>
            <a:fillRect/>
          </a:stretch>
        </p:blipFill>
        <p:spPr>
          <a:xfrm>
            <a:off x="2048574" y="3449329"/>
            <a:ext cx="3980052" cy="1476238"/>
          </a:xfrm>
          <a:prstGeom prst="rect">
            <a:avLst/>
          </a:prstGeom>
        </p:spPr>
      </p:pic>
      <p:pic>
        <p:nvPicPr>
          <p:cNvPr id="7" name="Picture 6">
            <a:extLst>
              <a:ext uri="{FF2B5EF4-FFF2-40B4-BE49-F238E27FC236}">
                <a16:creationId xmlns:a16="http://schemas.microsoft.com/office/drawing/2014/main" id="{04ADAFCA-7E07-1BE0-A297-9E503313432D}"/>
              </a:ext>
            </a:extLst>
          </p:cNvPr>
          <p:cNvPicPr>
            <a:picLocks noChangeAspect="1"/>
          </p:cNvPicPr>
          <p:nvPr/>
        </p:nvPicPr>
        <p:blipFill>
          <a:blip r:embed="rId3"/>
          <a:stretch>
            <a:fillRect/>
          </a:stretch>
        </p:blipFill>
        <p:spPr>
          <a:xfrm>
            <a:off x="7239001" y="3414934"/>
            <a:ext cx="2417836" cy="1490304"/>
          </a:xfrm>
          <a:prstGeom prst="rect">
            <a:avLst/>
          </a:prstGeom>
        </p:spPr>
      </p:pic>
      <p:sp>
        <p:nvSpPr>
          <p:cNvPr id="9" name="Footer Placeholder 8">
            <a:extLst>
              <a:ext uri="{FF2B5EF4-FFF2-40B4-BE49-F238E27FC236}">
                <a16:creationId xmlns:a16="http://schemas.microsoft.com/office/drawing/2014/main" id="{46F9CBB5-38BA-DDB0-6417-00E6465DBCAD}"/>
              </a:ext>
            </a:extLst>
          </p:cNvPr>
          <p:cNvSpPr>
            <a:spLocks noGrp="1"/>
          </p:cNvSpPr>
          <p:nvPr>
            <p:ph type="ftr" sz="quarter" idx="11"/>
          </p:nvPr>
        </p:nvSpPr>
        <p:spPr/>
        <p:txBody>
          <a:bodyPr/>
          <a:lstStyle/>
          <a:p>
            <a:r>
              <a:rPr lang="en-US"/>
              <a:t>Seminar : Recent Advances in 3D Computer Vision</a:t>
            </a:r>
            <a:endParaRPr lang="de-DE"/>
          </a:p>
        </p:txBody>
      </p:sp>
      <p:sp>
        <p:nvSpPr>
          <p:cNvPr id="4" name="TextBox 3">
            <a:extLst>
              <a:ext uri="{FF2B5EF4-FFF2-40B4-BE49-F238E27FC236}">
                <a16:creationId xmlns:a16="http://schemas.microsoft.com/office/drawing/2014/main" id="{15FCDB44-5D65-D0BD-5A31-F25C069B06A9}"/>
              </a:ext>
            </a:extLst>
          </p:cNvPr>
          <p:cNvSpPr txBox="1"/>
          <p:nvPr/>
        </p:nvSpPr>
        <p:spPr>
          <a:xfrm>
            <a:off x="10150259" y="6559892"/>
            <a:ext cx="2041741" cy="323165"/>
          </a:xfrm>
          <a:prstGeom prst="rect">
            <a:avLst/>
          </a:prstGeom>
          <a:noFill/>
        </p:spPr>
        <p:txBody>
          <a:bodyPr wrap="square" rtlCol="0">
            <a:spAutoFit/>
          </a:bodyPr>
          <a:lstStyle/>
          <a:p>
            <a:r>
              <a:rPr lang="en-US" sz="1500" dirty="0"/>
              <a:t>Picture : [</a:t>
            </a:r>
            <a:r>
              <a:rPr lang="en-US" sz="1500" dirty="0" err="1"/>
              <a:t>SeLuSiRaYaJa</a:t>
            </a:r>
            <a:r>
              <a:rPr lang="en-US" sz="1500" dirty="0"/>
              <a:t>]</a:t>
            </a:r>
          </a:p>
        </p:txBody>
      </p:sp>
    </p:spTree>
    <p:extLst>
      <p:ext uri="{BB962C8B-B14F-4D97-AF65-F5344CB8AC3E}">
        <p14:creationId xmlns:p14="http://schemas.microsoft.com/office/powerpoint/2010/main" val="28677664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52D7D-CC25-2BD1-9CFE-F327BE3A4FBC}"/>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Choice of strain energy		</a:t>
            </a:r>
          </a:p>
        </p:txBody>
      </p:sp>
      <p:sp>
        <p:nvSpPr>
          <p:cNvPr id="3" name="Content Placeholder 2">
            <a:extLst>
              <a:ext uri="{FF2B5EF4-FFF2-40B4-BE49-F238E27FC236}">
                <a16:creationId xmlns:a16="http://schemas.microsoft.com/office/drawing/2014/main" id="{092004D6-5E90-0E7A-D7AE-D0824ACA2E20}"/>
              </a:ext>
            </a:extLst>
          </p:cNvPr>
          <p:cNvSpPr>
            <a:spLocks noGrp="1"/>
          </p:cNvSpPr>
          <p:nvPr>
            <p:ph idx="1"/>
          </p:nvPr>
        </p:nvSpPr>
        <p:spPr/>
        <p:txBody>
          <a:bodyPr>
            <a:normAutofit/>
          </a:bodyPr>
          <a:lstStyle/>
          <a:p>
            <a:pPr algn="just"/>
            <a:r>
              <a:rPr lang="en-US" sz="1800" dirty="0">
                <a:latin typeface="Times New Roman" panose="02020603050405020304" pitchFamily="18" charset="0"/>
                <a:cs typeface="Times New Roman" panose="02020603050405020304" pitchFamily="18" charset="0"/>
              </a:rPr>
              <a:t>So, we work with a strain energy that only admits translational motions in its null space, namely                        . The Hessian is simply the cotangent Laplacian matrix L~ repeated for each spatial coordinate.                 </a:t>
            </a:r>
          </a:p>
          <a:p>
            <a:pPr marL="0" indent="0" algn="just">
              <a:buNone/>
            </a:pPr>
            <a:r>
              <a:rPr lang="en-US" sz="1800" i="1" dirty="0">
                <a:latin typeface="Times New Roman" panose="02020603050405020304" pitchFamily="18" charset="0"/>
                <a:cs typeface="Times New Roman" panose="02020603050405020304" pitchFamily="18" charset="0"/>
              </a:rPr>
              <a:t>Efficient precomputation</a:t>
            </a:r>
          </a:p>
          <a:p>
            <a:pPr algn="just"/>
            <a:r>
              <a:rPr lang="en-US" sz="1800" dirty="0">
                <a:latin typeface="Times New Roman" panose="02020603050405020304" pitchFamily="18" charset="0"/>
                <a:cs typeface="Times New Roman" panose="02020603050405020304" pitchFamily="18" charset="0"/>
              </a:rPr>
              <a:t>The strain energy being zero in all our modes means all vertices belonging to a single element undergo identical deformation.</a:t>
            </a:r>
          </a:p>
          <a:p>
            <a:pPr algn="just"/>
            <a:r>
              <a:rPr lang="en-US" sz="1800" dirty="0">
                <a:latin typeface="Times New Roman" panose="02020603050405020304" pitchFamily="18" charset="0"/>
                <a:cs typeface="Times New Roman" panose="02020603050405020304" pitchFamily="18" charset="0"/>
              </a:rPr>
              <a:t>This observation can be transformed into an assumption, and we may store deformations solely as elements, reducing our number of variables by a factor of d+1.</a:t>
            </a:r>
          </a:p>
          <a:p>
            <a:pPr algn="just"/>
            <a:r>
              <a:rPr lang="en-US" sz="1800" dirty="0">
                <a:latin typeface="Times New Roman" panose="02020603050405020304" pitchFamily="18" charset="0"/>
                <a:cs typeface="Times New Roman" panose="02020603050405020304" pitchFamily="18" charset="0"/>
              </a:rPr>
              <a:t>Additionally, allowing only per element deformation also makes our vector discontinuity D necessarily constant along element boundaries.</a:t>
            </a:r>
          </a:p>
        </p:txBody>
      </p:sp>
      <p:sp>
        <p:nvSpPr>
          <p:cNvPr id="8" name="Slide Number Placeholder 7">
            <a:extLst>
              <a:ext uri="{FF2B5EF4-FFF2-40B4-BE49-F238E27FC236}">
                <a16:creationId xmlns:a16="http://schemas.microsoft.com/office/drawing/2014/main" id="{A04848A7-4CEC-1268-2509-E43562B5B556}"/>
              </a:ext>
            </a:extLst>
          </p:cNvPr>
          <p:cNvSpPr>
            <a:spLocks noGrp="1"/>
          </p:cNvSpPr>
          <p:nvPr>
            <p:ph type="sldNum" sz="quarter" idx="12"/>
          </p:nvPr>
        </p:nvSpPr>
        <p:spPr/>
        <p:txBody>
          <a:bodyPr/>
          <a:lstStyle/>
          <a:p>
            <a:fld id="{18EE88C8-DCE7-474C-ACBA-F144C4D383D1}" type="slidenum">
              <a:rPr lang="de-DE" smtClean="0"/>
              <a:t>18</a:t>
            </a:fld>
            <a:endParaRPr lang="de-DE"/>
          </a:p>
        </p:txBody>
      </p:sp>
      <p:pic>
        <p:nvPicPr>
          <p:cNvPr id="5" name="Picture 4">
            <a:extLst>
              <a:ext uri="{FF2B5EF4-FFF2-40B4-BE49-F238E27FC236}">
                <a16:creationId xmlns:a16="http://schemas.microsoft.com/office/drawing/2014/main" id="{704415CD-2545-435A-D75A-B03D9FA0B5D9}"/>
              </a:ext>
            </a:extLst>
          </p:cNvPr>
          <p:cNvPicPr>
            <a:picLocks noChangeAspect="1"/>
          </p:cNvPicPr>
          <p:nvPr/>
        </p:nvPicPr>
        <p:blipFill rotWithShape="1">
          <a:blip r:embed="rId2"/>
          <a:srcRect t="8710"/>
          <a:stretch/>
        </p:blipFill>
        <p:spPr>
          <a:xfrm>
            <a:off x="3135771" y="2116897"/>
            <a:ext cx="1835623" cy="281900"/>
          </a:xfrm>
          <a:prstGeom prst="rect">
            <a:avLst/>
          </a:prstGeom>
        </p:spPr>
      </p:pic>
      <p:pic>
        <p:nvPicPr>
          <p:cNvPr id="7" name="Picture 6">
            <a:extLst>
              <a:ext uri="{FF2B5EF4-FFF2-40B4-BE49-F238E27FC236}">
                <a16:creationId xmlns:a16="http://schemas.microsoft.com/office/drawing/2014/main" id="{45895B11-0647-38D7-5279-6A15D9B8FF38}"/>
              </a:ext>
            </a:extLst>
          </p:cNvPr>
          <p:cNvPicPr>
            <a:picLocks noChangeAspect="1"/>
          </p:cNvPicPr>
          <p:nvPr/>
        </p:nvPicPr>
        <p:blipFill>
          <a:blip r:embed="rId3"/>
          <a:stretch>
            <a:fillRect/>
          </a:stretch>
        </p:blipFill>
        <p:spPr>
          <a:xfrm>
            <a:off x="9894518" y="2094030"/>
            <a:ext cx="902918" cy="259033"/>
          </a:xfrm>
          <a:prstGeom prst="rect">
            <a:avLst/>
          </a:prstGeom>
        </p:spPr>
      </p:pic>
      <p:sp>
        <p:nvSpPr>
          <p:cNvPr id="9" name="Footer Placeholder 8">
            <a:extLst>
              <a:ext uri="{FF2B5EF4-FFF2-40B4-BE49-F238E27FC236}">
                <a16:creationId xmlns:a16="http://schemas.microsoft.com/office/drawing/2014/main" id="{3855BFBA-CC56-FF05-2EFF-2A84A4C116C2}"/>
              </a:ext>
            </a:extLst>
          </p:cNvPr>
          <p:cNvSpPr>
            <a:spLocks noGrp="1"/>
          </p:cNvSpPr>
          <p:nvPr>
            <p:ph type="ftr" sz="quarter" idx="11"/>
          </p:nvPr>
        </p:nvSpPr>
        <p:spPr/>
        <p:txBody>
          <a:bodyPr/>
          <a:lstStyle/>
          <a:p>
            <a:r>
              <a:rPr lang="en-US"/>
              <a:t>Seminar : Recent Advances in 3D Computer Vision</a:t>
            </a:r>
            <a:endParaRPr lang="de-DE"/>
          </a:p>
        </p:txBody>
      </p:sp>
    </p:spTree>
    <p:extLst>
      <p:ext uri="{BB962C8B-B14F-4D97-AF65-F5344CB8AC3E}">
        <p14:creationId xmlns:p14="http://schemas.microsoft.com/office/powerpoint/2010/main" val="10363930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361913-042C-EBF4-D26B-CC86C49CD8E8}"/>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Results</a:t>
            </a:r>
          </a:p>
        </p:txBody>
      </p:sp>
      <p:sp>
        <p:nvSpPr>
          <p:cNvPr id="3" name="Content Placeholder 2">
            <a:extLst>
              <a:ext uri="{FF2B5EF4-FFF2-40B4-BE49-F238E27FC236}">
                <a16:creationId xmlns:a16="http://schemas.microsoft.com/office/drawing/2014/main" id="{4C9ABCDD-475D-7FC5-DF50-FAF749DAD4C3}"/>
              </a:ext>
            </a:extLst>
          </p:cNvPr>
          <p:cNvSpPr>
            <a:spLocks noGrp="1"/>
          </p:cNvSpPr>
          <p:nvPr>
            <p:ph idx="1"/>
          </p:nvPr>
        </p:nvSpPr>
        <p:spPr/>
        <p:txBody>
          <a:bodyPr>
            <a:normAutofit/>
          </a:bodyPr>
          <a:lstStyle/>
          <a:p>
            <a:pPr algn="just"/>
            <a:r>
              <a:rPr lang="en-US" sz="1800" dirty="0">
                <a:latin typeface="Times New Roman" panose="02020603050405020304" pitchFamily="18" charset="0"/>
                <a:cs typeface="Times New Roman" panose="02020603050405020304" pitchFamily="18" charset="0"/>
              </a:rPr>
              <a:t>Machine used to record timings – 2020 13-inch MacBook Pro with 16GB memory and 2.3GHz Quad-Core Intel Core i7 processor. </a:t>
            </a:r>
          </a:p>
          <a:p>
            <a:pPr algn="just"/>
            <a:r>
              <a:rPr lang="en-US" sz="1800" dirty="0">
                <a:latin typeface="Times New Roman" panose="02020603050405020304" pitchFamily="18" charset="0"/>
                <a:cs typeface="Times New Roman" panose="02020603050405020304" pitchFamily="18" charset="0"/>
              </a:rPr>
              <a:t>To produce animations, a traditional HOUDINI(</a:t>
            </a:r>
            <a:r>
              <a:rPr lang="en-US" sz="1800" dirty="0" err="1">
                <a:latin typeface="Times New Roman" panose="02020603050405020304" pitchFamily="18" charset="0"/>
                <a:cs typeface="Times New Roman" panose="02020603050405020304" pitchFamily="18" charset="0"/>
              </a:rPr>
              <a:t>SideFX</a:t>
            </a:r>
            <a:r>
              <a:rPr lang="en-US" sz="1800" dirty="0">
                <a:latin typeface="Times New Roman" panose="02020603050405020304" pitchFamily="18" charset="0"/>
                <a:cs typeface="Times New Roman" panose="02020603050405020304" pitchFamily="18" charset="0"/>
              </a:rPr>
              <a:t> 2020) fracture simulation workflow was used exchanging the usual Voronoi or </a:t>
            </a:r>
            <a:r>
              <a:rPr lang="en-US" sz="1800" dirty="0" err="1">
                <a:latin typeface="Times New Roman" panose="02020603050405020304" pitchFamily="18" charset="0"/>
                <a:cs typeface="Times New Roman" panose="02020603050405020304" pitchFamily="18" charset="0"/>
              </a:rPr>
              <a:t>openVDB</a:t>
            </a:r>
            <a:r>
              <a:rPr lang="en-US" sz="1800" dirty="0">
                <a:latin typeface="Times New Roman" panose="02020603050405020304" pitchFamily="18" charset="0"/>
                <a:cs typeface="Times New Roman" panose="02020603050405020304" pitchFamily="18" charset="0"/>
              </a:rPr>
              <a:t> fracture nodes for our own fractured meshes.</a:t>
            </a:r>
          </a:p>
          <a:p>
            <a:pPr algn="just"/>
            <a:r>
              <a:rPr lang="en-US" sz="1800" dirty="0">
                <a:latin typeface="Times New Roman" panose="02020603050405020304" pitchFamily="18" charset="0"/>
                <a:cs typeface="Times New Roman" panose="02020603050405020304" pitchFamily="18" charset="0"/>
              </a:rPr>
              <a:t>Our algorithm’s only parameters are the tolerances 𝜀 and 𝜎, which we fix at 𝜀 = 10</a:t>
            </a:r>
            <a:r>
              <a:rPr lang="en-US" sz="1800" baseline="30000" dirty="0">
                <a:latin typeface="Times New Roman" panose="02020603050405020304" pitchFamily="18" charset="0"/>
                <a:cs typeface="Times New Roman" panose="02020603050405020304" pitchFamily="18" charset="0"/>
              </a:rPr>
              <a:t>−10 </a:t>
            </a:r>
            <a:r>
              <a:rPr lang="en-US" sz="1800" dirty="0">
                <a:latin typeface="Times New Roman" panose="02020603050405020304" pitchFamily="18" charset="0"/>
                <a:cs typeface="Times New Roman" panose="02020603050405020304" pitchFamily="18" charset="0"/>
              </a:rPr>
              <a:t>and 𝜎 = 10</a:t>
            </a:r>
            <a:r>
              <a:rPr lang="en-US" sz="1800" baseline="30000" dirty="0">
                <a:latin typeface="Times New Roman" panose="02020603050405020304" pitchFamily="18" charset="0"/>
                <a:cs typeface="Times New Roman" panose="02020603050405020304" pitchFamily="18" charset="0"/>
              </a:rPr>
              <a:t>−3</a:t>
            </a:r>
          </a:p>
          <a:p>
            <a:pPr algn="just"/>
            <a:endParaRPr lang="en-US" sz="1800" baseline="30000" dirty="0">
              <a:latin typeface="Times New Roman" panose="02020603050405020304" pitchFamily="18" charset="0"/>
              <a:cs typeface="Times New Roman" panose="02020603050405020304" pitchFamily="18" charset="0"/>
            </a:endParaRPr>
          </a:p>
          <a:p>
            <a:pPr marL="0" indent="0">
              <a:buNone/>
            </a:pPr>
            <a:r>
              <a:rPr lang="en-US" sz="1800" dirty="0">
                <a:latin typeface="Times New Roman" panose="02020603050405020304" pitchFamily="18" charset="0"/>
                <a:cs typeface="Times New Roman" panose="02020603050405020304" pitchFamily="18" charset="0"/>
              </a:rPr>
              <a:t>The proposed algorithm works in two steps :</a:t>
            </a:r>
          </a:p>
          <a:p>
            <a:pPr marL="0" indent="0">
              <a:buNone/>
            </a:pPr>
            <a:r>
              <a:rPr lang="en-US" sz="1800" dirty="0">
                <a:latin typeface="Times New Roman" panose="02020603050405020304" pitchFamily="18" charset="0"/>
                <a:cs typeface="Times New Roman" panose="02020603050405020304" pitchFamily="18" charset="0"/>
              </a:rPr>
              <a:t>Step 1 : Precomputing a given shape’s fracture modes.</a:t>
            </a:r>
          </a:p>
          <a:p>
            <a:r>
              <a:rPr lang="en-US" sz="1800" dirty="0">
                <a:latin typeface="Times New Roman" panose="02020603050405020304" pitchFamily="18" charset="0"/>
                <a:cs typeface="Times New Roman" panose="02020603050405020304" pitchFamily="18" charset="0"/>
              </a:rPr>
              <a:t>This step takes place offline, following algorithm 1.</a:t>
            </a:r>
          </a:p>
          <a:p>
            <a:r>
              <a:rPr lang="en-US" sz="1800" dirty="0">
                <a:latin typeface="Times New Roman" panose="02020603050405020304" pitchFamily="18" charset="0"/>
                <a:cs typeface="Times New Roman" panose="02020603050405020304" pitchFamily="18" charset="0"/>
              </a:rPr>
              <a:t>Each mode takes between 0.5 to 12 seconds to compute in our meshes, which have between 3,000 and 15,000 tetrahedra.</a:t>
            </a:r>
          </a:p>
          <a:p>
            <a:pPr marL="0" indent="0" algn="just">
              <a:buNone/>
            </a:pPr>
            <a:endParaRPr lang="en-US" sz="1800" baseline="30000" dirty="0">
              <a:latin typeface="Times New Roman" panose="02020603050405020304" pitchFamily="18" charset="0"/>
              <a:cs typeface="Times New Roman" panose="02020603050405020304" pitchFamily="18" charset="0"/>
            </a:endParaRPr>
          </a:p>
        </p:txBody>
      </p:sp>
      <p:sp>
        <p:nvSpPr>
          <p:cNvPr id="6" name="Slide Number Placeholder 5">
            <a:extLst>
              <a:ext uri="{FF2B5EF4-FFF2-40B4-BE49-F238E27FC236}">
                <a16:creationId xmlns:a16="http://schemas.microsoft.com/office/drawing/2014/main" id="{1DD05FA1-4270-1DED-0E89-3A73AC942915}"/>
              </a:ext>
            </a:extLst>
          </p:cNvPr>
          <p:cNvSpPr>
            <a:spLocks noGrp="1"/>
          </p:cNvSpPr>
          <p:nvPr>
            <p:ph type="sldNum" sz="quarter" idx="12"/>
          </p:nvPr>
        </p:nvSpPr>
        <p:spPr/>
        <p:txBody>
          <a:bodyPr/>
          <a:lstStyle/>
          <a:p>
            <a:fld id="{18EE88C8-DCE7-474C-ACBA-F144C4D383D1}" type="slidenum">
              <a:rPr lang="de-DE" smtClean="0"/>
              <a:t>19</a:t>
            </a:fld>
            <a:endParaRPr lang="de-DE"/>
          </a:p>
        </p:txBody>
      </p:sp>
      <p:sp>
        <p:nvSpPr>
          <p:cNvPr id="7" name="Footer Placeholder 6">
            <a:extLst>
              <a:ext uri="{FF2B5EF4-FFF2-40B4-BE49-F238E27FC236}">
                <a16:creationId xmlns:a16="http://schemas.microsoft.com/office/drawing/2014/main" id="{72DD8663-60B7-010A-FE99-BA09235AEEE8}"/>
              </a:ext>
            </a:extLst>
          </p:cNvPr>
          <p:cNvSpPr>
            <a:spLocks noGrp="1"/>
          </p:cNvSpPr>
          <p:nvPr>
            <p:ph type="ftr" sz="quarter" idx="11"/>
          </p:nvPr>
        </p:nvSpPr>
        <p:spPr/>
        <p:txBody>
          <a:bodyPr/>
          <a:lstStyle/>
          <a:p>
            <a:r>
              <a:rPr lang="en-US"/>
              <a:t>Seminar : Recent Advances in 3D Computer Vision</a:t>
            </a:r>
            <a:endParaRPr lang="de-DE"/>
          </a:p>
        </p:txBody>
      </p:sp>
    </p:spTree>
    <p:extLst>
      <p:ext uri="{BB962C8B-B14F-4D97-AF65-F5344CB8AC3E}">
        <p14:creationId xmlns:p14="http://schemas.microsoft.com/office/powerpoint/2010/main" val="10728306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4E6B8C-CB56-920A-2C8B-EDAC714A361F}"/>
              </a:ext>
            </a:extLst>
          </p:cNvPr>
          <p:cNvSpPr>
            <a:spLocks noGrp="1"/>
          </p:cNvSpPr>
          <p:nvPr>
            <p:ph type="title"/>
          </p:nvPr>
        </p:nvSpPr>
        <p:spPr/>
        <p:txBody>
          <a:bodyPr/>
          <a:lstStyle/>
          <a:p>
            <a:r>
              <a:rPr lang="en-US" sz="4400">
                <a:latin typeface="Times New Roman" panose="02020603050405020304" pitchFamily="18" charset="0"/>
                <a:cs typeface="Times New Roman" panose="02020603050405020304" pitchFamily="18" charset="0"/>
              </a:rPr>
              <a:t>Concept</a:t>
            </a:r>
            <a:endParaRPr lang="en-US" dirty="0"/>
          </a:p>
        </p:txBody>
      </p:sp>
      <p:sp>
        <p:nvSpPr>
          <p:cNvPr id="3" name="Content Placeholder 2">
            <a:extLst>
              <a:ext uri="{FF2B5EF4-FFF2-40B4-BE49-F238E27FC236}">
                <a16:creationId xmlns:a16="http://schemas.microsoft.com/office/drawing/2014/main" id="{DB35E204-561D-D08F-6A2D-2A961E3B464F}"/>
              </a:ext>
            </a:extLst>
          </p:cNvPr>
          <p:cNvSpPr>
            <a:spLocks noGrp="1"/>
          </p:cNvSpPr>
          <p:nvPr>
            <p:ph idx="1"/>
          </p:nvPr>
        </p:nvSpPr>
        <p:spPr/>
        <p:txBody>
          <a:bodyPr>
            <a:normAutofit/>
          </a:bodyPr>
          <a:lstStyle/>
          <a:p>
            <a:r>
              <a:rPr lang="en-US" sz="1800">
                <a:latin typeface="Times New Roman" panose="02020603050405020304" pitchFamily="18" charset="0"/>
                <a:cs typeface="Times New Roman" panose="02020603050405020304" pitchFamily="18" charset="0"/>
              </a:rPr>
              <a:t>Introduce an object’s </a:t>
            </a:r>
            <a:r>
              <a:rPr lang="en-US" sz="1800" i="1">
                <a:latin typeface="Times New Roman" panose="02020603050405020304" pitchFamily="18" charset="0"/>
                <a:cs typeface="Times New Roman" panose="02020603050405020304" pitchFamily="18" charset="0"/>
              </a:rPr>
              <a:t>fracture modes.</a:t>
            </a:r>
          </a:p>
          <a:p>
            <a:r>
              <a:rPr lang="en-US" sz="1800">
                <a:latin typeface="Times New Roman" panose="02020603050405020304" pitchFamily="18" charset="0"/>
                <a:cs typeface="Times New Roman" panose="02020603050405020304" pitchFamily="18" charset="0"/>
              </a:rPr>
              <a:t>Obtain a pre fracture pattern – substitute existing methods for real-time applications with lower runtime costs and better realistic output.</a:t>
            </a:r>
          </a:p>
          <a:p>
            <a:r>
              <a:rPr lang="en-US" sz="1800">
                <a:latin typeface="Times New Roman" panose="02020603050405020304" pitchFamily="18" charset="0"/>
                <a:cs typeface="Times New Roman" panose="02020603050405020304" pitchFamily="18" charset="0"/>
              </a:rPr>
              <a:t>Obtain an impact dependent fracture pattern omitting the need for any kind of crack propagation simulation.</a:t>
            </a:r>
          </a:p>
          <a:p>
            <a:r>
              <a:rPr lang="en-US" sz="1800">
                <a:latin typeface="Times New Roman" panose="02020603050405020304" pitchFamily="18" charset="0"/>
                <a:cs typeface="Times New Roman" panose="02020603050405020304" pitchFamily="18" charset="0"/>
              </a:rPr>
              <a:t>Introduce and show advantages for these concepts.</a:t>
            </a:r>
          </a:p>
          <a:p>
            <a:endParaRPr lang="en-US" sz="1800" dirty="0"/>
          </a:p>
        </p:txBody>
      </p:sp>
      <p:sp>
        <p:nvSpPr>
          <p:cNvPr id="4" name="Slide Number Placeholder 3">
            <a:extLst>
              <a:ext uri="{FF2B5EF4-FFF2-40B4-BE49-F238E27FC236}">
                <a16:creationId xmlns:a16="http://schemas.microsoft.com/office/drawing/2014/main" id="{C02E1247-30DC-C447-876E-6471890E8D09}"/>
              </a:ext>
            </a:extLst>
          </p:cNvPr>
          <p:cNvSpPr>
            <a:spLocks noGrp="1"/>
          </p:cNvSpPr>
          <p:nvPr>
            <p:ph type="sldNum" sz="quarter" idx="12"/>
          </p:nvPr>
        </p:nvSpPr>
        <p:spPr/>
        <p:txBody>
          <a:bodyPr/>
          <a:lstStyle/>
          <a:p>
            <a:fld id="{18EE88C8-DCE7-474C-ACBA-F144C4D383D1}" type="slidenum">
              <a:rPr lang="de-DE" smtClean="0"/>
              <a:t>2</a:t>
            </a:fld>
            <a:endParaRPr lang="de-DE"/>
          </a:p>
        </p:txBody>
      </p:sp>
      <p:pic>
        <p:nvPicPr>
          <p:cNvPr id="6" name="Picture 5">
            <a:extLst>
              <a:ext uri="{FF2B5EF4-FFF2-40B4-BE49-F238E27FC236}">
                <a16:creationId xmlns:a16="http://schemas.microsoft.com/office/drawing/2014/main" id="{0D8FC71F-4DD3-C1B7-58BD-8980A4DB89A2}"/>
              </a:ext>
            </a:extLst>
          </p:cNvPr>
          <p:cNvPicPr>
            <a:picLocks noChangeAspect="1"/>
          </p:cNvPicPr>
          <p:nvPr/>
        </p:nvPicPr>
        <p:blipFill>
          <a:blip r:embed="rId2"/>
          <a:stretch>
            <a:fillRect/>
          </a:stretch>
        </p:blipFill>
        <p:spPr>
          <a:xfrm>
            <a:off x="2242788" y="3500788"/>
            <a:ext cx="2466654" cy="2866258"/>
          </a:xfrm>
          <a:prstGeom prst="rect">
            <a:avLst/>
          </a:prstGeom>
        </p:spPr>
      </p:pic>
      <p:pic>
        <p:nvPicPr>
          <p:cNvPr id="10" name="Picture 9">
            <a:extLst>
              <a:ext uri="{FF2B5EF4-FFF2-40B4-BE49-F238E27FC236}">
                <a16:creationId xmlns:a16="http://schemas.microsoft.com/office/drawing/2014/main" id="{70D56213-9875-06EB-16BE-6943D887B65F}"/>
              </a:ext>
            </a:extLst>
          </p:cNvPr>
          <p:cNvPicPr>
            <a:picLocks noChangeAspect="1"/>
          </p:cNvPicPr>
          <p:nvPr/>
        </p:nvPicPr>
        <p:blipFill>
          <a:blip r:embed="rId3"/>
          <a:stretch>
            <a:fillRect/>
          </a:stretch>
        </p:blipFill>
        <p:spPr>
          <a:xfrm>
            <a:off x="5042810" y="4893869"/>
            <a:ext cx="4553184" cy="1530429"/>
          </a:xfrm>
          <a:prstGeom prst="rect">
            <a:avLst/>
          </a:prstGeom>
        </p:spPr>
      </p:pic>
      <p:pic>
        <p:nvPicPr>
          <p:cNvPr id="14" name="Picture 13">
            <a:extLst>
              <a:ext uri="{FF2B5EF4-FFF2-40B4-BE49-F238E27FC236}">
                <a16:creationId xmlns:a16="http://schemas.microsoft.com/office/drawing/2014/main" id="{BE18A8A3-4AFF-5E14-28E0-A74372F962ED}"/>
              </a:ext>
            </a:extLst>
          </p:cNvPr>
          <p:cNvPicPr>
            <a:picLocks noChangeAspect="1"/>
          </p:cNvPicPr>
          <p:nvPr/>
        </p:nvPicPr>
        <p:blipFill>
          <a:blip r:embed="rId4"/>
          <a:stretch>
            <a:fillRect/>
          </a:stretch>
        </p:blipFill>
        <p:spPr>
          <a:xfrm>
            <a:off x="5166641" y="3723831"/>
            <a:ext cx="4305521" cy="990651"/>
          </a:xfrm>
          <a:prstGeom prst="rect">
            <a:avLst/>
          </a:prstGeom>
        </p:spPr>
      </p:pic>
      <p:sp>
        <p:nvSpPr>
          <p:cNvPr id="16" name="Footer Placeholder 15">
            <a:extLst>
              <a:ext uri="{FF2B5EF4-FFF2-40B4-BE49-F238E27FC236}">
                <a16:creationId xmlns:a16="http://schemas.microsoft.com/office/drawing/2014/main" id="{78BE8FF0-30D1-E546-6772-83EE3D3B17C6}"/>
              </a:ext>
            </a:extLst>
          </p:cNvPr>
          <p:cNvSpPr>
            <a:spLocks noGrp="1"/>
          </p:cNvSpPr>
          <p:nvPr>
            <p:ph type="ftr" sz="quarter" idx="11"/>
          </p:nvPr>
        </p:nvSpPr>
        <p:spPr/>
        <p:txBody>
          <a:bodyPr/>
          <a:lstStyle/>
          <a:p>
            <a:r>
              <a:rPr lang="en-US"/>
              <a:t>Seminar : Recent Advances in 3D Computer Vision</a:t>
            </a:r>
            <a:endParaRPr lang="de-DE"/>
          </a:p>
        </p:txBody>
      </p:sp>
      <p:sp>
        <p:nvSpPr>
          <p:cNvPr id="5" name="TextBox 4">
            <a:extLst>
              <a:ext uri="{FF2B5EF4-FFF2-40B4-BE49-F238E27FC236}">
                <a16:creationId xmlns:a16="http://schemas.microsoft.com/office/drawing/2014/main" id="{1688B189-1265-D320-E7CD-A1FA3E4AFFAD}"/>
              </a:ext>
            </a:extLst>
          </p:cNvPr>
          <p:cNvSpPr txBox="1"/>
          <p:nvPr/>
        </p:nvSpPr>
        <p:spPr>
          <a:xfrm>
            <a:off x="10150259" y="6559892"/>
            <a:ext cx="2041741" cy="323165"/>
          </a:xfrm>
          <a:prstGeom prst="rect">
            <a:avLst/>
          </a:prstGeom>
          <a:noFill/>
        </p:spPr>
        <p:txBody>
          <a:bodyPr wrap="square" rtlCol="0">
            <a:spAutoFit/>
          </a:bodyPr>
          <a:lstStyle/>
          <a:p>
            <a:r>
              <a:rPr lang="en-US" sz="1500" dirty="0"/>
              <a:t>Picture : [</a:t>
            </a:r>
            <a:r>
              <a:rPr lang="en-US" sz="1500" dirty="0" err="1"/>
              <a:t>SeLuSiRaYaJa</a:t>
            </a:r>
            <a:r>
              <a:rPr lang="en-US" sz="1500" dirty="0"/>
              <a:t>]</a:t>
            </a:r>
          </a:p>
        </p:txBody>
      </p:sp>
    </p:spTree>
    <p:extLst>
      <p:ext uri="{BB962C8B-B14F-4D97-AF65-F5344CB8AC3E}">
        <p14:creationId xmlns:p14="http://schemas.microsoft.com/office/powerpoint/2010/main" val="4028687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2790DB-529F-E0F0-7262-A389E272B325}"/>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Results</a:t>
            </a:r>
          </a:p>
        </p:txBody>
      </p:sp>
      <p:sp>
        <p:nvSpPr>
          <p:cNvPr id="9" name="Content Placeholder 8">
            <a:extLst>
              <a:ext uri="{FF2B5EF4-FFF2-40B4-BE49-F238E27FC236}">
                <a16:creationId xmlns:a16="http://schemas.microsoft.com/office/drawing/2014/main" id="{9C364D88-911C-B056-3BF2-CF2FF6D4EC63}"/>
              </a:ext>
            </a:extLst>
          </p:cNvPr>
          <p:cNvSpPr>
            <a:spLocks noGrp="1"/>
          </p:cNvSpPr>
          <p:nvPr>
            <p:ph idx="1"/>
          </p:nvPr>
        </p:nvSpPr>
        <p:spPr/>
        <p:txBody>
          <a:bodyPr>
            <a:normAutofit/>
          </a:bodyPr>
          <a:lstStyle/>
          <a:p>
            <a:pPr marL="0" indent="0">
              <a:buNone/>
            </a:pPr>
            <a:r>
              <a:rPr lang="en-US" sz="1800" dirty="0">
                <a:latin typeface="Times New Roman" panose="02020603050405020304" pitchFamily="18" charset="0"/>
                <a:cs typeface="Times New Roman" panose="02020603050405020304" pitchFamily="18" charset="0"/>
              </a:rPr>
              <a:t>Step 2 : Impact projection step</a:t>
            </a:r>
          </a:p>
          <a:p>
            <a:r>
              <a:rPr lang="en-US" sz="1800" dirty="0">
                <a:latin typeface="Times New Roman" panose="02020603050405020304" pitchFamily="18" charset="0"/>
                <a:cs typeface="Times New Roman" panose="02020603050405020304" pitchFamily="18" charset="0"/>
              </a:rPr>
              <a:t>Only part that happens at runtime.</a:t>
            </a:r>
          </a:p>
          <a:p>
            <a:r>
              <a:rPr lang="en-US" sz="1800" dirty="0">
                <a:latin typeface="Times New Roman" panose="02020603050405020304" pitchFamily="18" charset="0"/>
                <a:cs typeface="Times New Roman" panose="02020603050405020304" pitchFamily="18" charset="0"/>
              </a:rPr>
              <a:t>Complexity : O(𝑘𝑛˜)</a:t>
            </a:r>
          </a:p>
          <a:p>
            <a:r>
              <a:rPr lang="en-US" sz="1800" dirty="0">
                <a:latin typeface="Times New Roman" panose="02020603050405020304" pitchFamily="18" charset="0"/>
                <a:cs typeface="Times New Roman" panose="02020603050405020304" pitchFamily="18" charset="0"/>
              </a:rPr>
              <a:t>Complexity of other elements of the projection step : O(𝑝).</a:t>
            </a:r>
          </a:p>
          <a:p>
            <a:r>
              <a:rPr lang="en-US" sz="1800" dirty="0">
                <a:latin typeface="Times New Roman" panose="02020603050405020304" pitchFamily="18" charset="0"/>
                <a:cs typeface="Times New Roman" panose="02020603050405020304" pitchFamily="18" charset="0"/>
              </a:rPr>
              <a:t>In our examples, 𝑛˜ is between 1,000 and 10,000 and we compute between 𝑘 = 20 and 𝑘 = 40 fracture modes, meaning our full runtime step requires between 0.1 and 1 million floating point operations.</a:t>
            </a:r>
          </a:p>
          <a:p>
            <a:r>
              <a:rPr lang="en-US" sz="1800" dirty="0">
                <a:latin typeface="Times New Roman" panose="02020603050405020304" pitchFamily="18" charset="0"/>
                <a:cs typeface="Times New Roman" panose="02020603050405020304" pitchFamily="18" charset="0"/>
              </a:rPr>
              <a:t>Implementation took between one and two milliseconds to carry out this step</a:t>
            </a:r>
          </a:p>
          <a:p>
            <a:pPr marL="0" indent="0">
              <a:buNone/>
            </a:pPr>
            <a:endParaRPr lang="en-US" sz="1800" dirty="0">
              <a:latin typeface="Times New Roman" panose="02020603050405020304" pitchFamily="18" charset="0"/>
              <a:cs typeface="Times New Roman" panose="02020603050405020304" pitchFamily="18" charset="0"/>
            </a:endParaRPr>
          </a:p>
          <a:p>
            <a:endParaRPr lang="en-US" sz="1800" dirty="0">
              <a:latin typeface="Times New Roman" panose="02020603050405020304" pitchFamily="18" charset="0"/>
              <a:cs typeface="Times New Roman" panose="02020603050405020304" pitchFamily="18" charset="0"/>
            </a:endParaRPr>
          </a:p>
        </p:txBody>
      </p:sp>
      <p:sp>
        <p:nvSpPr>
          <p:cNvPr id="11" name="Slide Number Placeholder 10">
            <a:extLst>
              <a:ext uri="{FF2B5EF4-FFF2-40B4-BE49-F238E27FC236}">
                <a16:creationId xmlns:a16="http://schemas.microsoft.com/office/drawing/2014/main" id="{3AE11B34-5C02-54B1-4BD6-B6B05F4B3E7A}"/>
              </a:ext>
            </a:extLst>
          </p:cNvPr>
          <p:cNvSpPr>
            <a:spLocks noGrp="1"/>
          </p:cNvSpPr>
          <p:nvPr>
            <p:ph type="sldNum" sz="quarter" idx="12"/>
          </p:nvPr>
        </p:nvSpPr>
        <p:spPr/>
        <p:txBody>
          <a:bodyPr/>
          <a:lstStyle/>
          <a:p>
            <a:fld id="{18EE88C8-DCE7-474C-ACBA-F144C4D383D1}" type="slidenum">
              <a:rPr lang="de-DE" smtClean="0"/>
              <a:t>20</a:t>
            </a:fld>
            <a:endParaRPr lang="de-DE"/>
          </a:p>
        </p:txBody>
      </p:sp>
      <p:pic>
        <p:nvPicPr>
          <p:cNvPr id="10" name="Picture 9">
            <a:extLst>
              <a:ext uri="{FF2B5EF4-FFF2-40B4-BE49-F238E27FC236}">
                <a16:creationId xmlns:a16="http://schemas.microsoft.com/office/drawing/2014/main" id="{AD753A3D-2A4E-E7C8-663A-A287AA574EB2}"/>
              </a:ext>
            </a:extLst>
          </p:cNvPr>
          <p:cNvPicPr>
            <a:picLocks noChangeAspect="1"/>
          </p:cNvPicPr>
          <p:nvPr/>
        </p:nvPicPr>
        <p:blipFill>
          <a:blip r:embed="rId3"/>
          <a:stretch>
            <a:fillRect/>
          </a:stretch>
        </p:blipFill>
        <p:spPr>
          <a:xfrm>
            <a:off x="1339186" y="4367120"/>
            <a:ext cx="4489681" cy="1809843"/>
          </a:xfrm>
          <a:prstGeom prst="rect">
            <a:avLst/>
          </a:prstGeom>
        </p:spPr>
      </p:pic>
      <p:sp>
        <p:nvSpPr>
          <p:cNvPr id="12" name="Footer Placeholder 11">
            <a:extLst>
              <a:ext uri="{FF2B5EF4-FFF2-40B4-BE49-F238E27FC236}">
                <a16:creationId xmlns:a16="http://schemas.microsoft.com/office/drawing/2014/main" id="{996BA215-95CD-49BE-6DB8-52438EABE79B}"/>
              </a:ext>
            </a:extLst>
          </p:cNvPr>
          <p:cNvSpPr>
            <a:spLocks noGrp="1"/>
          </p:cNvSpPr>
          <p:nvPr>
            <p:ph type="ftr" sz="quarter" idx="11"/>
          </p:nvPr>
        </p:nvSpPr>
        <p:spPr/>
        <p:txBody>
          <a:bodyPr/>
          <a:lstStyle/>
          <a:p>
            <a:r>
              <a:rPr lang="en-US"/>
              <a:t>Seminar : Recent Advances in 3D Computer Vision</a:t>
            </a:r>
            <a:endParaRPr lang="de-DE"/>
          </a:p>
        </p:txBody>
      </p:sp>
    </p:spTree>
    <p:extLst>
      <p:ext uri="{BB962C8B-B14F-4D97-AF65-F5344CB8AC3E}">
        <p14:creationId xmlns:p14="http://schemas.microsoft.com/office/powerpoint/2010/main" val="28844276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0986BE-4780-0AF0-9ED2-5FDDBA2AA9F1}"/>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Summary</a:t>
            </a:r>
          </a:p>
        </p:txBody>
      </p:sp>
      <p:sp>
        <p:nvSpPr>
          <p:cNvPr id="3" name="Content Placeholder 2">
            <a:extLst>
              <a:ext uri="{FF2B5EF4-FFF2-40B4-BE49-F238E27FC236}">
                <a16:creationId xmlns:a16="http://schemas.microsoft.com/office/drawing/2014/main" id="{0772B399-50C3-019C-E9AF-23C64CA0843D}"/>
              </a:ext>
            </a:extLst>
          </p:cNvPr>
          <p:cNvSpPr>
            <a:spLocks noGrp="1"/>
          </p:cNvSpPr>
          <p:nvPr>
            <p:ph idx="1"/>
          </p:nvPr>
        </p:nvSpPr>
        <p:spPr/>
        <p:txBody>
          <a:bodyPr>
            <a:normAutofit/>
          </a:bodyPr>
          <a:lstStyle/>
          <a:p>
            <a:r>
              <a:rPr lang="en-US" sz="1800" dirty="0">
                <a:latin typeface="Times New Roman" panose="02020603050405020304" pitchFamily="18" charset="0"/>
                <a:cs typeface="Times New Roman" panose="02020603050405020304" pitchFamily="18" charset="0"/>
              </a:rPr>
              <a:t>Our proposed fracture modes naturally identify the regions of a shape that are geometrically weak.</a:t>
            </a:r>
          </a:p>
          <a:p>
            <a:endParaRPr lang="en-US" sz="1800" dirty="0">
              <a:latin typeface="Times New Roman" panose="02020603050405020304" pitchFamily="18" charset="0"/>
              <a:cs typeface="Times New Roman" panose="02020603050405020304" pitchFamily="18" charset="0"/>
            </a:endParaRPr>
          </a:p>
          <a:p>
            <a:endParaRPr lang="en-US" sz="1800" dirty="0">
              <a:latin typeface="Times New Roman" panose="02020603050405020304" pitchFamily="18" charset="0"/>
              <a:cs typeface="Times New Roman" panose="02020603050405020304" pitchFamily="18" charset="0"/>
            </a:endParaRPr>
          </a:p>
          <a:p>
            <a:endParaRPr lang="en-US" sz="1800" dirty="0">
              <a:latin typeface="Times New Roman" panose="02020603050405020304" pitchFamily="18" charset="0"/>
              <a:cs typeface="Times New Roman" panose="02020603050405020304" pitchFamily="18" charset="0"/>
            </a:endParaRPr>
          </a:p>
          <a:p>
            <a:endParaRPr lang="en-US" sz="1800" dirty="0">
              <a:latin typeface="Times New Roman" panose="02020603050405020304" pitchFamily="18" charset="0"/>
              <a:cs typeface="Times New Roman" panose="02020603050405020304" pitchFamily="18" charset="0"/>
            </a:endParaRPr>
          </a:p>
          <a:p>
            <a:r>
              <a:rPr lang="en-US" sz="1800" dirty="0">
                <a:latin typeface="Times New Roman" panose="02020603050405020304" pitchFamily="18" charset="0"/>
                <a:cs typeface="Times New Roman" panose="02020603050405020304" pitchFamily="18" charset="0"/>
              </a:rPr>
              <a:t>Voronoi based prefecture methods result in convex, unrealistic and easily recognizable pieces, while our fracture modes are realistic and can produce a much wider set of shapes.</a:t>
            </a:r>
          </a:p>
          <a:p>
            <a:pPr marL="0" indent="0">
              <a:buNone/>
            </a:pPr>
            <a:endParaRPr lang="en-US" sz="1800" dirty="0">
              <a:latin typeface="Times New Roman" panose="02020603050405020304" pitchFamily="18" charset="0"/>
              <a:cs typeface="Times New Roman" panose="02020603050405020304" pitchFamily="18" charset="0"/>
            </a:endParaRPr>
          </a:p>
        </p:txBody>
      </p:sp>
      <p:sp>
        <p:nvSpPr>
          <p:cNvPr id="12" name="Slide Number Placeholder 11">
            <a:extLst>
              <a:ext uri="{FF2B5EF4-FFF2-40B4-BE49-F238E27FC236}">
                <a16:creationId xmlns:a16="http://schemas.microsoft.com/office/drawing/2014/main" id="{9E4B1027-8EF1-43B7-337C-3829D00BC58F}"/>
              </a:ext>
            </a:extLst>
          </p:cNvPr>
          <p:cNvSpPr>
            <a:spLocks noGrp="1"/>
          </p:cNvSpPr>
          <p:nvPr>
            <p:ph type="sldNum" sz="quarter" idx="12"/>
          </p:nvPr>
        </p:nvSpPr>
        <p:spPr/>
        <p:txBody>
          <a:bodyPr/>
          <a:lstStyle/>
          <a:p>
            <a:fld id="{18EE88C8-DCE7-474C-ACBA-F144C4D383D1}" type="slidenum">
              <a:rPr lang="de-DE" smtClean="0"/>
              <a:t>21</a:t>
            </a:fld>
            <a:endParaRPr lang="de-DE"/>
          </a:p>
        </p:txBody>
      </p:sp>
      <p:pic>
        <p:nvPicPr>
          <p:cNvPr id="5" name="Picture 4">
            <a:extLst>
              <a:ext uri="{FF2B5EF4-FFF2-40B4-BE49-F238E27FC236}">
                <a16:creationId xmlns:a16="http://schemas.microsoft.com/office/drawing/2014/main" id="{4D1B5700-C93D-F66E-08FD-ADA4FD826FEF}"/>
              </a:ext>
            </a:extLst>
          </p:cNvPr>
          <p:cNvPicPr>
            <a:picLocks noChangeAspect="1"/>
          </p:cNvPicPr>
          <p:nvPr/>
        </p:nvPicPr>
        <p:blipFill>
          <a:blip r:embed="rId2"/>
          <a:stretch>
            <a:fillRect/>
          </a:stretch>
        </p:blipFill>
        <p:spPr>
          <a:xfrm>
            <a:off x="1568337" y="2237310"/>
            <a:ext cx="3562464" cy="1363030"/>
          </a:xfrm>
          <a:prstGeom prst="rect">
            <a:avLst/>
          </a:prstGeom>
        </p:spPr>
      </p:pic>
      <p:pic>
        <p:nvPicPr>
          <p:cNvPr id="7" name="Picture 6">
            <a:extLst>
              <a:ext uri="{FF2B5EF4-FFF2-40B4-BE49-F238E27FC236}">
                <a16:creationId xmlns:a16="http://schemas.microsoft.com/office/drawing/2014/main" id="{508B4A3A-23DD-5D41-C7AC-3248F41F91F3}"/>
              </a:ext>
            </a:extLst>
          </p:cNvPr>
          <p:cNvPicPr>
            <a:picLocks noChangeAspect="1"/>
          </p:cNvPicPr>
          <p:nvPr/>
        </p:nvPicPr>
        <p:blipFill>
          <a:blip r:embed="rId3"/>
          <a:stretch>
            <a:fillRect/>
          </a:stretch>
        </p:blipFill>
        <p:spPr>
          <a:xfrm>
            <a:off x="6546740" y="2146140"/>
            <a:ext cx="2806813" cy="1545369"/>
          </a:xfrm>
          <a:prstGeom prst="rect">
            <a:avLst/>
          </a:prstGeom>
        </p:spPr>
      </p:pic>
      <p:pic>
        <p:nvPicPr>
          <p:cNvPr id="9" name="Picture 8">
            <a:extLst>
              <a:ext uri="{FF2B5EF4-FFF2-40B4-BE49-F238E27FC236}">
                <a16:creationId xmlns:a16="http://schemas.microsoft.com/office/drawing/2014/main" id="{514B55E3-E162-F9AC-1749-9F770CDAA1A9}"/>
              </a:ext>
            </a:extLst>
          </p:cNvPr>
          <p:cNvPicPr>
            <a:picLocks noChangeAspect="1"/>
          </p:cNvPicPr>
          <p:nvPr/>
        </p:nvPicPr>
        <p:blipFill>
          <a:blip r:embed="rId4"/>
          <a:stretch>
            <a:fillRect/>
          </a:stretch>
        </p:blipFill>
        <p:spPr>
          <a:xfrm>
            <a:off x="1196809" y="4530693"/>
            <a:ext cx="3937342" cy="1120807"/>
          </a:xfrm>
          <a:prstGeom prst="rect">
            <a:avLst/>
          </a:prstGeom>
        </p:spPr>
      </p:pic>
      <p:pic>
        <p:nvPicPr>
          <p:cNvPr id="11" name="Picture 10">
            <a:extLst>
              <a:ext uri="{FF2B5EF4-FFF2-40B4-BE49-F238E27FC236}">
                <a16:creationId xmlns:a16="http://schemas.microsoft.com/office/drawing/2014/main" id="{2BFB0388-AAB4-E7C7-01BE-02E2D086F7C4}"/>
              </a:ext>
            </a:extLst>
          </p:cNvPr>
          <p:cNvPicPr>
            <a:picLocks noChangeAspect="1"/>
          </p:cNvPicPr>
          <p:nvPr/>
        </p:nvPicPr>
        <p:blipFill>
          <a:blip r:embed="rId5"/>
          <a:stretch>
            <a:fillRect/>
          </a:stretch>
        </p:blipFill>
        <p:spPr>
          <a:xfrm>
            <a:off x="6096000" y="4313715"/>
            <a:ext cx="3625965" cy="1337785"/>
          </a:xfrm>
          <a:prstGeom prst="rect">
            <a:avLst/>
          </a:prstGeom>
        </p:spPr>
      </p:pic>
      <p:sp>
        <p:nvSpPr>
          <p:cNvPr id="13" name="Footer Placeholder 12">
            <a:extLst>
              <a:ext uri="{FF2B5EF4-FFF2-40B4-BE49-F238E27FC236}">
                <a16:creationId xmlns:a16="http://schemas.microsoft.com/office/drawing/2014/main" id="{DD1EACED-A6D9-C88F-408B-C483CBA6C7E4}"/>
              </a:ext>
            </a:extLst>
          </p:cNvPr>
          <p:cNvSpPr>
            <a:spLocks noGrp="1"/>
          </p:cNvSpPr>
          <p:nvPr>
            <p:ph type="ftr" sz="quarter" idx="11"/>
          </p:nvPr>
        </p:nvSpPr>
        <p:spPr/>
        <p:txBody>
          <a:bodyPr/>
          <a:lstStyle/>
          <a:p>
            <a:r>
              <a:rPr lang="en-US"/>
              <a:t>Seminar : Recent Advances in 3D Computer Vision</a:t>
            </a:r>
            <a:endParaRPr lang="de-DE"/>
          </a:p>
        </p:txBody>
      </p:sp>
      <p:sp>
        <p:nvSpPr>
          <p:cNvPr id="4" name="TextBox 3">
            <a:extLst>
              <a:ext uri="{FF2B5EF4-FFF2-40B4-BE49-F238E27FC236}">
                <a16:creationId xmlns:a16="http://schemas.microsoft.com/office/drawing/2014/main" id="{708775F5-43FD-2967-0435-3E5022630E63}"/>
              </a:ext>
            </a:extLst>
          </p:cNvPr>
          <p:cNvSpPr txBox="1"/>
          <p:nvPr/>
        </p:nvSpPr>
        <p:spPr>
          <a:xfrm>
            <a:off x="10150259" y="6559892"/>
            <a:ext cx="2041741" cy="323165"/>
          </a:xfrm>
          <a:prstGeom prst="rect">
            <a:avLst/>
          </a:prstGeom>
          <a:noFill/>
        </p:spPr>
        <p:txBody>
          <a:bodyPr wrap="square" rtlCol="0">
            <a:spAutoFit/>
          </a:bodyPr>
          <a:lstStyle/>
          <a:p>
            <a:r>
              <a:rPr lang="en-US" sz="1500" dirty="0"/>
              <a:t>Picture : [</a:t>
            </a:r>
            <a:r>
              <a:rPr lang="en-US" sz="1500" dirty="0" err="1"/>
              <a:t>SeLuSiRaYaJa</a:t>
            </a:r>
            <a:r>
              <a:rPr lang="en-US" sz="1500" dirty="0"/>
              <a:t>]</a:t>
            </a:r>
          </a:p>
        </p:txBody>
      </p:sp>
    </p:spTree>
    <p:extLst>
      <p:ext uri="{BB962C8B-B14F-4D97-AF65-F5344CB8AC3E}">
        <p14:creationId xmlns:p14="http://schemas.microsoft.com/office/powerpoint/2010/main" val="14855162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5B75D-9BDB-D21A-6503-8323BF2EF4FC}"/>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Summary</a:t>
            </a:r>
          </a:p>
        </p:txBody>
      </p:sp>
      <p:sp>
        <p:nvSpPr>
          <p:cNvPr id="3" name="Content Placeholder 2">
            <a:extLst>
              <a:ext uri="{FF2B5EF4-FFF2-40B4-BE49-F238E27FC236}">
                <a16:creationId xmlns:a16="http://schemas.microsoft.com/office/drawing/2014/main" id="{1C2D55E2-EB44-9554-BB99-2C9A03DC9B36}"/>
              </a:ext>
            </a:extLst>
          </p:cNvPr>
          <p:cNvSpPr>
            <a:spLocks noGrp="1"/>
          </p:cNvSpPr>
          <p:nvPr>
            <p:ph idx="1"/>
          </p:nvPr>
        </p:nvSpPr>
        <p:spPr/>
        <p:txBody>
          <a:bodyPr>
            <a:normAutofit/>
          </a:bodyPr>
          <a:lstStyle/>
          <a:p>
            <a:r>
              <a:rPr lang="en-US" sz="1800" dirty="0">
                <a:latin typeface="Times New Roman" panose="02020603050405020304" pitchFamily="18" charset="0"/>
                <a:cs typeface="Times New Roman" panose="02020603050405020304" pitchFamily="18" charset="0"/>
              </a:rPr>
              <a:t>Heterogenous and anisotropic materials are modelled using a vector field </a:t>
            </a:r>
            <a:r>
              <a:rPr lang="el-GR" sz="1800" dirty="0">
                <a:latin typeface="Times New Roman" panose="02020603050405020304" pitchFamily="18" charset="0"/>
                <a:cs typeface="Times New Roman" panose="02020603050405020304" pitchFamily="18" charset="0"/>
              </a:rPr>
              <a:t>η</a:t>
            </a:r>
            <a:r>
              <a:rPr lang="en-US" sz="1800" dirty="0">
                <a:latin typeface="Times New Roman" panose="02020603050405020304" pitchFamily="18" charset="0"/>
                <a:cs typeface="Times New Roman" panose="02020603050405020304" pitchFamily="18" charset="0"/>
              </a:rPr>
              <a:t>: </a:t>
            </a:r>
            <a:r>
              <a:rPr lang="el-GR" sz="1800" dirty="0">
                <a:latin typeface="Times New Roman" panose="02020603050405020304" pitchFamily="18" charset="0"/>
                <a:cs typeface="Times New Roman" panose="02020603050405020304" pitchFamily="18" charset="0"/>
              </a:rPr>
              <a:t>Ω → </a:t>
            </a:r>
            <a:r>
              <a:rPr lang="en-US" sz="1800" dirty="0">
                <a:latin typeface="Times New Roman" panose="02020603050405020304" pitchFamily="18" charset="0"/>
                <a:cs typeface="Times New Roman" panose="02020603050405020304" pitchFamily="18" charset="0"/>
              </a:rPr>
              <a:t>R</a:t>
            </a:r>
            <a:r>
              <a:rPr lang="en-US" sz="1800" baseline="30000" dirty="0">
                <a:latin typeface="Times New Roman" panose="02020603050405020304" pitchFamily="18" charset="0"/>
                <a:cs typeface="Times New Roman" panose="02020603050405020304" pitchFamily="18" charset="0"/>
              </a:rPr>
              <a:t>𝑑 </a:t>
            </a:r>
            <a:r>
              <a:rPr lang="en-US" sz="1800" dirty="0">
                <a:latin typeface="Times New Roman" panose="02020603050405020304" pitchFamily="18" charset="0"/>
                <a:cs typeface="Times New Roman" panose="02020603050405020304" pitchFamily="18" charset="0"/>
              </a:rPr>
              <a:t> to the discontinuity energy equation. </a:t>
            </a:r>
          </a:p>
          <a:p>
            <a:endParaRPr lang="en-US" sz="1800" dirty="0">
              <a:latin typeface="Times New Roman" panose="02020603050405020304" pitchFamily="18" charset="0"/>
              <a:cs typeface="Times New Roman" panose="02020603050405020304" pitchFamily="18" charset="0"/>
            </a:endParaRPr>
          </a:p>
          <a:p>
            <a:endParaRPr lang="en-US" sz="1800" dirty="0">
              <a:latin typeface="Times New Roman" panose="02020603050405020304" pitchFamily="18" charset="0"/>
              <a:cs typeface="Times New Roman" panose="02020603050405020304" pitchFamily="18" charset="0"/>
            </a:endParaRPr>
          </a:p>
          <a:p>
            <a:endParaRPr lang="en-US" sz="1800" dirty="0">
              <a:latin typeface="Times New Roman" panose="02020603050405020304" pitchFamily="18" charset="0"/>
              <a:cs typeface="Times New Roman" panose="02020603050405020304" pitchFamily="18" charset="0"/>
            </a:endParaRPr>
          </a:p>
          <a:p>
            <a:endParaRPr lang="en-US" sz="1800" dirty="0">
              <a:latin typeface="Times New Roman" panose="02020603050405020304" pitchFamily="18" charset="0"/>
              <a:cs typeface="Times New Roman" panose="02020603050405020304" pitchFamily="18" charset="0"/>
            </a:endParaRPr>
          </a:p>
          <a:p>
            <a:endParaRPr lang="en-US" sz="1800" dirty="0">
              <a:latin typeface="Times New Roman" panose="02020603050405020304" pitchFamily="18" charset="0"/>
              <a:cs typeface="Times New Roman" panose="02020603050405020304" pitchFamily="18" charset="0"/>
            </a:endParaRPr>
          </a:p>
          <a:p>
            <a:pPr marL="0" indent="0">
              <a:buNone/>
            </a:pPr>
            <a:r>
              <a:rPr lang="en-US" sz="1800" dirty="0">
                <a:latin typeface="Times New Roman" panose="02020603050405020304" pitchFamily="18" charset="0"/>
                <a:cs typeface="Times New Roman" panose="02020603050405020304" pitchFamily="18" charset="0"/>
              </a:rPr>
              <a:t>Fracture simulations</a:t>
            </a:r>
          </a:p>
          <a:p>
            <a:r>
              <a:rPr lang="en-US" sz="1800" dirty="0">
                <a:latin typeface="Times New Roman" panose="02020603050405020304" pitchFamily="18" charset="0"/>
                <a:cs typeface="Times New Roman" panose="02020603050405020304" pitchFamily="18" charset="0"/>
              </a:rPr>
              <a:t>Our proposed method is ideal for use in interactive applications. The user can select the impact position to obtain different breaking patterns. </a:t>
            </a:r>
          </a:p>
          <a:p>
            <a:endParaRPr lang="en-US" sz="1800" baseline="30000" dirty="0">
              <a:latin typeface="Times New Roman" panose="02020603050405020304" pitchFamily="18" charset="0"/>
              <a:cs typeface="Times New Roman" panose="02020603050405020304" pitchFamily="18" charset="0"/>
            </a:endParaRPr>
          </a:p>
          <a:p>
            <a:pPr marL="0" indent="0">
              <a:buNone/>
            </a:pPr>
            <a:endParaRPr lang="en-US" sz="1800" baseline="30000" dirty="0">
              <a:latin typeface="Times New Roman" panose="02020603050405020304" pitchFamily="18" charset="0"/>
              <a:cs typeface="Times New Roman" panose="02020603050405020304" pitchFamily="18" charset="0"/>
            </a:endParaRPr>
          </a:p>
        </p:txBody>
      </p:sp>
      <p:sp>
        <p:nvSpPr>
          <p:cNvPr id="10" name="Slide Number Placeholder 9">
            <a:extLst>
              <a:ext uri="{FF2B5EF4-FFF2-40B4-BE49-F238E27FC236}">
                <a16:creationId xmlns:a16="http://schemas.microsoft.com/office/drawing/2014/main" id="{D6478574-CA3B-C410-CCE1-7118E6473133}"/>
              </a:ext>
            </a:extLst>
          </p:cNvPr>
          <p:cNvSpPr>
            <a:spLocks noGrp="1"/>
          </p:cNvSpPr>
          <p:nvPr>
            <p:ph type="sldNum" sz="quarter" idx="12"/>
          </p:nvPr>
        </p:nvSpPr>
        <p:spPr/>
        <p:txBody>
          <a:bodyPr/>
          <a:lstStyle/>
          <a:p>
            <a:fld id="{18EE88C8-DCE7-474C-ACBA-F144C4D383D1}" type="slidenum">
              <a:rPr lang="de-DE" smtClean="0"/>
              <a:t>22</a:t>
            </a:fld>
            <a:endParaRPr lang="de-DE"/>
          </a:p>
        </p:txBody>
      </p:sp>
      <p:pic>
        <p:nvPicPr>
          <p:cNvPr id="5" name="Picture 4">
            <a:extLst>
              <a:ext uri="{FF2B5EF4-FFF2-40B4-BE49-F238E27FC236}">
                <a16:creationId xmlns:a16="http://schemas.microsoft.com/office/drawing/2014/main" id="{CDAB4228-E593-1602-A559-B88F502FCA67}"/>
              </a:ext>
            </a:extLst>
          </p:cNvPr>
          <p:cNvPicPr>
            <a:picLocks noChangeAspect="1"/>
          </p:cNvPicPr>
          <p:nvPr/>
        </p:nvPicPr>
        <p:blipFill>
          <a:blip r:embed="rId2"/>
          <a:stretch>
            <a:fillRect/>
          </a:stretch>
        </p:blipFill>
        <p:spPr>
          <a:xfrm>
            <a:off x="4759256" y="2124059"/>
            <a:ext cx="2673487" cy="603281"/>
          </a:xfrm>
          <a:prstGeom prst="rect">
            <a:avLst/>
          </a:prstGeom>
        </p:spPr>
      </p:pic>
      <p:pic>
        <p:nvPicPr>
          <p:cNvPr id="7" name="Picture 6">
            <a:extLst>
              <a:ext uri="{FF2B5EF4-FFF2-40B4-BE49-F238E27FC236}">
                <a16:creationId xmlns:a16="http://schemas.microsoft.com/office/drawing/2014/main" id="{D6A7F7A7-FDA0-E8EB-E4CE-C8A21AAEA0C3}"/>
              </a:ext>
            </a:extLst>
          </p:cNvPr>
          <p:cNvPicPr>
            <a:picLocks noChangeAspect="1"/>
          </p:cNvPicPr>
          <p:nvPr/>
        </p:nvPicPr>
        <p:blipFill>
          <a:blip r:embed="rId3"/>
          <a:stretch>
            <a:fillRect/>
          </a:stretch>
        </p:blipFill>
        <p:spPr>
          <a:xfrm>
            <a:off x="4373539" y="2862277"/>
            <a:ext cx="3444920" cy="1273337"/>
          </a:xfrm>
          <a:prstGeom prst="rect">
            <a:avLst/>
          </a:prstGeom>
        </p:spPr>
      </p:pic>
      <p:pic>
        <p:nvPicPr>
          <p:cNvPr id="9" name="Picture 8">
            <a:extLst>
              <a:ext uri="{FF2B5EF4-FFF2-40B4-BE49-F238E27FC236}">
                <a16:creationId xmlns:a16="http://schemas.microsoft.com/office/drawing/2014/main" id="{A345435F-E52D-D79F-8BF2-8A1E64C0CDB4}"/>
              </a:ext>
            </a:extLst>
          </p:cNvPr>
          <p:cNvPicPr>
            <a:picLocks noChangeAspect="1"/>
          </p:cNvPicPr>
          <p:nvPr/>
        </p:nvPicPr>
        <p:blipFill>
          <a:blip r:embed="rId4"/>
          <a:stretch>
            <a:fillRect/>
          </a:stretch>
        </p:blipFill>
        <p:spPr>
          <a:xfrm>
            <a:off x="4560797" y="5066291"/>
            <a:ext cx="3257662" cy="1409106"/>
          </a:xfrm>
          <a:prstGeom prst="rect">
            <a:avLst/>
          </a:prstGeom>
        </p:spPr>
      </p:pic>
      <p:sp>
        <p:nvSpPr>
          <p:cNvPr id="11" name="Footer Placeholder 10">
            <a:extLst>
              <a:ext uri="{FF2B5EF4-FFF2-40B4-BE49-F238E27FC236}">
                <a16:creationId xmlns:a16="http://schemas.microsoft.com/office/drawing/2014/main" id="{A3DA672C-FB1C-1B94-E684-96BD34F268A6}"/>
              </a:ext>
            </a:extLst>
          </p:cNvPr>
          <p:cNvSpPr>
            <a:spLocks noGrp="1"/>
          </p:cNvSpPr>
          <p:nvPr>
            <p:ph type="ftr" sz="quarter" idx="11"/>
          </p:nvPr>
        </p:nvSpPr>
        <p:spPr/>
        <p:txBody>
          <a:bodyPr/>
          <a:lstStyle/>
          <a:p>
            <a:r>
              <a:rPr lang="en-US"/>
              <a:t>Seminar : Recent Advances in 3D Computer Vision</a:t>
            </a:r>
            <a:endParaRPr lang="de-DE"/>
          </a:p>
        </p:txBody>
      </p:sp>
      <p:sp>
        <p:nvSpPr>
          <p:cNvPr id="4" name="TextBox 3">
            <a:extLst>
              <a:ext uri="{FF2B5EF4-FFF2-40B4-BE49-F238E27FC236}">
                <a16:creationId xmlns:a16="http://schemas.microsoft.com/office/drawing/2014/main" id="{7A3C2D4C-F7EE-9213-C7A8-23A3F87F67C2}"/>
              </a:ext>
            </a:extLst>
          </p:cNvPr>
          <p:cNvSpPr txBox="1"/>
          <p:nvPr/>
        </p:nvSpPr>
        <p:spPr>
          <a:xfrm>
            <a:off x="10150259" y="6559892"/>
            <a:ext cx="2041741" cy="323165"/>
          </a:xfrm>
          <a:prstGeom prst="rect">
            <a:avLst/>
          </a:prstGeom>
          <a:noFill/>
        </p:spPr>
        <p:txBody>
          <a:bodyPr wrap="square" rtlCol="0">
            <a:spAutoFit/>
          </a:bodyPr>
          <a:lstStyle/>
          <a:p>
            <a:r>
              <a:rPr lang="en-US" sz="1500" dirty="0"/>
              <a:t>Picture : [</a:t>
            </a:r>
            <a:r>
              <a:rPr lang="en-US" sz="1500" dirty="0" err="1"/>
              <a:t>SeLuSiRaYaJa</a:t>
            </a:r>
            <a:r>
              <a:rPr lang="en-US" sz="1500" dirty="0"/>
              <a:t>]</a:t>
            </a:r>
          </a:p>
        </p:txBody>
      </p:sp>
    </p:spTree>
    <p:extLst>
      <p:ext uri="{BB962C8B-B14F-4D97-AF65-F5344CB8AC3E}">
        <p14:creationId xmlns:p14="http://schemas.microsoft.com/office/powerpoint/2010/main" val="35045472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17DDDA-8AB8-ABAF-D174-213908412EBE}"/>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Summary</a:t>
            </a:r>
          </a:p>
        </p:txBody>
      </p:sp>
      <p:sp>
        <p:nvSpPr>
          <p:cNvPr id="3" name="Content Placeholder 2">
            <a:extLst>
              <a:ext uri="{FF2B5EF4-FFF2-40B4-BE49-F238E27FC236}">
                <a16:creationId xmlns:a16="http://schemas.microsoft.com/office/drawing/2014/main" id="{4C16B6A5-80FF-CC10-7760-02A0AC604F10}"/>
              </a:ext>
            </a:extLst>
          </p:cNvPr>
          <p:cNvSpPr>
            <a:spLocks noGrp="1"/>
          </p:cNvSpPr>
          <p:nvPr>
            <p:ph idx="1"/>
          </p:nvPr>
        </p:nvSpPr>
        <p:spPr/>
        <p:txBody>
          <a:bodyPr>
            <a:normAutofit/>
          </a:bodyPr>
          <a:lstStyle/>
          <a:p>
            <a:pPr marL="0" indent="0">
              <a:buNone/>
            </a:pPr>
            <a:r>
              <a:rPr lang="en-US" sz="1800" dirty="0">
                <a:latin typeface="Times New Roman" panose="02020603050405020304" pitchFamily="18" charset="0"/>
                <a:cs typeface="Times New Roman" panose="02020603050405020304" pitchFamily="18" charset="0"/>
              </a:rPr>
              <a:t>Fracture simulations</a:t>
            </a:r>
          </a:p>
          <a:p>
            <a:r>
              <a:rPr lang="en-US" sz="1800" dirty="0">
                <a:latin typeface="Times New Roman" panose="02020603050405020304" pitchFamily="18" charset="0"/>
                <a:cs typeface="Times New Roman" panose="02020603050405020304" pitchFamily="18" charset="0"/>
              </a:rPr>
              <a:t>An excellent use of these fracture modes are video games. A player can see different fracture behaviors depending on the received impact.</a:t>
            </a:r>
          </a:p>
          <a:p>
            <a:endParaRPr lang="en-US" sz="1800" dirty="0">
              <a:latin typeface="Times New Roman" panose="02020603050405020304" pitchFamily="18" charset="0"/>
              <a:cs typeface="Times New Roman" panose="02020603050405020304" pitchFamily="18" charset="0"/>
            </a:endParaRPr>
          </a:p>
          <a:p>
            <a:endParaRPr lang="en-US" sz="1800" dirty="0">
              <a:latin typeface="Times New Roman" panose="02020603050405020304" pitchFamily="18" charset="0"/>
              <a:cs typeface="Times New Roman" panose="02020603050405020304" pitchFamily="18" charset="0"/>
            </a:endParaRPr>
          </a:p>
          <a:p>
            <a:endParaRPr lang="en-US" sz="1800" dirty="0">
              <a:latin typeface="Times New Roman" panose="02020603050405020304" pitchFamily="18" charset="0"/>
              <a:cs typeface="Times New Roman" panose="02020603050405020304" pitchFamily="18" charset="0"/>
            </a:endParaRPr>
          </a:p>
          <a:p>
            <a:r>
              <a:rPr lang="en-US" sz="1800" dirty="0">
                <a:latin typeface="Times New Roman" panose="02020603050405020304" pitchFamily="18" charset="0"/>
                <a:cs typeface="Times New Roman" panose="02020603050405020304" pitchFamily="18" charset="0"/>
              </a:rPr>
              <a:t>These fracture modes can be used for any realtime fracture application. </a:t>
            </a:r>
          </a:p>
          <a:p>
            <a:endParaRPr lang="en-US" sz="1800" dirty="0">
              <a:latin typeface="Times New Roman" panose="02020603050405020304" pitchFamily="18" charset="0"/>
              <a:cs typeface="Times New Roman" panose="02020603050405020304" pitchFamily="18" charset="0"/>
            </a:endParaRPr>
          </a:p>
        </p:txBody>
      </p:sp>
      <p:sp>
        <p:nvSpPr>
          <p:cNvPr id="12" name="Slide Number Placeholder 11">
            <a:extLst>
              <a:ext uri="{FF2B5EF4-FFF2-40B4-BE49-F238E27FC236}">
                <a16:creationId xmlns:a16="http://schemas.microsoft.com/office/drawing/2014/main" id="{4D116741-4590-246B-D99D-C8085AA98534}"/>
              </a:ext>
            </a:extLst>
          </p:cNvPr>
          <p:cNvSpPr>
            <a:spLocks noGrp="1"/>
          </p:cNvSpPr>
          <p:nvPr>
            <p:ph type="sldNum" sz="quarter" idx="12"/>
          </p:nvPr>
        </p:nvSpPr>
        <p:spPr/>
        <p:txBody>
          <a:bodyPr/>
          <a:lstStyle/>
          <a:p>
            <a:fld id="{18EE88C8-DCE7-474C-ACBA-F144C4D383D1}" type="slidenum">
              <a:rPr lang="de-DE" smtClean="0"/>
              <a:t>23</a:t>
            </a:fld>
            <a:endParaRPr lang="de-DE"/>
          </a:p>
        </p:txBody>
      </p:sp>
      <p:pic>
        <p:nvPicPr>
          <p:cNvPr id="5" name="Picture 4">
            <a:extLst>
              <a:ext uri="{FF2B5EF4-FFF2-40B4-BE49-F238E27FC236}">
                <a16:creationId xmlns:a16="http://schemas.microsoft.com/office/drawing/2014/main" id="{FC4544AD-F8B6-087F-BB43-194F4E03E6AF}"/>
              </a:ext>
            </a:extLst>
          </p:cNvPr>
          <p:cNvPicPr>
            <a:picLocks noChangeAspect="1"/>
          </p:cNvPicPr>
          <p:nvPr/>
        </p:nvPicPr>
        <p:blipFill>
          <a:blip r:embed="rId2"/>
          <a:stretch>
            <a:fillRect/>
          </a:stretch>
        </p:blipFill>
        <p:spPr>
          <a:xfrm>
            <a:off x="3244613" y="2724103"/>
            <a:ext cx="2076687" cy="1073705"/>
          </a:xfrm>
          <a:prstGeom prst="rect">
            <a:avLst/>
          </a:prstGeom>
        </p:spPr>
      </p:pic>
      <p:pic>
        <p:nvPicPr>
          <p:cNvPr id="7" name="Picture 6">
            <a:extLst>
              <a:ext uri="{FF2B5EF4-FFF2-40B4-BE49-F238E27FC236}">
                <a16:creationId xmlns:a16="http://schemas.microsoft.com/office/drawing/2014/main" id="{DC8C8B04-109E-7AA5-CE90-D3E75E17E17B}"/>
              </a:ext>
            </a:extLst>
          </p:cNvPr>
          <p:cNvPicPr>
            <a:picLocks noChangeAspect="1"/>
          </p:cNvPicPr>
          <p:nvPr/>
        </p:nvPicPr>
        <p:blipFill>
          <a:blip r:embed="rId3"/>
          <a:stretch>
            <a:fillRect/>
          </a:stretch>
        </p:blipFill>
        <p:spPr>
          <a:xfrm>
            <a:off x="5714869" y="2588856"/>
            <a:ext cx="3162431" cy="1301946"/>
          </a:xfrm>
          <a:prstGeom prst="rect">
            <a:avLst/>
          </a:prstGeom>
        </p:spPr>
      </p:pic>
      <p:pic>
        <p:nvPicPr>
          <p:cNvPr id="9" name="Picture 8">
            <a:extLst>
              <a:ext uri="{FF2B5EF4-FFF2-40B4-BE49-F238E27FC236}">
                <a16:creationId xmlns:a16="http://schemas.microsoft.com/office/drawing/2014/main" id="{BDDDED8C-1317-9ECC-C2BE-BF2B4C225F6A}"/>
              </a:ext>
            </a:extLst>
          </p:cNvPr>
          <p:cNvPicPr>
            <a:picLocks noChangeAspect="1"/>
          </p:cNvPicPr>
          <p:nvPr/>
        </p:nvPicPr>
        <p:blipFill>
          <a:blip r:embed="rId4"/>
          <a:stretch>
            <a:fillRect/>
          </a:stretch>
        </p:blipFill>
        <p:spPr>
          <a:xfrm>
            <a:off x="548775" y="4227429"/>
            <a:ext cx="1901856" cy="2265446"/>
          </a:xfrm>
          <a:prstGeom prst="rect">
            <a:avLst/>
          </a:prstGeom>
        </p:spPr>
      </p:pic>
      <p:pic>
        <p:nvPicPr>
          <p:cNvPr id="11" name="Picture 10">
            <a:extLst>
              <a:ext uri="{FF2B5EF4-FFF2-40B4-BE49-F238E27FC236}">
                <a16:creationId xmlns:a16="http://schemas.microsoft.com/office/drawing/2014/main" id="{A3B894B1-0B15-421F-8FA6-401286FACA50}"/>
              </a:ext>
            </a:extLst>
          </p:cNvPr>
          <p:cNvPicPr>
            <a:picLocks noChangeAspect="1"/>
          </p:cNvPicPr>
          <p:nvPr/>
        </p:nvPicPr>
        <p:blipFill>
          <a:blip r:embed="rId5"/>
          <a:stretch>
            <a:fillRect/>
          </a:stretch>
        </p:blipFill>
        <p:spPr>
          <a:xfrm>
            <a:off x="2450631" y="4683169"/>
            <a:ext cx="9366536" cy="1628731"/>
          </a:xfrm>
          <a:prstGeom prst="rect">
            <a:avLst/>
          </a:prstGeom>
        </p:spPr>
      </p:pic>
      <p:sp>
        <p:nvSpPr>
          <p:cNvPr id="13" name="Footer Placeholder 12">
            <a:extLst>
              <a:ext uri="{FF2B5EF4-FFF2-40B4-BE49-F238E27FC236}">
                <a16:creationId xmlns:a16="http://schemas.microsoft.com/office/drawing/2014/main" id="{2A6D54F8-014B-2787-4900-EC98450E5291}"/>
              </a:ext>
            </a:extLst>
          </p:cNvPr>
          <p:cNvSpPr>
            <a:spLocks noGrp="1"/>
          </p:cNvSpPr>
          <p:nvPr>
            <p:ph type="ftr" sz="quarter" idx="11"/>
          </p:nvPr>
        </p:nvSpPr>
        <p:spPr/>
        <p:txBody>
          <a:bodyPr/>
          <a:lstStyle/>
          <a:p>
            <a:r>
              <a:rPr lang="en-US"/>
              <a:t>Seminar : Recent Advances in 3D Computer Vision</a:t>
            </a:r>
            <a:endParaRPr lang="de-DE"/>
          </a:p>
        </p:txBody>
      </p:sp>
      <p:sp>
        <p:nvSpPr>
          <p:cNvPr id="4" name="TextBox 3">
            <a:extLst>
              <a:ext uri="{FF2B5EF4-FFF2-40B4-BE49-F238E27FC236}">
                <a16:creationId xmlns:a16="http://schemas.microsoft.com/office/drawing/2014/main" id="{A3495DA5-8CB0-F38D-8EED-0513FEC2A306}"/>
              </a:ext>
            </a:extLst>
          </p:cNvPr>
          <p:cNvSpPr txBox="1"/>
          <p:nvPr/>
        </p:nvSpPr>
        <p:spPr>
          <a:xfrm>
            <a:off x="10150259" y="6559892"/>
            <a:ext cx="2041741" cy="323165"/>
          </a:xfrm>
          <a:prstGeom prst="rect">
            <a:avLst/>
          </a:prstGeom>
          <a:noFill/>
        </p:spPr>
        <p:txBody>
          <a:bodyPr wrap="square" rtlCol="0">
            <a:spAutoFit/>
          </a:bodyPr>
          <a:lstStyle/>
          <a:p>
            <a:r>
              <a:rPr lang="en-US" sz="1500" dirty="0"/>
              <a:t>Picture : [</a:t>
            </a:r>
            <a:r>
              <a:rPr lang="en-US" sz="1500" dirty="0" err="1"/>
              <a:t>SeLuSiRaYaJa</a:t>
            </a:r>
            <a:r>
              <a:rPr lang="en-US" sz="1500" dirty="0"/>
              <a:t>]</a:t>
            </a:r>
          </a:p>
        </p:txBody>
      </p:sp>
    </p:spTree>
    <p:extLst>
      <p:ext uri="{BB962C8B-B14F-4D97-AF65-F5344CB8AC3E}">
        <p14:creationId xmlns:p14="http://schemas.microsoft.com/office/powerpoint/2010/main" val="24669886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7FDFDB-4BFA-E0FD-ADAE-C86184DD3240}"/>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Summary</a:t>
            </a:r>
          </a:p>
        </p:txBody>
      </p:sp>
      <p:sp>
        <p:nvSpPr>
          <p:cNvPr id="3" name="Content Placeholder 2">
            <a:extLst>
              <a:ext uri="{FF2B5EF4-FFF2-40B4-BE49-F238E27FC236}">
                <a16:creationId xmlns:a16="http://schemas.microsoft.com/office/drawing/2014/main" id="{89392BA7-D85C-CF77-1252-886EB9076102}"/>
              </a:ext>
            </a:extLst>
          </p:cNvPr>
          <p:cNvSpPr>
            <a:spLocks noGrp="1"/>
          </p:cNvSpPr>
          <p:nvPr>
            <p:ph idx="1"/>
          </p:nvPr>
        </p:nvSpPr>
        <p:spPr/>
        <p:txBody>
          <a:bodyPr>
            <a:normAutofit/>
          </a:bodyPr>
          <a:lstStyle/>
          <a:p>
            <a:r>
              <a:rPr lang="en-US" sz="1800" dirty="0">
                <a:latin typeface="Times New Roman" panose="02020603050405020304" pitchFamily="18" charset="0"/>
                <a:cs typeface="Times New Roman" panose="02020603050405020304" pitchFamily="18" charset="0"/>
              </a:rPr>
              <a:t>A glass cup shattering results in many nonconvex pieces which would be impossible to obtain with Voronoi decomposition.</a:t>
            </a:r>
          </a:p>
        </p:txBody>
      </p:sp>
      <p:sp>
        <p:nvSpPr>
          <p:cNvPr id="6" name="Slide Number Placeholder 5">
            <a:extLst>
              <a:ext uri="{FF2B5EF4-FFF2-40B4-BE49-F238E27FC236}">
                <a16:creationId xmlns:a16="http://schemas.microsoft.com/office/drawing/2014/main" id="{86561E6A-1680-EFE8-69B5-4DCD36E68C2A}"/>
              </a:ext>
            </a:extLst>
          </p:cNvPr>
          <p:cNvSpPr>
            <a:spLocks noGrp="1"/>
          </p:cNvSpPr>
          <p:nvPr>
            <p:ph type="sldNum" sz="quarter" idx="12"/>
          </p:nvPr>
        </p:nvSpPr>
        <p:spPr/>
        <p:txBody>
          <a:bodyPr/>
          <a:lstStyle/>
          <a:p>
            <a:fld id="{18EE88C8-DCE7-474C-ACBA-F144C4D383D1}" type="slidenum">
              <a:rPr lang="de-DE" smtClean="0"/>
              <a:t>24</a:t>
            </a:fld>
            <a:endParaRPr lang="de-DE"/>
          </a:p>
        </p:txBody>
      </p:sp>
      <p:pic>
        <p:nvPicPr>
          <p:cNvPr id="5" name="Picture 4">
            <a:extLst>
              <a:ext uri="{FF2B5EF4-FFF2-40B4-BE49-F238E27FC236}">
                <a16:creationId xmlns:a16="http://schemas.microsoft.com/office/drawing/2014/main" id="{DEFC6598-4CBE-0C38-15E3-A787D4078835}"/>
              </a:ext>
            </a:extLst>
          </p:cNvPr>
          <p:cNvPicPr>
            <a:picLocks noChangeAspect="1"/>
          </p:cNvPicPr>
          <p:nvPr/>
        </p:nvPicPr>
        <p:blipFill>
          <a:blip r:embed="rId4"/>
          <a:stretch>
            <a:fillRect/>
          </a:stretch>
        </p:blipFill>
        <p:spPr>
          <a:xfrm>
            <a:off x="4108700" y="500944"/>
            <a:ext cx="7350364" cy="1080197"/>
          </a:xfrm>
          <a:prstGeom prst="rect">
            <a:avLst/>
          </a:prstGeom>
        </p:spPr>
      </p:pic>
      <p:sp>
        <p:nvSpPr>
          <p:cNvPr id="7" name="Footer Placeholder 6">
            <a:extLst>
              <a:ext uri="{FF2B5EF4-FFF2-40B4-BE49-F238E27FC236}">
                <a16:creationId xmlns:a16="http://schemas.microsoft.com/office/drawing/2014/main" id="{341BA391-7E74-2A27-9542-7CF9BF1E4445}"/>
              </a:ext>
            </a:extLst>
          </p:cNvPr>
          <p:cNvSpPr>
            <a:spLocks noGrp="1"/>
          </p:cNvSpPr>
          <p:nvPr>
            <p:ph type="ftr" sz="quarter" idx="11"/>
          </p:nvPr>
        </p:nvSpPr>
        <p:spPr/>
        <p:txBody>
          <a:bodyPr/>
          <a:lstStyle/>
          <a:p>
            <a:r>
              <a:rPr lang="en-US"/>
              <a:t>Seminar : Recent Advances in 3D Computer Vision</a:t>
            </a:r>
            <a:endParaRPr lang="de-DE"/>
          </a:p>
        </p:txBody>
      </p:sp>
      <p:pic>
        <p:nvPicPr>
          <p:cNvPr id="4" name="Y2Mate.is - Breaking Good Fracture Modes for Realtime Destruction - Supplemental Video - SIGGRAPH Asia 2022-0k_tEk34nJQ-720p-1655524898835_Tr1im">
            <a:hlinkClick r:id="" action="ppaction://media"/>
            <a:extLst>
              <a:ext uri="{FF2B5EF4-FFF2-40B4-BE49-F238E27FC236}">
                <a16:creationId xmlns:a16="http://schemas.microsoft.com/office/drawing/2014/main" id="{6255841D-4E13-CE92-56CC-507929C52F6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486921" y="2314593"/>
            <a:ext cx="5950525" cy="3347171"/>
          </a:xfrm>
          <a:prstGeom prst="rect">
            <a:avLst/>
          </a:prstGeom>
        </p:spPr>
      </p:pic>
      <p:sp>
        <p:nvSpPr>
          <p:cNvPr id="8" name="TextBox 7">
            <a:extLst>
              <a:ext uri="{FF2B5EF4-FFF2-40B4-BE49-F238E27FC236}">
                <a16:creationId xmlns:a16="http://schemas.microsoft.com/office/drawing/2014/main" id="{71A05609-BFF4-E4F1-B3B1-953E5A40F711}"/>
              </a:ext>
            </a:extLst>
          </p:cNvPr>
          <p:cNvSpPr txBox="1"/>
          <p:nvPr/>
        </p:nvSpPr>
        <p:spPr>
          <a:xfrm>
            <a:off x="9200367" y="6559892"/>
            <a:ext cx="2991633" cy="323165"/>
          </a:xfrm>
          <a:prstGeom prst="rect">
            <a:avLst/>
          </a:prstGeom>
          <a:noFill/>
        </p:spPr>
        <p:txBody>
          <a:bodyPr wrap="square" rtlCol="0">
            <a:spAutoFit/>
          </a:bodyPr>
          <a:lstStyle/>
          <a:p>
            <a:r>
              <a:rPr lang="en-US" sz="1500" dirty="0"/>
              <a:t>Picture and Video : [</a:t>
            </a:r>
            <a:r>
              <a:rPr lang="en-US" sz="1500" dirty="0" err="1"/>
              <a:t>SeLuSiRaYaJa</a:t>
            </a:r>
            <a:r>
              <a:rPr lang="en-US" sz="1500" dirty="0"/>
              <a:t>]</a:t>
            </a:r>
          </a:p>
        </p:txBody>
      </p:sp>
    </p:spTree>
    <p:extLst>
      <p:ext uri="{BB962C8B-B14F-4D97-AF65-F5344CB8AC3E}">
        <p14:creationId xmlns:p14="http://schemas.microsoft.com/office/powerpoint/2010/main" val="1015649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103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CA3689-0C4B-5F00-1C54-F49E2DC0993A}"/>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Limitations</a:t>
            </a:r>
          </a:p>
        </p:txBody>
      </p:sp>
      <p:sp>
        <p:nvSpPr>
          <p:cNvPr id="3" name="Content Placeholder 2">
            <a:extLst>
              <a:ext uri="{FF2B5EF4-FFF2-40B4-BE49-F238E27FC236}">
                <a16:creationId xmlns:a16="http://schemas.microsoft.com/office/drawing/2014/main" id="{4C74A9DA-F313-6465-0CFA-557905627424}"/>
              </a:ext>
            </a:extLst>
          </p:cNvPr>
          <p:cNvSpPr>
            <a:spLocks noGrp="1"/>
          </p:cNvSpPr>
          <p:nvPr>
            <p:ph idx="1"/>
          </p:nvPr>
        </p:nvSpPr>
        <p:spPr/>
        <p:txBody>
          <a:bodyPr>
            <a:normAutofit/>
          </a:bodyPr>
          <a:lstStyle/>
          <a:p>
            <a:pPr algn="just"/>
            <a:r>
              <a:rPr lang="en-US" sz="1800" dirty="0">
                <a:latin typeface="Times New Roman" panose="02020603050405020304" pitchFamily="18" charset="0"/>
                <a:cs typeface="Times New Roman" panose="02020603050405020304" pitchFamily="18" charset="0"/>
              </a:rPr>
              <a:t>On experimenting with MANOPT, it was observed that the performance was significantly lower than the proposed method. For very large meshes in realtime applications, the projection step could exceed CPU usage allowances for realtime applications.</a:t>
            </a:r>
          </a:p>
          <a:p>
            <a:pPr algn="just"/>
            <a:r>
              <a:rPr lang="en-US" sz="1800" dirty="0">
                <a:latin typeface="Times New Roman" panose="02020603050405020304" pitchFamily="18" charset="0"/>
                <a:cs typeface="Times New Roman" panose="02020603050405020304" pitchFamily="18" charset="0"/>
              </a:rPr>
              <a:t>The fracture modes are global in nature – they create relations between regions of the object that will not typically fracture together. </a:t>
            </a:r>
          </a:p>
          <a:p>
            <a:pPr algn="just"/>
            <a:r>
              <a:rPr lang="en-US" sz="1800" dirty="0">
                <a:latin typeface="Times New Roman" panose="02020603050405020304" pitchFamily="18" charset="0"/>
                <a:cs typeface="Times New Roman" panose="02020603050405020304" pitchFamily="18" charset="0"/>
              </a:rPr>
              <a:t>Our algorithm is designed to fit into realtime rigid body simulations like those seen in video games. Hence, the outputs do not contain partial fractures.</a:t>
            </a:r>
          </a:p>
          <a:p>
            <a:pPr algn="just"/>
            <a:r>
              <a:rPr lang="en-US" sz="1800" dirty="0">
                <a:latin typeface="Times New Roman" panose="02020603050405020304" pitchFamily="18" charset="0"/>
                <a:cs typeface="Times New Roman" panose="02020603050405020304" pitchFamily="18" charset="0"/>
              </a:rPr>
              <a:t>Secondary fractures were not included in the simulations as computing a new set of fracture modes for each piece would exceed realtime constraints.</a:t>
            </a:r>
          </a:p>
        </p:txBody>
      </p:sp>
      <p:sp>
        <p:nvSpPr>
          <p:cNvPr id="6" name="Slide Number Placeholder 5">
            <a:extLst>
              <a:ext uri="{FF2B5EF4-FFF2-40B4-BE49-F238E27FC236}">
                <a16:creationId xmlns:a16="http://schemas.microsoft.com/office/drawing/2014/main" id="{FC9E84F5-813C-7B50-7A0A-84C65DABEF24}"/>
              </a:ext>
            </a:extLst>
          </p:cNvPr>
          <p:cNvSpPr>
            <a:spLocks noGrp="1"/>
          </p:cNvSpPr>
          <p:nvPr>
            <p:ph type="sldNum" sz="quarter" idx="12"/>
          </p:nvPr>
        </p:nvSpPr>
        <p:spPr/>
        <p:txBody>
          <a:bodyPr/>
          <a:lstStyle/>
          <a:p>
            <a:fld id="{18EE88C8-DCE7-474C-ACBA-F144C4D383D1}" type="slidenum">
              <a:rPr lang="de-DE" smtClean="0"/>
              <a:t>25</a:t>
            </a:fld>
            <a:endParaRPr lang="de-DE"/>
          </a:p>
        </p:txBody>
      </p:sp>
      <p:pic>
        <p:nvPicPr>
          <p:cNvPr id="5" name="Picture 4">
            <a:extLst>
              <a:ext uri="{FF2B5EF4-FFF2-40B4-BE49-F238E27FC236}">
                <a16:creationId xmlns:a16="http://schemas.microsoft.com/office/drawing/2014/main" id="{BDCC2255-DAF2-F492-7DB1-C0BBE974E2F4}"/>
              </a:ext>
            </a:extLst>
          </p:cNvPr>
          <p:cNvPicPr>
            <a:picLocks noChangeAspect="1"/>
          </p:cNvPicPr>
          <p:nvPr/>
        </p:nvPicPr>
        <p:blipFill>
          <a:blip r:embed="rId2"/>
          <a:stretch>
            <a:fillRect/>
          </a:stretch>
        </p:blipFill>
        <p:spPr>
          <a:xfrm>
            <a:off x="5200631" y="4475761"/>
            <a:ext cx="1790738" cy="1701202"/>
          </a:xfrm>
          <a:prstGeom prst="rect">
            <a:avLst/>
          </a:prstGeom>
        </p:spPr>
      </p:pic>
      <p:sp>
        <p:nvSpPr>
          <p:cNvPr id="7" name="Footer Placeholder 6">
            <a:extLst>
              <a:ext uri="{FF2B5EF4-FFF2-40B4-BE49-F238E27FC236}">
                <a16:creationId xmlns:a16="http://schemas.microsoft.com/office/drawing/2014/main" id="{6A94CAD6-0526-463E-2ADC-0DF2FC5D261A}"/>
              </a:ext>
            </a:extLst>
          </p:cNvPr>
          <p:cNvSpPr>
            <a:spLocks noGrp="1"/>
          </p:cNvSpPr>
          <p:nvPr>
            <p:ph type="ftr" sz="quarter" idx="11"/>
          </p:nvPr>
        </p:nvSpPr>
        <p:spPr/>
        <p:txBody>
          <a:bodyPr/>
          <a:lstStyle/>
          <a:p>
            <a:r>
              <a:rPr lang="en-US"/>
              <a:t>Seminar : Recent Advances in 3D Computer Vision</a:t>
            </a:r>
            <a:endParaRPr lang="de-DE"/>
          </a:p>
        </p:txBody>
      </p:sp>
      <p:sp>
        <p:nvSpPr>
          <p:cNvPr id="4" name="TextBox 3">
            <a:extLst>
              <a:ext uri="{FF2B5EF4-FFF2-40B4-BE49-F238E27FC236}">
                <a16:creationId xmlns:a16="http://schemas.microsoft.com/office/drawing/2014/main" id="{5084D71B-800E-CB7F-B443-5C65662D0CFF}"/>
              </a:ext>
            </a:extLst>
          </p:cNvPr>
          <p:cNvSpPr txBox="1"/>
          <p:nvPr/>
        </p:nvSpPr>
        <p:spPr>
          <a:xfrm>
            <a:off x="10150259" y="6559892"/>
            <a:ext cx="2041741" cy="323165"/>
          </a:xfrm>
          <a:prstGeom prst="rect">
            <a:avLst/>
          </a:prstGeom>
          <a:noFill/>
        </p:spPr>
        <p:txBody>
          <a:bodyPr wrap="square" rtlCol="0">
            <a:spAutoFit/>
          </a:bodyPr>
          <a:lstStyle/>
          <a:p>
            <a:r>
              <a:rPr lang="en-US" sz="1500" dirty="0"/>
              <a:t>Picture : [</a:t>
            </a:r>
            <a:r>
              <a:rPr lang="en-US" sz="1500" dirty="0" err="1"/>
              <a:t>SeLuSiRaYaJa</a:t>
            </a:r>
            <a:r>
              <a:rPr lang="en-US" sz="1500" dirty="0"/>
              <a:t>]</a:t>
            </a:r>
          </a:p>
        </p:txBody>
      </p:sp>
    </p:spTree>
    <p:extLst>
      <p:ext uri="{BB962C8B-B14F-4D97-AF65-F5344CB8AC3E}">
        <p14:creationId xmlns:p14="http://schemas.microsoft.com/office/powerpoint/2010/main" val="18361967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4E5889-A43E-09D9-A8EC-714F11AE6FAE}"/>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Scope for future work</a:t>
            </a:r>
          </a:p>
        </p:txBody>
      </p:sp>
      <p:sp>
        <p:nvSpPr>
          <p:cNvPr id="3" name="Content Placeholder 2">
            <a:extLst>
              <a:ext uri="{FF2B5EF4-FFF2-40B4-BE49-F238E27FC236}">
                <a16:creationId xmlns:a16="http://schemas.microsoft.com/office/drawing/2014/main" id="{0C962B39-9E95-50AC-A6F9-0AA048F0A5E4}"/>
              </a:ext>
            </a:extLst>
          </p:cNvPr>
          <p:cNvSpPr>
            <a:spLocks noGrp="1"/>
          </p:cNvSpPr>
          <p:nvPr>
            <p:ph idx="1"/>
          </p:nvPr>
        </p:nvSpPr>
        <p:spPr/>
        <p:txBody>
          <a:bodyPr>
            <a:normAutofit/>
          </a:bodyPr>
          <a:lstStyle/>
          <a:p>
            <a:r>
              <a:rPr lang="en-US" sz="1800" dirty="0">
                <a:latin typeface="Times New Roman" panose="02020603050405020304" pitchFamily="18" charset="0"/>
                <a:cs typeface="Times New Roman" panose="02020603050405020304" pitchFamily="18" charset="0"/>
              </a:rPr>
              <a:t>Physical material properties can be incorporated in the mode computation, for instance, by treating tangential and normal discontinuities differently.</a:t>
            </a:r>
          </a:p>
        </p:txBody>
      </p:sp>
      <p:sp>
        <p:nvSpPr>
          <p:cNvPr id="4" name="Slide Number Placeholder 3">
            <a:extLst>
              <a:ext uri="{FF2B5EF4-FFF2-40B4-BE49-F238E27FC236}">
                <a16:creationId xmlns:a16="http://schemas.microsoft.com/office/drawing/2014/main" id="{EFD85F6E-CB6A-BDDA-E22B-6C51D23D25F0}"/>
              </a:ext>
            </a:extLst>
          </p:cNvPr>
          <p:cNvSpPr>
            <a:spLocks noGrp="1"/>
          </p:cNvSpPr>
          <p:nvPr>
            <p:ph type="sldNum" sz="quarter" idx="12"/>
          </p:nvPr>
        </p:nvSpPr>
        <p:spPr/>
        <p:txBody>
          <a:bodyPr/>
          <a:lstStyle/>
          <a:p>
            <a:fld id="{18EE88C8-DCE7-474C-ACBA-F144C4D383D1}" type="slidenum">
              <a:rPr lang="de-DE" smtClean="0"/>
              <a:t>26</a:t>
            </a:fld>
            <a:endParaRPr lang="de-DE"/>
          </a:p>
        </p:txBody>
      </p:sp>
      <p:sp>
        <p:nvSpPr>
          <p:cNvPr id="5" name="Footer Placeholder 4">
            <a:extLst>
              <a:ext uri="{FF2B5EF4-FFF2-40B4-BE49-F238E27FC236}">
                <a16:creationId xmlns:a16="http://schemas.microsoft.com/office/drawing/2014/main" id="{D6C02B42-045C-02F1-4F65-DA764CBC83EF}"/>
              </a:ext>
            </a:extLst>
          </p:cNvPr>
          <p:cNvSpPr>
            <a:spLocks noGrp="1"/>
          </p:cNvSpPr>
          <p:nvPr>
            <p:ph type="ftr" sz="quarter" idx="11"/>
          </p:nvPr>
        </p:nvSpPr>
        <p:spPr/>
        <p:txBody>
          <a:bodyPr/>
          <a:lstStyle/>
          <a:p>
            <a:r>
              <a:rPr lang="en-US"/>
              <a:t>Seminar : Recent Advances in 3D Computer Vision</a:t>
            </a:r>
            <a:endParaRPr lang="de-DE"/>
          </a:p>
        </p:txBody>
      </p:sp>
    </p:spTree>
    <p:extLst>
      <p:ext uri="{BB962C8B-B14F-4D97-AF65-F5344CB8AC3E}">
        <p14:creationId xmlns:p14="http://schemas.microsoft.com/office/powerpoint/2010/main" val="6169804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8960C04-505C-4BDF-4885-DCF8DBA14DC7}"/>
              </a:ext>
            </a:extLst>
          </p:cNvPr>
          <p:cNvSpPr>
            <a:spLocks noGrp="1"/>
          </p:cNvSpPr>
          <p:nvPr>
            <p:ph type="sldNum" sz="quarter" idx="12"/>
          </p:nvPr>
        </p:nvSpPr>
        <p:spPr/>
        <p:txBody>
          <a:bodyPr/>
          <a:lstStyle/>
          <a:p>
            <a:fld id="{18EE88C8-DCE7-474C-ACBA-F144C4D383D1}" type="slidenum">
              <a:rPr lang="de-DE" smtClean="0"/>
              <a:t>27</a:t>
            </a:fld>
            <a:endParaRPr lang="de-DE"/>
          </a:p>
        </p:txBody>
      </p:sp>
      <p:sp>
        <p:nvSpPr>
          <p:cNvPr id="5" name="Footer Placeholder 4">
            <a:extLst>
              <a:ext uri="{FF2B5EF4-FFF2-40B4-BE49-F238E27FC236}">
                <a16:creationId xmlns:a16="http://schemas.microsoft.com/office/drawing/2014/main" id="{8E859ACD-B6EC-6B68-98CD-BB6D06A51BBD}"/>
              </a:ext>
            </a:extLst>
          </p:cNvPr>
          <p:cNvSpPr>
            <a:spLocks noGrp="1"/>
          </p:cNvSpPr>
          <p:nvPr>
            <p:ph type="ftr" sz="quarter" idx="11"/>
          </p:nvPr>
        </p:nvSpPr>
        <p:spPr/>
        <p:txBody>
          <a:bodyPr/>
          <a:lstStyle/>
          <a:p>
            <a:r>
              <a:rPr lang="en-US"/>
              <a:t>Seminar : Recent Advances in 3D Computer Vision</a:t>
            </a:r>
            <a:endParaRPr lang="de-DE"/>
          </a:p>
        </p:txBody>
      </p:sp>
      <p:sp>
        <p:nvSpPr>
          <p:cNvPr id="7" name="Rectangle 6">
            <a:extLst>
              <a:ext uri="{FF2B5EF4-FFF2-40B4-BE49-F238E27FC236}">
                <a16:creationId xmlns:a16="http://schemas.microsoft.com/office/drawing/2014/main" id="{505F4D38-5047-562A-8005-30D1CE4965E5}"/>
              </a:ext>
            </a:extLst>
          </p:cNvPr>
          <p:cNvSpPr/>
          <p:nvPr/>
        </p:nvSpPr>
        <p:spPr>
          <a:xfrm>
            <a:off x="4399572" y="1758959"/>
            <a:ext cx="3228779" cy="815140"/>
          </a:xfrm>
          <a:prstGeom prst="rect">
            <a:avLst/>
          </a:prstGeom>
          <a:noFill/>
          <a:effectLst>
            <a:outerShdw blurRad="50800" dist="38100" dir="13500000" algn="br" rotWithShape="0">
              <a:prstClr val="black">
                <a:alpha val="40000"/>
              </a:prstClr>
            </a:outerShdw>
          </a:effectLst>
        </p:spPr>
        <p:txBody>
          <a:bodyPr wrap="none" lIns="91440" tIns="45720" rIns="91440" bIns="45720">
            <a:prstTxWarp prst="textPlain">
              <a:avLst/>
            </a:prstTxWarp>
            <a:spAutoFit/>
          </a:bodyPr>
          <a:lstStyle/>
          <a:p>
            <a:pPr algn="ctr"/>
            <a:r>
              <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Thank you!</a:t>
            </a:r>
          </a:p>
        </p:txBody>
      </p:sp>
      <p:sp>
        <p:nvSpPr>
          <p:cNvPr id="8" name="TextBox 7">
            <a:extLst>
              <a:ext uri="{FF2B5EF4-FFF2-40B4-BE49-F238E27FC236}">
                <a16:creationId xmlns:a16="http://schemas.microsoft.com/office/drawing/2014/main" id="{EC75A900-95B2-FDB7-3805-9A274AA9E41F}"/>
              </a:ext>
            </a:extLst>
          </p:cNvPr>
          <p:cNvSpPr txBox="1"/>
          <p:nvPr/>
        </p:nvSpPr>
        <p:spPr>
          <a:xfrm>
            <a:off x="3027121" y="2987457"/>
            <a:ext cx="6137753" cy="707886"/>
          </a:xfrm>
          <a:prstGeom prst="rect">
            <a:avLst/>
          </a:prstGeom>
          <a:noFill/>
        </p:spPr>
        <p:txBody>
          <a:bodyPr wrap="square" rtlCol="0">
            <a:spAutoFit/>
          </a:bodyPr>
          <a:lstStyle/>
          <a:p>
            <a:pPr algn="ctr"/>
            <a:r>
              <a:rPr lang="en-US" sz="4000" dirty="0">
                <a:latin typeface="Times New Roman" panose="02020603050405020304" pitchFamily="18" charset="0"/>
                <a:cs typeface="Times New Roman" panose="02020603050405020304" pitchFamily="18" charset="0"/>
              </a:rPr>
              <a:t>Any Questions?</a:t>
            </a:r>
          </a:p>
        </p:txBody>
      </p:sp>
      <p:pic>
        <p:nvPicPr>
          <p:cNvPr id="9" name="Picture 8">
            <a:extLst>
              <a:ext uri="{FF2B5EF4-FFF2-40B4-BE49-F238E27FC236}">
                <a16:creationId xmlns:a16="http://schemas.microsoft.com/office/drawing/2014/main" id="{E7855D56-94C5-0350-4358-D65DAD1B7486}"/>
              </a:ext>
            </a:extLst>
          </p:cNvPr>
          <p:cNvPicPr>
            <a:picLocks noChangeAspect="1"/>
          </p:cNvPicPr>
          <p:nvPr/>
        </p:nvPicPr>
        <p:blipFill>
          <a:blip r:embed="rId2"/>
          <a:stretch>
            <a:fillRect/>
          </a:stretch>
        </p:blipFill>
        <p:spPr>
          <a:xfrm>
            <a:off x="1412729" y="4589223"/>
            <a:ext cx="9366536" cy="1628731"/>
          </a:xfrm>
          <a:prstGeom prst="rect">
            <a:avLst/>
          </a:prstGeom>
        </p:spPr>
      </p:pic>
      <p:sp>
        <p:nvSpPr>
          <p:cNvPr id="2" name="TextBox 1">
            <a:extLst>
              <a:ext uri="{FF2B5EF4-FFF2-40B4-BE49-F238E27FC236}">
                <a16:creationId xmlns:a16="http://schemas.microsoft.com/office/drawing/2014/main" id="{7BD5620E-7EBB-4DA0-3025-07FCEB376716}"/>
              </a:ext>
            </a:extLst>
          </p:cNvPr>
          <p:cNvSpPr txBox="1"/>
          <p:nvPr/>
        </p:nvSpPr>
        <p:spPr>
          <a:xfrm>
            <a:off x="10150259" y="6559892"/>
            <a:ext cx="2041741" cy="323165"/>
          </a:xfrm>
          <a:prstGeom prst="rect">
            <a:avLst/>
          </a:prstGeom>
          <a:noFill/>
        </p:spPr>
        <p:txBody>
          <a:bodyPr wrap="square" rtlCol="0">
            <a:spAutoFit/>
          </a:bodyPr>
          <a:lstStyle/>
          <a:p>
            <a:r>
              <a:rPr lang="en-US" sz="1500" dirty="0"/>
              <a:t>Picture : [</a:t>
            </a:r>
            <a:r>
              <a:rPr lang="en-US" sz="1500" dirty="0" err="1"/>
              <a:t>SeLuSiRaYaJa</a:t>
            </a:r>
            <a:r>
              <a:rPr lang="en-US" sz="1500" dirty="0"/>
              <a:t>]</a:t>
            </a:r>
          </a:p>
        </p:txBody>
      </p:sp>
    </p:spTree>
    <p:extLst>
      <p:ext uri="{BB962C8B-B14F-4D97-AF65-F5344CB8AC3E}">
        <p14:creationId xmlns:p14="http://schemas.microsoft.com/office/powerpoint/2010/main" val="32789945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06E45D-5D12-7059-1E81-1F849F2E7E8D}"/>
              </a:ext>
            </a:extLst>
          </p:cNvPr>
          <p:cNvSpPr>
            <a:spLocks noGrp="1"/>
          </p:cNvSpPr>
          <p:nvPr>
            <p:ph type="title"/>
          </p:nvPr>
        </p:nvSpPr>
        <p:spPr/>
        <p:txBody>
          <a:bodyPr/>
          <a:lstStyle/>
          <a:p>
            <a:r>
              <a:rPr lang="en-US">
                <a:latin typeface="Times New Roman" panose="02020603050405020304" pitchFamily="18" charset="0"/>
                <a:cs typeface="Times New Roman" panose="02020603050405020304" pitchFamily="18" charset="0"/>
              </a:rPr>
              <a:t>Analogous existing work</a:t>
            </a:r>
            <a:endParaRPr lang="de-DE"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9DF6F6DF-6FEA-DC57-F1D2-9D7911F98729}"/>
              </a:ext>
            </a:extLst>
          </p:cNvPr>
          <p:cNvSpPr>
            <a:spLocks noGrp="1"/>
          </p:cNvSpPr>
          <p:nvPr>
            <p:ph idx="1"/>
          </p:nvPr>
        </p:nvSpPr>
        <p:spPr/>
        <p:txBody>
          <a:bodyPr>
            <a:normAutofit/>
          </a:bodyPr>
          <a:lstStyle/>
          <a:p>
            <a:pPr algn="l"/>
            <a:r>
              <a:rPr lang="en-US" sz="1700" dirty="0">
                <a:latin typeface="Times New Roman" panose="02020603050405020304" pitchFamily="18" charset="0"/>
                <a:cs typeface="Times New Roman" panose="02020603050405020304" pitchFamily="18" charset="0"/>
              </a:rPr>
              <a:t>Modeling the fracture patterns of brittle fracture in a high performant way needs both high spatial and temporal resolution at the microsecond scale.</a:t>
            </a:r>
            <a:r>
              <a:rPr lang="de-DE" sz="1700" b="0" i="0" u="none" strike="noStrike" baseline="0" dirty="0">
                <a:latin typeface="Times New Roman" panose="02020603050405020304" pitchFamily="18" charset="0"/>
                <a:cs typeface="Times New Roman" panose="02020603050405020304" pitchFamily="18" charset="0"/>
              </a:rPr>
              <a:t> </a:t>
            </a:r>
            <a:r>
              <a:rPr lang="de-DE" sz="1700" b="0" i="1" u="none" strike="noStrike" baseline="0" dirty="0">
                <a:latin typeface="Times New Roman" panose="02020603050405020304" pitchFamily="18" charset="0"/>
                <a:cs typeface="Times New Roman" panose="02020603050405020304" pitchFamily="18" charset="0"/>
              </a:rPr>
              <a:t>[</a:t>
            </a:r>
            <a:r>
              <a:rPr lang="de-DE" sz="1700" b="0" i="1" u="none" strike="noStrike" baseline="0" dirty="0" err="1">
                <a:latin typeface="Times New Roman" panose="02020603050405020304" pitchFamily="18" charset="0"/>
                <a:cs typeface="Times New Roman" panose="02020603050405020304" pitchFamily="18" charset="0"/>
              </a:rPr>
              <a:t>Kirugulige</a:t>
            </a:r>
            <a:r>
              <a:rPr lang="de-DE" sz="1700" b="0" i="1" u="none" strike="noStrike" baseline="0" dirty="0">
                <a:latin typeface="Times New Roman" panose="02020603050405020304" pitchFamily="18" charset="0"/>
                <a:cs typeface="Times New Roman" panose="02020603050405020304" pitchFamily="18" charset="0"/>
              </a:rPr>
              <a:t> et al. 2007]</a:t>
            </a:r>
            <a:endParaRPr lang="de-DE" sz="1700" dirty="0">
              <a:latin typeface="Times New Roman" panose="02020603050405020304" pitchFamily="18" charset="0"/>
              <a:cs typeface="Times New Roman" panose="02020603050405020304" pitchFamily="18" charset="0"/>
            </a:endParaRPr>
          </a:p>
          <a:p>
            <a:pPr algn="l"/>
            <a:r>
              <a:rPr lang="de-DE" sz="1700" dirty="0" err="1">
                <a:latin typeface="Times New Roman" panose="02020603050405020304" pitchFamily="18" charset="0"/>
                <a:cs typeface="Times New Roman" panose="02020603050405020304" pitchFamily="18" charset="0"/>
              </a:rPr>
              <a:t>Although</a:t>
            </a:r>
            <a:r>
              <a:rPr lang="de-DE" sz="1700" dirty="0">
                <a:latin typeface="Times New Roman" panose="02020603050405020304" pitchFamily="18" charset="0"/>
                <a:cs typeface="Times New Roman" panose="02020603050405020304" pitchFamily="18" charset="0"/>
              </a:rPr>
              <a:t> </a:t>
            </a:r>
            <a:r>
              <a:rPr lang="de-DE" sz="1700" dirty="0" err="1">
                <a:latin typeface="Times New Roman" panose="02020603050405020304" pitchFamily="18" charset="0"/>
                <a:cs typeface="Times New Roman" panose="02020603050405020304" pitchFamily="18" charset="0"/>
              </a:rPr>
              <a:t>convexity</a:t>
            </a:r>
            <a:r>
              <a:rPr lang="de-DE" sz="1700" dirty="0">
                <a:latin typeface="Times New Roman" panose="02020603050405020304" pitchFamily="18" charset="0"/>
                <a:cs typeface="Times New Roman" panose="02020603050405020304" pitchFamily="18" charset="0"/>
              </a:rPr>
              <a:t> </a:t>
            </a:r>
            <a:r>
              <a:rPr lang="de-DE" sz="1700" dirty="0" err="1">
                <a:latin typeface="Times New Roman" panose="02020603050405020304" pitchFamily="18" charset="0"/>
                <a:cs typeface="Times New Roman" panose="02020603050405020304" pitchFamily="18" charset="0"/>
              </a:rPr>
              <a:t>lacks</a:t>
            </a:r>
            <a:r>
              <a:rPr lang="de-DE" sz="1700" dirty="0">
                <a:latin typeface="Times New Roman" panose="02020603050405020304" pitchFamily="18" charset="0"/>
                <a:cs typeface="Times New Roman" panose="02020603050405020304" pitchFamily="18" charset="0"/>
              </a:rPr>
              <a:t> </a:t>
            </a:r>
            <a:r>
              <a:rPr lang="en-US" sz="1700" dirty="0">
                <a:latin typeface="Times New Roman" panose="02020603050405020304" pitchFamily="18" charset="0"/>
                <a:cs typeface="Times New Roman" panose="02020603050405020304" pitchFamily="18" charset="0"/>
              </a:rPr>
              <a:t>realism</a:t>
            </a:r>
            <a:r>
              <a:rPr lang="de-DE" sz="1700" dirty="0">
                <a:latin typeface="Times New Roman" panose="02020603050405020304" pitchFamily="18" charset="0"/>
                <a:cs typeface="Times New Roman" panose="02020603050405020304" pitchFamily="18" charset="0"/>
              </a:rPr>
              <a:t>, </a:t>
            </a:r>
            <a:r>
              <a:rPr lang="de-DE" sz="1700" dirty="0" err="1">
                <a:latin typeface="Times New Roman" panose="02020603050405020304" pitchFamily="18" charset="0"/>
                <a:cs typeface="Times New Roman" panose="02020603050405020304" pitchFamily="18" charset="0"/>
              </a:rPr>
              <a:t>it</a:t>
            </a:r>
            <a:r>
              <a:rPr lang="de-DE" sz="1700" dirty="0">
                <a:latin typeface="Times New Roman" panose="02020603050405020304" pitchFamily="18" charset="0"/>
                <a:cs typeface="Times New Roman" panose="02020603050405020304" pitchFamily="18" charset="0"/>
              </a:rPr>
              <a:t> </a:t>
            </a:r>
            <a:r>
              <a:rPr lang="de-DE" sz="1700" dirty="0" err="1">
                <a:latin typeface="Times New Roman" panose="02020603050405020304" pitchFamily="18" charset="0"/>
                <a:cs typeface="Times New Roman" panose="02020603050405020304" pitchFamily="18" charset="0"/>
              </a:rPr>
              <a:t>can</a:t>
            </a:r>
            <a:r>
              <a:rPr lang="de-DE" sz="1700" dirty="0">
                <a:latin typeface="Times New Roman" panose="02020603050405020304" pitchFamily="18" charset="0"/>
                <a:cs typeface="Times New Roman" panose="02020603050405020304" pitchFamily="18" charset="0"/>
              </a:rPr>
              <a:t> </a:t>
            </a:r>
            <a:r>
              <a:rPr lang="de-DE" sz="1700" dirty="0" err="1">
                <a:latin typeface="Times New Roman" panose="02020603050405020304" pitchFamily="18" charset="0"/>
                <a:cs typeface="Times New Roman" panose="02020603050405020304" pitchFamily="18" charset="0"/>
              </a:rPr>
              <a:t>be</a:t>
            </a:r>
            <a:r>
              <a:rPr lang="de-DE" sz="1700" dirty="0">
                <a:latin typeface="Times New Roman" panose="02020603050405020304" pitchFamily="18" charset="0"/>
                <a:cs typeface="Times New Roman" panose="02020603050405020304" pitchFamily="18" charset="0"/>
              </a:rPr>
              <a:t> an </a:t>
            </a:r>
            <a:r>
              <a:rPr lang="de-DE" sz="1700" dirty="0" err="1">
                <a:latin typeface="Times New Roman" panose="02020603050405020304" pitchFamily="18" charset="0"/>
                <a:cs typeface="Times New Roman" panose="02020603050405020304" pitchFamily="18" charset="0"/>
              </a:rPr>
              <a:t>advantage</a:t>
            </a:r>
            <a:r>
              <a:rPr lang="de-DE" sz="1700" dirty="0">
                <a:latin typeface="Times New Roman" panose="02020603050405020304" pitchFamily="18" charset="0"/>
                <a:cs typeface="Times New Roman" panose="02020603050405020304" pitchFamily="18" charset="0"/>
              </a:rPr>
              <a:t> </a:t>
            </a:r>
            <a:r>
              <a:rPr lang="de-DE" sz="1700" dirty="0" err="1">
                <a:latin typeface="Times New Roman" panose="02020603050405020304" pitchFamily="18" charset="0"/>
                <a:cs typeface="Times New Roman" panose="02020603050405020304" pitchFamily="18" charset="0"/>
              </a:rPr>
              <a:t>for</a:t>
            </a:r>
            <a:r>
              <a:rPr lang="de-DE" sz="1700" dirty="0">
                <a:latin typeface="Times New Roman" panose="02020603050405020304" pitchFamily="18" charset="0"/>
                <a:cs typeface="Times New Roman" panose="02020603050405020304" pitchFamily="18" charset="0"/>
              </a:rPr>
              <a:t> </a:t>
            </a:r>
            <a:r>
              <a:rPr lang="de-DE" sz="1700" dirty="0" err="1">
                <a:latin typeface="Times New Roman" panose="02020603050405020304" pitchFamily="18" charset="0"/>
                <a:cs typeface="Times New Roman" panose="02020603050405020304" pitchFamily="18" charset="0"/>
              </a:rPr>
              <a:t>simulations</a:t>
            </a:r>
            <a:r>
              <a:rPr lang="de-DE" sz="1700" dirty="0">
                <a:latin typeface="Times New Roman" panose="02020603050405020304" pitchFamily="18" charset="0"/>
                <a:cs typeface="Times New Roman" panose="02020603050405020304" pitchFamily="18" charset="0"/>
              </a:rPr>
              <a:t>.</a:t>
            </a:r>
          </a:p>
          <a:p>
            <a:pPr algn="l"/>
            <a:r>
              <a:rPr lang="en-US" sz="1700" dirty="0">
                <a:latin typeface="Times New Roman" panose="02020603050405020304" pitchFamily="18" charset="0"/>
                <a:cs typeface="Times New Roman" panose="02020603050405020304" pitchFamily="18" charset="0"/>
              </a:rPr>
              <a:t>Voronoi methods generally miss obvious structural weaknesses and result in unconvincing fragments </a:t>
            </a:r>
            <a:r>
              <a:rPr lang="en-US" sz="1700" i="1" dirty="0">
                <a:latin typeface="Times New Roman" panose="02020603050405020304" pitchFamily="18" charset="0"/>
                <a:cs typeface="Times New Roman" panose="02020603050405020304" pitchFamily="18" charset="0"/>
              </a:rPr>
              <a:t>– </a:t>
            </a:r>
            <a:r>
              <a:rPr lang="en-US" sz="1700" dirty="0">
                <a:latin typeface="Times New Roman" panose="02020603050405020304" pitchFamily="18" charset="0"/>
                <a:cs typeface="Times New Roman" panose="02020603050405020304" pitchFamily="18" charset="0"/>
              </a:rPr>
              <a:t>Our fracture modes consistently output nonconvex fragments whose edges come from minimal stress displacement of the shape.</a:t>
            </a:r>
          </a:p>
          <a:p>
            <a:pPr marL="0" indent="0" algn="l">
              <a:buNone/>
            </a:pPr>
            <a:endParaRPr lang="de-DE" sz="1700" dirty="0">
              <a:latin typeface="Times New Roman" panose="02020603050405020304" pitchFamily="18" charset="0"/>
              <a:cs typeface="Times New Roman" panose="02020603050405020304" pitchFamily="18" charset="0"/>
            </a:endParaRPr>
          </a:p>
          <a:p>
            <a:pPr marL="0" indent="0" algn="l">
              <a:buNone/>
            </a:pPr>
            <a:endParaRPr lang="de-DE" sz="1700" dirty="0">
              <a:latin typeface="Times New Roman" panose="02020603050405020304" pitchFamily="18" charset="0"/>
              <a:cs typeface="Times New Roman" panose="02020603050405020304" pitchFamily="18" charset="0"/>
            </a:endParaRPr>
          </a:p>
          <a:p>
            <a:pPr marL="0" indent="0" algn="l">
              <a:buNone/>
            </a:pPr>
            <a:endParaRPr lang="de-DE" sz="1700" dirty="0">
              <a:latin typeface="Times New Roman" panose="02020603050405020304" pitchFamily="18" charset="0"/>
              <a:cs typeface="Times New Roman" panose="02020603050405020304" pitchFamily="18" charset="0"/>
            </a:endParaRPr>
          </a:p>
          <a:p>
            <a:pPr algn="l"/>
            <a:r>
              <a:rPr lang="de-DE" sz="1700" dirty="0" err="1">
                <a:latin typeface="Times New Roman" panose="02020603050405020304" pitchFamily="18" charset="0"/>
                <a:cs typeface="Times New Roman" panose="02020603050405020304" pitchFamily="18" charset="0"/>
              </a:rPr>
              <a:t>Our</a:t>
            </a:r>
            <a:r>
              <a:rPr lang="de-DE" sz="1700" dirty="0">
                <a:latin typeface="Times New Roman" panose="02020603050405020304" pitchFamily="18" charset="0"/>
                <a:cs typeface="Times New Roman" panose="02020603050405020304" pitchFamily="18" charset="0"/>
              </a:rPr>
              <a:t> </a:t>
            </a:r>
            <a:r>
              <a:rPr lang="de-DE" sz="1700" dirty="0" err="1">
                <a:latin typeface="Times New Roman" panose="02020603050405020304" pitchFamily="18" charset="0"/>
                <a:cs typeface="Times New Roman" panose="02020603050405020304" pitchFamily="18" charset="0"/>
              </a:rPr>
              <a:t>method</a:t>
            </a:r>
            <a:r>
              <a:rPr lang="de-DE" sz="1700" dirty="0">
                <a:latin typeface="Times New Roman" panose="02020603050405020304" pitchFamily="18" charset="0"/>
                <a:cs typeface="Times New Roman" panose="02020603050405020304" pitchFamily="18" charset="0"/>
              </a:rPr>
              <a:t> </a:t>
            </a:r>
            <a:r>
              <a:rPr lang="de-DE" sz="1700" dirty="0" err="1">
                <a:latin typeface="Times New Roman" panose="02020603050405020304" pitchFamily="18" charset="0"/>
                <a:cs typeface="Times New Roman" panose="02020603050405020304" pitchFamily="18" charset="0"/>
              </a:rPr>
              <a:t>can</a:t>
            </a:r>
            <a:r>
              <a:rPr lang="de-DE" sz="1700" dirty="0">
                <a:latin typeface="Times New Roman" panose="02020603050405020304" pitchFamily="18" charset="0"/>
                <a:cs typeface="Times New Roman" panose="02020603050405020304" pitchFamily="18" charset="0"/>
              </a:rPr>
              <a:t> </a:t>
            </a:r>
            <a:r>
              <a:rPr lang="en-US" sz="1700" dirty="0">
                <a:latin typeface="Times New Roman" panose="02020603050405020304" pitchFamily="18" charset="0"/>
                <a:cs typeface="Times New Roman" panose="02020603050405020304" pitchFamily="18" charset="0"/>
              </a:rPr>
              <a:t>add</a:t>
            </a:r>
            <a:r>
              <a:rPr lang="de-DE" sz="1700" dirty="0">
                <a:latin typeface="Times New Roman" panose="02020603050405020304" pitchFamily="18" charset="0"/>
                <a:cs typeface="Times New Roman" panose="02020603050405020304" pitchFamily="18" charset="0"/>
              </a:rPr>
              <a:t> </a:t>
            </a:r>
            <a:r>
              <a:rPr lang="de-DE" sz="1700" dirty="0" err="1">
                <a:latin typeface="Times New Roman" panose="02020603050405020304" pitchFamily="18" charset="0"/>
                <a:cs typeface="Times New Roman" panose="02020603050405020304" pitchFamily="18" charset="0"/>
              </a:rPr>
              <a:t>constraints</a:t>
            </a:r>
            <a:r>
              <a:rPr lang="de-DE" sz="1700" dirty="0">
                <a:latin typeface="Times New Roman" panose="02020603050405020304" pitchFamily="18" charset="0"/>
                <a:cs typeface="Times New Roman" panose="02020603050405020304" pitchFamily="18" charset="0"/>
              </a:rPr>
              <a:t> </a:t>
            </a:r>
            <a:r>
              <a:rPr lang="de-DE" sz="1700" dirty="0" err="1">
                <a:latin typeface="Times New Roman" panose="02020603050405020304" pitchFamily="18" charset="0"/>
                <a:cs typeface="Times New Roman" panose="02020603050405020304" pitchFamily="18" charset="0"/>
              </a:rPr>
              <a:t>to</a:t>
            </a:r>
            <a:r>
              <a:rPr lang="de-DE" sz="1700" dirty="0">
                <a:latin typeface="Times New Roman" panose="02020603050405020304" pitchFamily="18" charset="0"/>
                <a:cs typeface="Times New Roman" panose="02020603050405020304" pitchFamily="18" charset="0"/>
              </a:rPr>
              <a:t> </a:t>
            </a:r>
            <a:r>
              <a:rPr lang="de-DE" sz="1700" dirty="0" err="1">
                <a:latin typeface="Times New Roman" panose="02020603050405020304" pitchFamily="18" charset="0"/>
                <a:cs typeface="Times New Roman" panose="02020603050405020304" pitchFamily="18" charset="0"/>
              </a:rPr>
              <a:t>avoid</a:t>
            </a:r>
            <a:r>
              <a:rPr lang="de-DE" sz="1700" dirty="0">
                <a:latin typeface="Times New Roman" panose="02020603050405020304" pitchFamily="18" charset="0"/>
                <a:cs typeface="Times New Roman" panose="02020603050405020304" pitchFamily="18" charset="0"/>
              </a:rPr>
              <a:t> </a:t>
            </a:r>
            <a:r>
              <a:rPr lang="de-DE" sz="1700" dirty="0" err="1">
                <a:latin typeface="Times New Roman" panose="02020603050405020304" pitchFamily="18" charset="0"/>
                <a:cs typeface="Times New Roman" panose="02020603050405020304" pitchFamily="18" charset="0"/>
              </a:rPr>
              <a:t>fractures</a:t>
            </a:r>
            <a:r>
              <a:rPr lang="de-DE" sz="1700" dirty="0">
                <a:latin typeface="Times New Roman" panose="02020603050405020304" pitchFamily="18" charset="0"/>
                <a:cs typeface="Times New Roman" panose="02020603050405020304" pitchFamily="18" charset="0"/>
              </a:rPr>
              <a:t> in </a:t>
            </a:r>
            <a:r>
              <a:rPr lang="de-DE" sz="1700" dirty="0" err="1">
                <a:latin typeface="Times New Roman" panose="02020603050405020304" pitchFamily="18" charset="0"/>
                <a:cs typeface="Times New Roman" panose="02020603050405020304" pitchFamily="18" charset="0"/>
              </a:rPr>
              <a:t>certain</a:t>
            </a:r>
            <a:r>
              <a:rPr lang="de-DE" sz="1700" dirty="0">
                <a:latin typeface="Times New Roman" panose="02020603050405020304" pitchFamily="18" charset="0"/>
                <a:cs typeface="Times New Roman" panose="02020603050405020304" pitchFamily="18" charset="0"/>
              </a:rPr>
              <a:t> </a:t>
            </a:r>
            <a:r>
              <a:rPr lang="de-DE" sz="1700" dirty="0" err="1">
                <a:latin typeface="Times New Roman" panose="02020603050405020304" pitchFamily="18" charset="0"/>
                <a:cs typeface="Times New Roman" panose="02020603050405020304" pitchFamily="18" charset="0"/>
              </a:rPr>
              <a:t>areas</a:t>
            </a:r>
            <a:endParaRPr lang="de-DE" sz="1700" dirty="0">
              <a:latin typeface="Times New Roman" panose="02020603050405020304" pitchFamily="18" charset="0"/>
              <a:cs typeface="Times New Roman" panose="02020603050405020304" pitchFamily="18" charset="0"/>
            </a:endParaRPr>
          </a:p>
          <a:p>
            <a:pPr algn="l"/>
            <a:r>
              <a:rPr lang="de-DE" sz="1700" dirty="0">
                <a:latin typeface="Times New Roman" panose="02020603050405020304" pitchFamily="18" charset="0"/>
                <a:cs typeface="Times New Roman" panose="02020603050405020304" pitchFamily="18" charset="0"/>
              </a:rPr>
              <a:t>Given a </a:t>
            </a:r>
            <a:r>
              <a:rPr lang="de-DE" sz="1700" dirty="0" err="1">
                <a:latin typeface="Times New Roman" panose="02020603050405020304" pitchFamily="18" charset="0"/>
                <a:cs typeface="Times New Roman" panose="02020603050405020304" pitchFamily="18" charset="0"/>
              </a:rPr>
              <a:t>precomputed</a:t>
            </a:r>
            <a:r>
              <a:rPr lang="de-DE" sz="1700" dirty="0">
                <a:latin typeface="Times New Roman" panose="02020603050405020304" pitchFamily="18" charset="0"/>
                <a:cs typeface="Times New Roman" panose="02020603050405020304" pitchFamily="18" charset="0"/>
              </a:rPr>
              <a:t> </a:t>
            </a:r>
            <a:r>
              <a:rPr lang="de-DE" sz="1700" dirty="0" err="1">
                <a:latin typeface="Times New Roman" panose="02020603050405020304" pitchFamily="18" charset="0"/>
                <a:cs typeface="Times New Roman" panose="02020603050405020304" pitchFamily="18" charset="0"/>
              </a:rPr>
              <a:t>fracture</a:t>
            </a:r>
            <a:r>
              <a:rPr lang="de-DE" sz="1700" dirty="0">
                <a:latin typeface="Times New Roman" panose="02020603050405020304" pitchFamily="18" charset="0"/>
                <a:cs typeface="Times New Roman" panose="02020603050405020304" pitchFamily="18" charset="0"/>
              </a:rPr>
              <a:t> </a:t>
            </a:r>
            <a:r>
              <a:rPr lang="de-DE" sz="1700" dirty="0" err="1">
                <a:latin typeface="Times New Roman" panose="02020603050405020304" pitchFamily="18" charset="0"/>
                <a:cs typeface="Times New Roman" panose="02020603050405020304" pitchFamily="18" charset="0"/>
              </a:rPr>
              <a:t>pattern</a:t>
            </a:r>
            <a:r>
              <a:rPr lang="de-DE" sz="1700" dirty="0">
                <a:latin typeface="Times New Roman" panose="02020603050405020304" pitchFamily="18" charset="0"/>
                <a:cs typeface="Times New Roman" panose="02020603050405020304" pitchFamily="18" charset="0"/>
              </a:rPr>
              <a:t>, </a:t>
            </a:r>
            <a:r>
              <a:rPr lang="de-DE" sz="1700" dirty="0" err="1">
                <a:latin typeface="Times New Roman" panose="02020603050405020304" pitchFamily="18" charset="0"/>
                <a:cs typeface="Times New Roman" panose="02020603050405020304" pitchFamily="18" charset="0"/>
              </a:rPr>
              <a:t>one</a:t>
            </a:r>
            <a:r>
              <a:rPr lang="de-DE" sz="1700" dirty="0">
                <a:latin typeface="Times New Roman" panose="02020603050405020304" pitchFamily="18" charset="0"/>
                <a:cs typeface="Times New Roman" panose="02020603050405020304" pitchFamily="18" charset="0"/>
              </a:rPr>
              <a:t> </a:t>
            </a:r>
            <a:r>
              <a:rPr lang="de-DE" sz="1700" dirty="0" err="1">
                <a:latin typeface="Times New Roman" panose="02020603050405020304" pitchFamily="18" charset="0"/>
                <a:cs typeface="Times New Roman" panose="02020603050405020304" pitchFamily="18" charset="0"/>
              </a:rPr>
              <a:t>must</a:t>
            </a:r>
            <a:r>
              <a:rPr lang="de-DE" sz="1700" dirty="0">
                <a:latin typeface="Times New Roman" panose="02020603050405020304" pitchFamily="18" charset="0"/>
                <a:cs typeface="Times New Roman" panose="02020603050405020304" pitchFamily="18" charset="0"/>
              </a:rPr>
              <a:t> </a:t>
            </a:r>
            <a:r>
              <a:rPr lang="de-DE" sz="1700" dirty="0" err="1">
                <a:latin typeface="Times New Roman" panose="02020603050405020304" pitchFamily="18" charset="0"/>
                <a:cs typeface="Times New Roman" panose="02020603050405020304" pitchFamily="18" charset="0"/>
              </a:rPr>
              <a:t>decide</a:t>
            </a:r>
            <a:r>
              <a:rPr lang="de-DE" sz="1700" dirty="0">
                <a:latin typeface="Times New Roman" panose="02020603050405020304" pitchFamily="18" charset="0"/>
                <a:cs typeface="Times New Roman" panose="02020603050405020304" pitchFamily="18" charset="0"/>
              </a:rPr>
              <a:t> </a:t>
            </a:r>
            <a:r>
              <a:rPr lang="de-DE" sz="1700" dirty="0" err="1">
                <a:latin typeface="Times New Roman" panose="02020603050405020304" pitchFamily="18" charset="0"/>
                <a:cs typeface="Times New Roman" panose="02020603050405020304" pitchFamily="18" charset="0"/>
              </a:rPr>
              <a:t>which</a:t>
            </a:r>
            <a:r>
              <a:rPr lang="de-DE" sz="1700" dirty="0">
                <a:latin typeface="Times New Roman" panose="02020603050405020304" pitchFamily="18" charset="0"/>
                <a:cs typeface="Times New Roman" panose="02020603050405020304" pitchFamily="18" charset="0"/>
              </a:rPr>
              <a:t> </a:t>
            </a:r>
            <a:r>
              <a:rPr lang="de-DE" sz="1700" dirty="0" err="1">
                <a:latin typeface="Times New Roman" panose="02020603050405020304" pitchFamily="18" charset="0"/>
                <a:cs typeface="Times New Roman" panose="02020603050405020304" pitchFamily="18" charset="0"/>
              </a:rPr>
              <a:t>fractures</a:t>
            </a:r>
            <a:r>
              <a:rPr lang="de-DE" sz="1700" dirty="0">
                <a:latin typeface="Times New Roman" panose="02020603050405020304" pitchFamily="18" charset="0"/>
                <a:cs typeface="Times New Roman" panose="02020603050405020304" pitchFamily="18" charset="0"/>
              </a:rPr>
              <a:t> </a:t>
            </a:r>
            <a:r>
              <a:rPr lang="de-DE" sz="1700" dirty="0" err="1">
                <a:latin typeface="Times New Roman" panose="02020603050405020304" pitchFamily="18" charset="0"/>
                <a:cs typeface="Times New Roman" panose="02020603050405020304" pitchFamily="18" charset="0"/>
              </a:rPr>
              <a:t>are</a:t>
            </a:r>
            <a:r>
              <a:rPr lang="de-DE" sz="1700" dirty="0">
                <a:latin typeface="Times New Roman" panose="02020603050405020304" pitchFamily="18" charset="0"/>
                <a:cs typeface="Times New Roman" panose="02020603050405020304" pitchFamily="18" charset="0"/>
              </a:rPr>
              <a:t> </a:t>
            </a:r>
            <a:r>
              <a:rPr lang="de-DE" sz="1700" dirty="0" err="1">
                <a:latin typeface="Times New Roman" panose="02020603050405020304" pitchFamily="18" charset="0"/>
                <a:cs typeface="Times New Roman" panose="02020603050405020304" pitchFamily="18" charset="0"/>
              </a:rPr>
              <a:t>activated</a:t>
            </a:r>
            <a:r>
              <a:rPr lang="de-DE" sz="1700" dirty="0">
                <a:latin typeface="Times New Roman" panose="02020603050405020304" pitchFamily="18" charset="0"/>
                <a:cs typeface="Times New Roman" panose="02020603050405020304" pitchFamily="18" charset="0"/>
              </a:rPr>
              <a:t>, </a:t>
            </a:r>
            <a:r>
              <a:rPr lang="de-DE" sz="1700" dirty="0" err="1">
                <a:latin typeface="Times New Roman" panose="02020603050405020304" pitchFamily="18" charset="0"/>
                <a:cs typeface="Times New Roman" panose="02020603050405020304" pitchFamily="18" charset="0"/>
              </a:rPr>
              <a:t>which</a:t>
            </a:r>
            <a:r>
              <a:rPr lang="de-DE" sz="1700" dirty="0">
                <a:latin typeface="Times New Roman" panose="02020603050405020304" pitchFamily="18" charset="0"/>
                <a:cs typeface="Times New Roman" panose="02020603050405020304" pitchFamily="18" charset="0"/>
              </a:rPr>
              <a:t> </a:t>
            </a:r>
            <a:r>
              <a:rPr lang="de-DE" sz="1700" dirty="0" err="1">
                <a:latin typeface="Times New Roman" panose="02020603050405020304" pitchFamily="18" charset="0"/>
                <a:cs typeface="Times New Roman" panose="02020603050405020304" pitchFamily="18" charset="0"/>
              </a:rPr>
              <a:t>can</a:t>
            </a:r>
            <a:r>
              <a:rPr lang="de-DE" sz="1700" dirty="0">
                <a:latin typeface="Times New Roman" panose="02020603050405020304" pitchFamily="18" charset="0"/>
                <a:cs typeface="Times New Roman" panose="02020603050405020304" pitchFamily="18" charset="0"/>
              </a:rPr>
              <a:t> </a:t>
            </a:r>
            <a:r>
              <a:rPr lang="de-DE" sz="1700" dirty="0" err="1">
                <a:latin typeface="Times New Roman" panose="02020603050405020304" pitchFamily="18" charset="0"/>
                <a:cs typeface="Times New Roman" panose="02020603050405020304" pitchFamily="18" charset="0"/>
              </a:rPr>
              <a:t>be</a:t>
            </a:r>
            <a:r>
              <a:rPr lang="de-DE" sz="1700" dirty="0">
                <a:latin typeface="Times New Roman" panose="02020603050405020304" pitchFamily="18" charset="0"/>
                <a:cs typeface="Times New Roman" panose="02020603050405020304" pitchFamily="18" charset="0"/>
              </a:rPr>
              <a:t> </a:t>
            </a:r>
            <a:r>
              <a:rPr lang="de-DE" sz="1700" dirty="0" err="1">
                <a:latin typeface="Times New Roman" panose="02020603050405020304" pitchFamily="18" charset="0"/>
                <a:cs typeface="Times New Roman" panose="02020603050405020304" pitchFamily="18" charset="0"/>
              </a:rPr>
              <a:t>done</a:t>
            </a:r>
            <a:r>
              <a:rPr lang="de-DE" sz="1700" dirty="0">
                <a:latin typeface="Times New Roman" panose="02020603050405020304" pitchFamily="18" charset="0"/>
                <a:cs typeface="Times New Roman" panose="02020603050405020304" pitchFamily="18" charset="0"/>
              </a:rPr>
              <a:t> </a:t>
            </a:r>
            <a:r>
              <a:rPr lang="de-DE" sz="1700" dirty="0" err="1">
                <a:latin typeface="Times New Roman" panose="02020603050405020304" pitchFamily="18" charset="0"/>
                <a:cs typeface="Times New Roman" panose="02020603050405020304" pitchFamily="18" charset="0"/>
              </a:rPr>
              <a:t>using</a:t>
            </a:r>
            <a:r>
              <a:rPr lang="de-DE" sz="1700" dirty="0">
                <a:latin typeface="Times New Roman" panose="02020603050405020304" pitchFamily="18" charset="0"/>
                <a:cs typeface="Times New Roman" panose="02020603050405020304" pitchFamily="18" charset="0"/>
              </a:rPr>
              <a:t> </a:t>
            </a:r>
            <a:r>
              <a:rPr lang="de-DE" sz="1700" dirty="0" err="1">
                <a:latin typeface="Times New Roman" panose="02020603050405020304" pitchFamily="18" charset="0"/>
                <a:cs typeface="Times New Roman" panose="02020603050405020304" pitchFamily="18" charset="0"/>
              </a:rPr>
              <a:t>various</a:t>
            </a:r>
            <a:r>
              <a:rPr lang="de-DE" sz="1700" dirty="0">
                <a:latin typeface="Times New Roman" panose="02020603050405020304" pitchFamily="18" charset="0"/>
                <a:cs typeface="Times New Roman" panose="02020603050405020304" pitchFamily="18" charset="0"/>
              </a:rPr>
              <a:t> </a:t>
            </a:r>
            <a:r>
              <a:rPr lang="de-DE" sz="1700" dirty="0" err="1">
                <a:latin typeface="Times New Roman" panose="02020603050405020304" pitchFamily="18" charset="0"/>
                <a:cs typeface="Times New Roman" panose="02020603050405020304" pitchFamily="18" charset="0"/>
              </a:rPr>
              <a:t>strategies</a:t>
            </a:r>
            <a:r>
              <a:rPr lang="de-DE" sz="1700" dirty="0">
                <a:latin typeface="Times New Roman" panose="02020603050405020304" pitchFamily="18" charset="0"/>
                <a:cs typeface="Times New Roman" panose="02020603050405020304" pitchFamily="18" charset="0"/>
              </a:rPr>
              <a:t>. </a:t>
            </a:r>
            <a:r>
              <a:rPr lang="de-DE" sz="1700" dirty="0" err="1">
                <a:latin typeface="Times New Roman" panose="02020603050405020304" pitchFamily="18" charset="0"/>
                <a:cs typeface="Times New Roman" panose="02020603050405020304" pitchFamily="18" charset="0"/>
              </a:rPr>
              <a:t>Our</a:t>
            </a:r>
            <a:r>
              <a:rPr lang="de-DE" sz="1700" dirty="0">
                <a:latin typeface="Times New Roman" panose="02020603050405020304" pitchFamily="18" charset="0"/>
                <a:cs typeface="Times New Roman" panose="02020603050405020304" pitchFamily="18" charset="0"/>
              </a:rPr>
              <a:t> </a:t>
            </a:r>
            <a:r>
              <a:rPr lang="de-DE" sz="1700" dirty="0" err="1">
                <a:latin typeface="Times New Roman" panose="02020603050405020304" pitchFamily="18" charset="0"/>
                <a:cs typeface="Times New Roman" panose="02020603050405020304" pitchFamily="18" charset="0"/>
              </a:rPr>
              <a:t>Fracture</a:t>
            </a:r>
            <a:r>
              <a:rPr lang="de-DE" sz="1700" dirty="0">
                <a:latin typeface="Times New Roman" panose="02020603050405020304" pitchFamily="18" charset="0"/>
                <a:cs typeface="Times New Roman" panose="02020603050405020304" pitchFamily="18" charset="0"/>
              </a:rPr>
              <a:t> Methods </a:t>
            </a:r>
            <a:r>
              <a:rPr lang="de-DE" sz="1700" dirty="0" err="1">
                <a:latin typeface="Times New Roman" panose="02020603050405020304" pitchFamily="18" charset="0"/>
                <a:cs typeface="Times New Roman" panose="02020603050405020304" pitchFamily="18" charset="0"/>
              </a:rPr>
              <a:t>removes</a:t>
            </a:r>
            <a:r>
              <a:rPr lang="de-DE" sz="1700" dirty="0">
                <a:latin typeface="Times New Roman" panose="02020603050405020304" pitchFamily="18" charset="0"/>
                <a:cs typeface="Times New Roman" panose="02020603050405020304" pitchFamily="18" charset="0"/>
              </a:rPr>
              <a:t> </a:t>
            </a:r>
            <a:r>
              <a:rPr lang="de-DE" sz="1700" dirty="0" err="1">
                <a:latin typeface="Times New Roman" panose="02020603050405020304" pitchFamily="18" charset="0"/>
                <a:cs typeface="Times New Roman" panose="02020603050405020304" pitchFamily="18" charset="0"/>
              </a:rPr>
              <a:t>the</a:t>
            </a:r>
            <a:r>
              <a:rPr lang="de-DE" sz="1700" dirty="0">
                <a:latin typeface="Times New Roman" panose="02020603050405020304" pitchFamily="18" charset="0"/>
                <a:cs typeface="Times New Roman" panose="02020603050405020304" pitchFamily="18" charset="0"/>
              </a:rPr>
              <a:t> </a:t>
            </a:r>
            <a:r>
              <a:rPr lang="de-DE" sz="1700" dirty="0" err="1">
                <a:latin typeface="Times New Roman" panose="02020603050405020304" pitchFamily="18" charset="0"/>
                <a:cs typeface="Times New Roman" panose="02020603050405020304" pitchFamily="18" charset="0"/>
              </a:rPr>
              <a:t>need</a:t>
            </a:r>
            <a:r>
              <a:rPr lang="de-DE" sz="1700" dirty="0">
                <a:latin typeface="Times New Roman" panose="02020603050405020304" pitchFamily="18" charset="0"/>
                <a:cs typeface="Times New Roman" panose="02020603050405020304" pitchFamily="18" charset="0"/>
              </a:rPr>
              <a:t> </a:t>
            </a:r>
            <a:r>
              <a:rPr lang="de-DE" sz="1700" dirty="0" err="1">
                <a:latin typeface="Times New Roman" panose="02020603050405020304" pitchFamily="18" charset="0"/>
                <a:cs typeface="Times New Roman" panose="02020603050405020304" pitchFamily="18" charset="0"/>
              </a:rPr>
              <a:t>for</a:t>
            </a:r>
            <a:r>
              <a:rPr lang="de-DE" sz="1700" dirty="0">
                <a:latin typeface="Times New Roman" panose="02020603050405020304" pitchFamily="18" charset="0"/>
                <a:cs typeface="Times New Roman" panose="02020603050405020304" pitchFamily="18" charset="0"/>
              </a:rPr>
              <a:t> </a:t>
            </a:r>
            <a:r>
              <a:rPr lang="de-DE" sz="1700" dirty="0" err="1">
                <a:latin typeface="Times New Roman" panose="02020603050405020304" pitchFamily="18" charset="0"/>
                <a:cs typeface="Times New Roman" panose="02020603050405020304" pitchFamily="18" charset="0"/>
              </a:rPr>
              <a:t>heuristics</a:t>
            </a:r>
            <a:r>
              <a:rPr lang="de-DE" sz="1700" dirty="0">
                <a:latin typeface="Times New Roman" panose="02020603050405020304" pitchFamily="18" charset="0"/>
                <a:cs typeface="Times New Roman" panose="02020603050405020304" pitchFamily="18" charset="0"/>
              </a:rPr>
              <a:t> </a:t>
            </a:r>
            <a:r>
              <a:rPr lang="de-DE" sz="1700" dirty="0" err="1">
                <a:latin typeface="Times New Roman" panose="02020603050405020304" pitchFamily="18" charset="0"/>
                <a:cs typeface="Times New Roman" panose="02020603050405020304" pitchFamily="18" charset="0"/>
              </a:rPr>
              <a:t>or</a:t>
            </a:r>
            <a:r>
              <a:rPr lang="de-DE" sz="1700" dirty="0">
                <a:latin typeface="Times New Roman" panose="02020603050405020304" pitchFamily="18" charset="0"/>
                <a:cs typeface="Times New Roman" panose="02020603050405020304" pitchFamily="18" charset="0"/>
              </a:rPr>
              <a:t> </a:t>
            </a:r>
            <a:r>
              <a:rPr lang="de-DE" sz="1700" dirty="0" err="1">
                <a:latin typeface="Times New Roman" panose="02020603050405020304" pitchFamily="18" charset="0"/>
                <a:cs typeface="Times New Roman" panose="02020603050405020304" pitchFamily="18" charset="0"/>
              </a:rPr>
              <a:t>data</a:t>
            </a:r>
            <a:r>
              <a:rPr lang="de-DE" sz="1700" dirty="0">
                <a:latin typeface="Times New Roman" panose="02020603050405020304" pitchFamily="18" charset="0"/>
                <a:cs typeface="Times New Roman" panose="02020603050405020304" pitchFamily="18" charset="0"/>
              </a:rPr>
              <a:t> </a:t>
            </a:r>
            <a:r>
              <a:rPr lang="de-DE" sz="1700" dirty="0" err="1">
                <a:latin typeface="Times New Roman" panose="02020603050405020304" pitchFamily="18" charset="0"/>
                <a:cs typeface="Times New Roman" panose="02020603050405020304" pitchFamily="18" charset="0"/>
              </a:rPr>
              <a:t>based</a:t>
            </a:r>
            <a:r>
              <a:rPr lang="de-DE" sz="1700" dirty="0">
                <a:latin typeface="Times New Roman" panose="02020603050405020304" pitchFamily="18" charset="0"/>
                <a:cs typeface="Times New Roman" panose="02020603050405020304" pitchFamily="18" charset="0"/>
              </a:rPr>
              <a:t> </a:t>
            </a:r>
            <a:r>
              <a:rPr lang="de-DE" sz="1700" dirty="0" err="1">
                <a:latin typeface="Times New Roman" panose="02020603050405020304" pitchFamily="18" charset="0"/>
                <a:cs typeface="Times New Roman" panose="02020603050405020304" pitchFamily="18" charset="0"/>
              </a:rPr>
              <a:t>approaches</a:t>
            </a:r>
            <a:r>
              <a:rPr lang="de-DE" sz="1700" dirty="0">
                <a:latin typeface="Times New Roman" panose="02020603050405020304" pitchFamily="18" charset="0"/>
                <a:cs typeface="Times New Roman" panose="02020603050405020304" pitchFamily="18" charset="0"/>
              </a:rPr>
              <a:t>.</a:t>
            </a:r>
          </a:p>
          <a:p>
            <a:pPr algn="l"/>
            <a:r>
              <a:rPr lang="de-DE" sz="1700" dirty="0" err="1">
                <a:latin typeface="Times New Roman" panose="02020603050405020304" pitchFamily="18" charset="0"/>
                <a:cs typeface="Times New Roman" panose="02020603050405020304" pitchFamily="18" charset="0"/>
              </a:rPr>
              <a:t>Existing</a:t>
            </a:r>
            <a:r>
              <a:rPr lang="de-DE" sz="1700" dirty="0">
                <a:latin typeface="Times New Roman" panose="02020603050405020304" pitchFamily="18" charset="0"/>
                <a:cs typeface="Times New Roman" panose="02020603050405020304" pitchFamily="18" charset="0"/>
              </a:rPr>
              <a:t> </a:t>
            </a:r>
            <a:r>
              <a:rPr lang="de-DE" sz="1700" dirty="0" err="1">
                <a:latin typeface="Times New Roman" panose="02020603050405020304" pitchFamily="18" charset="0"/>
                <a:cs typeface="Times New Roman" panose="02020603050405020304" pitchFamily="18" charset="0"/>
              </a:rPr>
              <a:t>methods</a:t>
            </a:r>
            <a:r>
              <a:rPr lang="de-DE" sz="1700" dirty="0">
                <a:latin typeface="Times New Roman" panose="02020603050405020304" pitchFamily="18" charset="0"/>
                <a:cs typeface="Times New Roman" panose="02020603050405020304" pitchFamily="18" charset="0"/>
              </a:rPr>
              <a:t> </a:t>
            </a:r>
            <a:r>
              <a:rPr lang="de-DE" sz="1700" dirty="0" err="1">
                <a:latin typeface="Times New Roman" panose="02020603050405020304" pitchFamily="18" charset="0"/>
                <a:cs typeface="Times New Roman" panose="02020603050405020304" pitchFamily="18" charset="0"/>
              </a:rPr>
              <a:t>to</a:t>
            </a:r>
            <a:r>
              <a:rPr lang="de-DE" sz="1700" dirty="0">
                <a:latin typeface="Times New Roman" panose="02020603050405020304" pitchFamily="18" charset="0"/>
                <a:cs typeface="Times New Roman" panose="02020603050405020304" pitchFamily="18" charset="0"/>
              </a:rPr>
              <a:t> </a:t>
            </a:r>
            <a:r>
              <a:rPr lang="de-DE" sz="1700" dirty="0" err="1">
                <a:latin typeface="Times New Roman" panose="02020603050405020304" pitchFamily="18" charset="0"/>
                <a:cs typeface="Times New Roman" panose="02020603050405020304" pitchFamily="18" charset="0"/>
              </a:rPr>
              <a:t>achieve</a:t>
            </a:r>
            <a:r>
              <a:rPr lang="de-DE" sz="1700" dirty="0">
                <a:latin typeface="Times New Roman" panose="02020603050405020304" pitchFamily="18" charset="0"/>
                <a:cs typeface="Times New Roman" panose="02020603050405020304" pitchFamily="18" charset="0"/>
              </a:rPr>
              <a:t> </a:t>
            </a:r>
            <a:r>
              <a:rPr lang="de-DE" sz="1700" dirty="0" err="1">
                <a:latin typeface="Times New Roman" panose="02020603050405020304" pitchFamily="18" charset="0"/>
                <a:cs typeface="Times New Roman" panose="02020603050405020304" pitchFamily="18" charset="0"/>
              </a:rPr>
              <a:t>realistic</a:t>
            </a:r>
            <a:r>
              <a:rPr lang="de-DE" sz="1700" dirty="0">
                <a:latin typeface="Times New Roman" panose="02020603050405020304" pitchFamily="18" charset="0"/>
                <a:cs typeface="Times New Roman" panose="02020603050405020304" pitchFamily="18" charset="0"/>
              </a:rPr>
              <a:t> </a:t>
            </a:r>
            <a:r>
              <a:rPr lang="de-DE" sz="1700" dirty="0" err="1">
                <a:latin typeface="Times New Roman" panose="02020603050405020304" pitchFamily="18" charset="0"/>
                <a:cs typeface="Times New Roman" panose="02020603050405020304" pitchFamily="18" charset="0"/>
              </a:rPr>
              <a:t>realistics</a:t>
            </a:r>
            <a:r>
              <a:rPr lang="de-DE" sz="1700" dirty="0">
                <a:latin typeface="Times New Roman" panose="02020603050405020304" pitchFamily="18" charset="0"/>
                <a:cs typeface="Times New Roman" panose="02020603050405020304" pitchFamily="18" charset="0"/>
              </a:rPr>
              <a:t> </a:t>
            </a:r>
            <a:r>
              <a:rPr lang="de-DE" sz="1700" dirty="0" err="1">
                <a:latin typeface="Times New Roman" panose="02020603050405020304" pitchFamily="18" charset="0"/>
                <a:cs typeface="Times New Roman" panose="02020603050405020304" pitchFamily="18" charset="0"/>
              </a:rPr>
              <a:t>are</a:t>
            </a:r>
            <a:r>
              <a:rPr lang="de-DE" sz="1700" dirty="0">
                <a:latin typeface="Times New Roman" panose="02020603050405020304" pitchFamily="18" charset="0"/>
                <a:cs typeface="Times New Roman" panose="02020603050405020304" pitchFamily="18" charset="0"/>
              </a:rPr>
              <a:t> </a:t>
            </a:r>
            <a:r>
              <a:rPr lang="de-DE" sz="1700" dirty="0" err="1">
                <a:latin typeface="Times New Roman" panose="02020603050405020304" pitchFamily="18" charset="0"/>
                <a:cs typeface="Times New Roman" panose="02020603050405020304" pitchFamily="18" charset="0"/>
              </a:rPr>
              <a:t>computationally</a:t>
            </a:r>
            <a:r>
              <a:rPr lang="de-DE" sz="1700" dirty="0">
                <a:latin typeface="Times New Roman" panose="02020603050405020304" pitchFamily="18" charset="0"/>
                <a:cs typeface="Times New Roman" panose="02020603050405020304" pitchFamily="18" charset="0"/>
              </a:rPr>
              <a:t> expensive and </a:t>
            </a:r>
            <a:r>
              <a:rPr lang="de-DE" sz="1700" dirty="0" err="1">
                <a:latin typeface="Times New Roman" panose="02020603050405020304" pitchFamily="18" charset="0"/>
                <a:cs typeface="Times New Roman" panose="02020603050405020304" pitchFamily="18" charset="0"/>
              </a:rPr>
              <a:t>are</a:t>
            </a:r>
            <a:r>
              <a:rPr lang="de-DE" sz="1700" dirty="0">
                <a:latin typeface="Times New Roman" panose="02020603050405020304" pitchFamily="18" charset="0"/>
                <a:cs typeface="Times New Roman" panose="02020603050405020304" pitchFamily="18" charset="0"/>
              </a:rPr>
              <a:t> </a:t>
            </a:r>
            <a:r>
              <a:rPr lang="de-DE" sz="1700" dirty="0" err="1">
                <a:latin typeface="Times New Roman" panose="02020603050405020304" pitchFamily="18" charset="0"/>
                <a:cs typeface="Times New Roman" panose="02020603050405020304" pitchFamily="18" charset="0"/>
              </a:rPr>
              <a:t>numerically</a:t>
            </a:r>
            <a:r>
              <a:rPr lang="de-DE" sz="1700" dirty="0">
                <a:latin typeface="Times New Roman" panose="02020603050405020304" pitchFamily="18" charset="0"/>
                <a:cs typeface="Times New Roman" panose="02020603050405020304" pitchFamily="18" charset="0"/>
              </a:rPr>
              <a:t> fragile.</a:t>
            </a:r>
          </a:p>
          <a:p>
            <a:pPr algn="l"/>
            <a:endParaRPr lang="de-DE" sz="1700" b="0" i="1" u="none" strike="noStrike" baseline="0" dirty="0">
              <a:latin typeface="Times New Roman" panose="02020603050405020304" pitchFamily="18" charset="0"/>
              <a:cs typeface="Times New Roman" panose="02020603050405020304" pitchFamily="18" charset="0"/>
            </a:endParaRPr>
          </a:p>
          <a:p>
            <a:pPr marL="0" indent="0" algn="l">
              <a:buNone/>
            </a:pPr>
            <a:endParaRPr lang="en-US" sz="1700" i="1" dirty="0">
              <a:latin typeface="Times New Roman" panose="02020603050405020304" pitchFamily="18" charset="0"/>
              <a:cs typeface="Times New Roman" panose="02020603050405020304" pitchFamily="18" charset="0"/>
            </a:endParaRPr>
          </a:p>
          <a:p>
            <a:endParaRPr lang="en-US" sz="1700" dirty="0">
              <a:latin typeface="Times New Roman" panose="02020603050405020304" pitchFamily="18" charset="0"/>
              <a:cs typeface="Times New Roman" panose="02020603050405020304" pitchFamily="18" charset="0"/>
            </a:endParaRPr>
          </a:p>
          <a:p>
            <a:pPr marL="0" indent="0" algn="l">
              <a:buNone/>
            </a:pPr>
            <a:endParaRPr lang="de-DE" sz="1700" dirty="0">
              <a:latin typeface="Times New Roman" panose="02020603050405020304" pitchFamily="18" charset="0"/>
              <a:cs typeface="Times New Roman" panose="02020603050405020304" pitchFamily="18" charset="0"/>
            </a:endParaRPr>
          </a:p>
        </p:txBody>
      </p:sp>
      <p:sp>
        <p:nvSpPr>
          <p:cNvPr id="6" name="Slide Number Placeholder 5">
            <a:extLst>
              <a:ext uri="{FF2B5EF4-FFF2-40B4-BE49-F238E27FC236}">
                <a16:creationId xmlns:a16="http://schemas.microsoft.com/office/drawing/2014/main" id="{E9BF44A2-DCCA-10B5-160C-E9BDC3749770}"/>
              </a:ext>
            </a:extLst>
          </p:cNvPr>
          <p:cNvSpPr>
            <a:spLocks noGrp="1"/>
          </p:cNvSpPr>
          <p:nvPr>
            <p:ph type="sldNum" sz="quarter" idx="12"/>
          </p:nvPr>
        </p:nvSpPr>
        <p:spPr/>
        <p:txBody>
          <a:bodyPr/>
          <a:lstStyle/>
          <a:p>
            <a:fld id="{18EE88C8-DCE7-474C-ACBA-F144C4D383D1}" type="slidenum">
              <a:rPr lang="de-DE" smtClean="0"/>
              <a:t>3</a:t>
            </a:fld>
            <a:endParaRPr lang="de-DE"/>
          </a:p>
        </p:txBody>
      </p:sp>
      <p:pic>
        <p:nvPicPr>
          <p:cNvPr id="5" name="Picture 4">
            <a:extLst>
              <a:ext uri="{FF2B5EF4-FFF2-40B4-BE49-F238E27FC236}">
                <a16:creationId xmlns:a16="http://schemas.microsoft.com/office/drawing/2014/main" id="{FCEE0D9B-65B1-5BF6-9F2A-74D83E46BD7E}"/>
              </a:ext>
            </a:extLst>
          </p:cNvPr>
          <p:cNvPicPr>
            <a:picLocks noChangeAspect="1"/>
          </p:cNvPicPr>
          <p:nvPr/>
        </p:nvPicPr>
        <p:blipFill>
          <a:blip r:embed="rId3"/>
          <a:stretch>
            <a:fillRect/>
          </a:stretch>
        </p:blipFill>
        <p:spPr>
          <a:xfrm>
            <a:off x="4334985" y="3276334"/>
            <a:ext cx="3522030" cy="1182931"/>
          </a:xfrm>
          <a:prstGeom prst="rect">
            <a:avLst/>
          </a:prstGeom>
        </p:spPr>
      </p:pic>
      <p:sp>
        <p:nvSpPr>
          <p:cNvPr id="7" name="Footer Placeholder 6">
            <a:extLst>
              <a:ext uri="{FF2B5EF4-FFF2-40B4-BE49-F238E27FC236}">
                <a16:creationId xmlns:a16="http://schemas.microsoft.com/office/drawing/2014/main" id="{7D7C4627-23EB-BE05-8753-D8C07139F1E7}"/>
              </a:ext>
            </a:extLst>
          </p:cNvPr>
          <p:cNvSpPr>
            <a:spLocks noGrp="1"/>
          </p:cNvSpPr>
          <p:nvPr>
            <p:ph type="ftr" sz="quarter" idx="11"/>
          </p:nvPr>
        </p:nvSpPr>
        <p:spPr/>
        <p:txBody>
          <a:bodyPr/>
          <a:lstStyle/>
          <a:p>
            <a:r>
              <a:rPr lang="en-US"/>
              <a:t>Seminar : Recent Advances in 3D Computer Vision</a:t>
            </a:r>
            <a:endParaRPr lang="de-DE"/>
          </a:p>
        </p:txBody>
      </p:sp>
      <p:sp>
        <p:nvSpPr>
          <p:cNvPr id="4" name="TextBox 3">
            <a:extLst>
              <a:ext uri="{FF2B5EF4-FFF2-40B4-BE49-F238E27FC236}">
                <a16:creationId xmlns:a16="http://schemas.microsoft.com/office/drawing/2014/main" id="{4653C15D-82DB-4671-CDD4-E6DD2C1A0681}"/>
              </a:ext>
            </a:extLst>
          </p:cNvPr>
          <p:cNvSpPr txBox="1"/>
          <p:nvPr/>
        </p:nvSpPr>
        <p:spPr>
          <a:xfrm>
            <a:off x="10150259" y="6559892"/>
            <a:ext cx="2041741" cy="323165"/>
          </a:xfrm>
          <a:prstGeom prst="rect">
            <a:avLst/>
          </a:prstGeom>
          <a:noFill/>
        </p:spPr>
        <p:txBody>
          <a:bodyPr wrap="square" rtlCol="0">
            <a:spAutoFit/>
          </a:bodyPr>
          <a:lstStyle/>
          <a:p>
            <a:r>
              <a:rPr lang="en-US" sz="1500" dirty="0"/>
              <a:t>Picture : [</a:t>
            </a:r>
            <a:r>
              <a:rPr lang="en-US" sz="1500" dirty="0" err="1"/>
              <a:t>SeLuSiRaYaJa</a:t>
            </a:r>
            <a:r>
              <a:rPr lang="en-US" sz="1500" dirty="0"/>
              <a:t>]</a:t>
            </a:r>
          </a:p>
        </p:txBody>
      </p:sp>
    </p:spTree>
    <p:extLst>
      <p:ext uri="{BB962C8B-B14F-4D97-AF65-F5344CB8AC3E}">
        <p14:creationId xmlns:p14="http://schemas.microsoft.com/office/powerpoint/2010/main" val="8062667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ABC999-F205-8DB0-9EE6-BEAA34E7E470}"/>
              </a:ext>
            </a:extLst>
          </p:cNvPr>
          <p:cNvSpPr>
            <a:spLocks noGrp="1"/>
          </p:cNvSpPr>
          <p:nvPr>
            <p:ph type="title"/>
          </p:nvPr>
        </p:nvSpPr>
        <p:spPr/>
        <p:txBody>
          <a:bodyPr/>
          <a:lstStyle/>
          <a:p>
            <a:r>
              <a:rPr lang="en-US">
                <a:latin typeface="Times New Roman" panose="02020603050405020304" pitchFamily="18" charset="0"/>
                <a:cs typeface="Times New Roman" panose="02020603050405020304" pitchFamily="18" charset="0"/>
              </a:rPr>
              <a:t>Introduction of the problem</a:t>
            </a:r>
            <a:endParaRPr lang="en-US"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332A489E-D5D1-2225-CA58-89A9667E5D0C}"/>
              </a:ext>
            </a:extLst>
          </p:cNvPr>
          <p:cNvSpPr>
            <a:spLocks noGrp="1"/>
          </p:cNvSpPr>
          <p:nvPr>
            <p:ph idx="1"/>
          </p:nvPr>
        </p:nvSpPr>
        <p:spPr/>
        <p:txBody>
          <a:bodyPr>
            <a:normAutofit/>
          </a:bodyPr>
          <a:lstStyle/>
          <a:p>
            <a:r>
              <a:rPr lang="en-US" sz="1800" dirty="0">
                <a:latin typeface="Times New Roman" panose="02020603050405020304" pitchFamily="18" charset="0"/>
                <a:cs typeface="Times New Roman" panose="02020603050405020304" pitchFamily="18" charset="0"/>
              </a:rPr>
              <a:t>Existing methods do not produce realistic results always.</a:t>
            </a:r>
          </a:p>
          <a:p>
            <a:r>
              <a:rPr lang="en-US" sz="1800" dirty="0">
                <a:latin typeface="Times New Roman" panose="02020603050405020304" pitchFamily="18" charset="0"/>
                <a:cs typeface="Times New Roman" panose="02020603050405020304" pitchFamily="18" charset="0"/>
              </a:rPr>
              <a:t>The methods that produce the most high-quality realistic results require hefty simulations which are too expensive for most </a:t>
            </a:r>
            <a:r>
              <a:rPr lang="en-US" sz="1800" dirty="0" err="1">
                <a:latin typeface="Times New Roman" panose="02020603050405020304" pitchFamily="18" charset="0"/>
                <a:cs typeface="Times New Roman" panose="02020603050405020304" pitchFamily="18" charset="0"/>
              </a:rPr>
              <a:t>realtime</a:t>
            </a:r>
            <a:r>
              <a:rPr lang="en-US" sz="1800" dirty="0">
                <a:latin typeface="Times New Roman" panose="02020603050405020304" pitchFamily="18" charset="0"/>
                <a:cs typeface="Times New Roman" panose="02020603050405020304" pitchFamily="18" charset="0"/>
              </a:rPr>
              <a:t> applications.</a:t>
            </a:r>
          </a:p>
          <a:p>
            <a:r>
              <a:rPr lang="en-US" sz="1800" dirty="0">
                <a:latin typeface="Times New Roman" panose="02020603050405020304" pitchFamily="18" charset="0"/>
                <a:cs typeface="Times New Roman" panose="02020603050405020304" pitchFamily="18" charset="0"/>
              </a:rPr>
              <a:t>Existing </a:t>
            </a:r>
            <a:r>
              <a:rPr lang="en-US" sz="1800" dirty="0" err="1">
                <a:latin typeface="Times New Roman" panose="02020603050405020304" pitchFamily="18" charset="0"/>
                <a:cs typeface="Times New Roman" panose="02020603050405020304" pitchFamily="18" charset="0"/>
              </a:rPr>
              <a:t>prefracture</a:t>
            </a:r>
            <a:r>
              <a:rPr lang="en-US" sz="1800" dirty="0">
                <a:latin typeface="Times New Roman" panose="02020603050405020304" pitchFamily="18" charset="0"/>
                <a:cs typeface="Times New Roman" panose="02020603050405020304" pitchFamily="18" charset="0"/>
              </a:rPr>
              <a:t> techniques use geometric heuristics that produce unrealistic patterns which do not consider the object’s elastic profile or structural weaknesses.</a:t>
            </a:r>
          </a:p>
          <a:p>
            <a:endParaRPr lang="en-US" sz="1800" dirty="0">
              <a:latin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A71B4F7C-AF0C-0235-5460-7A760DB8719C}"/>
              </a:ext>
            </a:extLst>
          </p:cNvPr>
          <p:cNvSpPr>
            <a:spLocks noGrp="1"/>
          </p:cNvSpPr>
          <p:nvPr>
            <p:ph type="sldNum" sz="quarter" idx="12"/>
          </p:nvPr>
        </p:nvSpPr>
        <p:spPr/>
        <p:txBody>
          <a:bodyPr/>
          <a:lstStyle/>
          <a:p>
            <a:fld id="{18EE88C8-DCE7-474C-ACBA-F144C4D383D1}" type="slidenum">
              <a:rPr lang="de-DE" smtClean="0"/>
              <a:t>4</a:t>
            </a:fld>
            <a:endParaRPr lang="de-DE"/>
          </a:p>
        </p:txBody>
      </p:sp>
      <p:sp>
        <p:nvSpPr>
          <p:cNvPr id="5" name="Footer Placeholder 4">
            <a:extLst>
              <a:ext uri="{FF2B5EF4-FFF2-40B4-BE49-F238E27FC236}">
                <a16:creationId xmlns:a16="http://schemas.microsoft.com/office/drawing/2014/main" id="{4304A7DD-CEC9-19B5-6A15-65B81778EF51}"/>
              </a:ext>
            </a:extLst>
          </p:cNvPr>
          <p:cNvSpPr>
            <a:spLocks noGrp="1"/>
          </p:cNvSpPr>
          <p:nvPr>
            <p:ph type="ftr" sz="quarter" idx="11"/>
          </p:nvPr>
        </p:nvSpPr>
        <p:spPr/>
        <p:txBody>
          <a:bodyPr/>
          <a:lstStyle/>
          <a:p>
            <a:r>
              <a:rPr lang="en-US"/>
              <a:t>Seminar : Recent Advances in 3D Computer Vision</a:t>
            </a:r>
            <a:endParaRPr lang="de-DE"/>
          </a:p>
        </p:txBody>
      </p:sp>
      <p:pic>
        <p:nvPicPr>
          <p:cNvPr id="6" name="Y2Mate.is - Breaking Good Fracture Modes for Realtime Destruction - Supplemental Video - SIGGRAPH Asia 2022-0k_tEk34nJQ-720p-1655524898835_Trim">
            <a:hlinkClick r:id="" action="ppaction://media"/>
            <a:extLst>
              <a:ext uri="{FF2B5EF4-FFF2-40B4-BE49-F238E27FC236}">
                <a16:creationId xmlns:a16="http://schemas.microsoft.com/office/drawing/2014/main" id="{4B3F2103-1C32-7245-F56C-C26AF54F3B0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466231" y="3445789"/>
            <a:ext cx="5095308" cy="2866111"/>
          </a:xfrm>
          <a:prstGeom prst="rect">
            <a:avLst/>
          </a:prstGeom>
        </p:spPr>
      </p:pic>
      <p:sp>
        <p:nvSpPr>
          <p:cNvPr id="7" name="TextBox 6">
            <a:extLst>
              <a:ext uri="{FF2B5EF4-FFF2-40B4-BE49-F238E27FC236}">
                <a16:creationId xmlns:a16="http://schemas.microsoft.com/office/drawing/2014/main" id="{62B379A5-5C39-C49B-9F87-5FD40F29792F}"/>
              </a:ext>
            </a:extLst>
          </p:cNvPr>
          <p:cNvSpPr txBox="1"/>
          <p:nvPr/>
        </p:nvSpPr>
        <p:spPr>
          <a:xfrm>
            <a:off x="10150259" y="6559892"/>
            <a:ext cx="2041741" cy="323165"/>
          </a:xfrm>
          <a:prstGeom prst="rect">
            <a:avLst/>
          </a:prstGeom>
          <a:noFill/>
        </p:spPr>
        <p:txBody>
          <a:bodyPr wrap="square" rtlCol="0">
            <a:spAutoFit/>
          </a:bodyPr>
          <a:lstStyle/>
          <a:p>
            <a:r>
              <a:rPr lang="en-US" sz="1500" dirty="0"/>
              <a:t>Video : [</a:t>
            </a:r>
            <a:r>
              <a:rPr lang="en-US" sz="1500" dirty="0" err="1"/>
              <a:t>SeLuSiRaYaJa</a:t>
            </a:r>
            <a:r>
              <a:rPr lang="en-US" sz="1500" dirty="0"/>
              <a:t>]</a:t>
            </a:r>
          </a:p>
        </p:txBody>
      </p:sp>
    </p:spTree>
    <p:extLst>
      <p:ext uri="{BB962C8B-B14F-4D97-AF65-F5344CB8AC3E}">
        <p14:creationId xmlns:p14="http://schemas.microsoft.com/office/powerpoint/2010/main" val="1318585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31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399F8F-5007-395E-933B-524705A19424}"/>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Approach</a:t>
            </a:r>
          </a:p>
        </p:txBody>
      </p:sp>
      <p:sp>
        <p:nvSpPr>
          <p:cNvPr id="3" name="Content Placeholder 2">
            <a:extLst>
              <a:ext uri="{FF2B5EF4-FFF2-40B4-BE49-F238E27FC236}">
                <a16:creationId xmlns:a16="http://schemas.microsoft.com/office/drawing/2014/main" id="{56D05E9B-BD04-8889-97AF-8BAE1A37C463}"/>
              </a:ext>
            </a:extLst>
          </p:cNvPr>
          <p:cNvSpPr>
            <a:spLocks noGrp="1"/>
          </p:cNvSpPr>
          <p:nvPr>
            <p:ph idx="1"/>
          </p:nvPr>
        </p:nvSpPr>
        <p:spPr/>
        <p:txBody>
          <a:bodyPr>
            <a:normAutofit/>
          </a:bodyPr>
          <a:lstStyle/>
          <a:p>
            <a:pPr algn="just"/>
            <a:r>
              <a:rPr lang="en-US" sz="1800" dirty="0">
                <a:latin typeface="Times New Roman" panose="02020603050405020304" pitchFamily="18" charset="0"/>
                <a:cs typeface="Times New Roman" panose="02020603050405020304" pitchFamily="18" charset="0"/>
              </a:rPr>
              <a:t>A method for prefracturing stiff brittle materials is presented that draws a direct analogy to a solid shape’s elastic vibration modes.</a:t>
            </a:r>
          </a:p>
          <a:p>
            <a:pPr algn="just"/>
            <a:r>
              <a:rPr lang="en-US" sz="1800" dirty="0">
                <a:latin typeface="Times New Roman" panose="02020603050405020304" pitchFamily="18" charset="0"/>
                <a:cs typeface="Times New Roman" panose="02020603050405020304" pitchFamily="18" charset="0"/>
              </a:rPr>
              <a:t>The shape’s </a:t>
            </a:r>
            <a:r>
              <a:rPr lang="en-US" sz="1800" i="1" dirty="0">
                <a:latin typeface="Times New Roman" panose="02020603050405020304" pitchFamily="18" charset="0"/>
                <a:cs typeface="Times New Roman" panose="02020603050405020304" pitchFamily="18" charset="0"/>
              </a:rPr>
              <a:t>fracture modes </a:t>
            </a:r>
            <a:r>
              <a:rPr lang="en-US" sz="1800" dirty="0">
                <a:latin typeface="Times New Roman" panose="02020603050405020304" pitchFamily="18" charset="0"/>
                <a:cs typeface="Times New Roman" panose="02020603050405020304" pitchFamily="18" charset="0"/>
              </a:rPr>
              <a:t>are computed which algebraically span the shape’s natural way of breaking.</a:t>
            </a:r>
          </a:p>
          <a:p>
            <a:pPr algn="just"/>
            <a:endParaRPr lang="en-US" sz="1800" dirty="0">
              <a:latin typeface="Times New Roman" panose="02020603050405020304" pitchFamily="18" charset="0"/>
              <a:cs typeface="Times New Roman" panose="02020603050405020304" pitchFamily="18" charset="0"/>
            </a:endParaRPr>
          </a:p>
          <a:p>
            <a:pPr algn="just"/>
            <a:endParaRPr lang="en-US" sz="1800" dirty="0">
              <a:latin typeface="Times New Roman" panose="02020603050405020304" pitchFamily="18" charset="0"/>
              <a:cs typeface="Times New Roman" panose="02020603050405020304" pitchFamily="18" charset="0"/>
            </a:endParaRPr>
          </a:p>
          <a:p>
            <a:pPr algn="just"/>
            <a:endParaRPr lang="en-US" sz="1800" dirty="0">
              <a:latin typeface="Times New Roman" panose="02020603050405020304" pitchFamily="18" charset="0"/>
              <a:cs typeface="Times New Roman" panose="02020603050405020304" pitchFamily="18" charset="0"/>
            </a:endParaRPr>
          </a:p>
          <a:p>
            <a:pPr marL="0" indent="0" algn="just">
              <a:buNone/>
            </a:pPr>
            <a:endParaRPr lang="en-US" sz="1800" dirty="0">
              <a:latin typeface="Times New Roman" panose="02020603050405020304" pitchFamily="18" charset="0"/>
              <a:cs typeface="Times New Roman" panose="02020603050405020304" pitchFamily="18" charset="0"/>
            </a:endParaRPr>
          </a:p>
          <a:p>
            <a:pPr algn="just"/>
            <a:r>
              <a:rPr lang="en-US" sz="1800" dirty="0">
                <a:latin typeface="Times New Roman" panose="02020603050405020304" pitchFamily="18" charset="0"/>
                <a:cs typeface="Times New Roman" panose="02020603050405020304" pitchFamily="18" charset="0"/>
              </a:rPr>
              <a:t>The unique and orthogonal modes of fracture are introduced in increasing order of a generalized notion of frequency.</a:t>
            </a:r>
          </a:p>
          <a:p>
            <a:pPr algn="just"/>
            <a:r>
              <a:rPr lang="en-US" sz="1800" dirty="0">
                <a:latin typeface="Times New Roman" panose="02020603050405020304" pitchFamily="18" charset="0"/>
                <a:cs typeface="Times New Roman" panose="02020603050405020304" pitchFamily="18" charset="0"/>
              </a:rPr>
              <a:t>The first k fracture modes can be intersected against each other to define a prefracture pattern as a replacement to existing procedural methods.</a:t>
            </a:r>
          </a:p>
          <a:p>
            <a:pPr algn="just"/>
            <a:r>
              <a:rPr lang="en-US" sz="1800" dirty="0">
                <a:latin typeface="Times New Roman" panose="02020603050405020304" pitchFamily="18" charset="0"/>
                <a:cs typeface="Times New Roman" panose="02020603050405020304" pitchFamily="18" charset="0"/>
              </a:rPr>
              <a:t>These impacts determined at runtime can be efficiently projected onto the linear space of precomputed fracture modes to obtain impact dependent fracture.</a:t>
            </a:r>
          </a:p>
        </p:txBody>
      </p:sp>
      <p:sp>
        <p:nvSpPr>
          <p:cNvPr id="4" name="Slide Number Placeholder 3">
            <a:extLst>
              <a:ext uri="{FF2B5EF4-FFF2-40B4-BE49-F238E27FC236}">
                <a16:creationId xmlns:a16="http://schemas.microsoft.com/office/drawing/2014/main" id="{5971CAE3-06A7-2AA4-4CF7-05380BD7C7DD}"/>
              </a:ext>
            </a:extLst>
          </p:cNvPr>
          <p:cNvSpPr>
            <a:spLocks noGrp="1"/>
          </p:cNvSpPr>
          <p:nvPr>
            <p:ph type="sldNum" sz="quarter" idx="12"/>
          </p:nvPr>
        </p:nvSpPr>
        <p:spPr/>
        <p:txBody>
          <a:bodyPr/>
          <a:lstStyle/>
          <a:p>
            <a:fld id="{18EE88C8-DCE7-474C-ACBA-F144C4D383D1}" type="slidenum">
              <a:rPr lang="de-DE" smtClean="0"/>
              <a:t>5</a:t>
            </a:fld>
            <a:endParaRPr lang="de-DE"/>
          </a:p>
        </p:txBody>
      </p:sp>
      <p:pic>
        <p:nvPicPr>
          <p:cNvPr id="6" name="Picture 5">
            <a:extLst>
              <a:ext uri="{FF2B5EF4-FFF2-40B4-BE49-F238E27FC236}">
                <a16:creationId xmlns:a16="http://schemas.microsoft.com/office/drawing/2014/main" id="{DD9B751F-E88C-E539-FE92-8C5DAE51B531}"/>
              </a:ext>
            </a:extLst>
          </p:cNvPr>
          <p:cNvPicPr>
            <a:picLocks noChangeAspect="1"/>
          </p:cNvPicPr>
          <p:nvPr/>
        </p:nvPicPr>
        <p:blipFill>
          <a:blip r:embed="rId2"/>
          <a:stretch>
            <a:fillRect/>
          </a:stretch>
        </p:blipFill>
        <p:spPr>
          <a:xfrm>
            <a:off x="1846801" y="2858725"/>
            <a:ext cx="2465285" cy="1327737"/>
          </a:xfrm>
          <a:prstGeom prst="rect">
            <a:avLst/>
          </a:prstGeom>
        </p:spPr>
      </p:pic>
      <p:pic>
        <p:nvPicPr>
          <p:cNvPr id="8" name="Picture 7">
            <a:extLst>
              <a:ext uri="{FF2B5EF4-FFF2-40B4-BE49-F238E27FC236}">
                <a16:creationId xmlns:a16="http://schemas.microsoft.com/office/drawing/2014/main" id="{F8464331-6DED-F474-E823-4E9E3B7E5374}"/>
              </a:ext>
            </a:extLst>
          </p:cNvPr>
          <p:cNvPicPr>
            <a:picLocks noChangeAspect="1"/>
          </p:cNvPicPr>
          <p:nvPr/>
        </p:nvPicPr>
        <p:blipFill rotWithShape="1">
          <a:blip r:embed="rId3"/>
          <a:srcRect t="41784"/>
          <a:stretch/>
        </p:blipFill>
        <p:spPr>
          <a:xfrm>
            <a:off x="6355317" y="2765131"/>
            <a:ext cx="2682212" cy="1514927"/>
          </a:xfrm>
          <a:prstGeom prst="rect">
            <a:avLst/>
          </a:prstGeom>
        </p:spPr>
      </p:pic>
      <p:sp>
        <p:nvSpPr>
          <p:cNvPr id="9" name="Footer Placeholder 8">
            <a:extLst>
              <a:ext uri="{FF2B5EF4-FFF2-40B4-BE49-F238E27FC236}">
                <a16:creationId xmlns:a16="http://schemas.microsoft.com/office/drawing/2014/main" id="{FD1EB96D-A0B1-98A2-F0AE-D21F2D77D9B3}"/>
              </a:ext>
            </a:extLst>
          </p:cNvPr>
          <p:cNvSpPr>
            <a:spLocks noGrp="1"/>
          </p:cNvSpPr>
          <p:nvPr>
            <p:ph type="ftr" sz="quarter" idx="11"/>
          </p:nvPr>
        </p:nvSpPr>
        <p:spPr/>
        <p:txBody>
          <a:bodyPr/>
          <a:lstStyle/>
          <a:p>
            <a:r>
              <a:rPr lang="en-US"/>
              <a:t>Seminar : Recent Advances in 3D Computer Vision</a:t>
            </a:r>
            <a:endParaRPr lang="de-DE"/>
          </a:p>
        </p:txBody>
      </p:sp>
      <p:sp>
        <p:nvSpPr>
          <p:cNvPr id="5" name="TextBox 4">
            <a:extLst>
              <a:ext uri="{FF2B5EF4-FFF2-40B4-BE49-F238E27FC236}">
                <a16:creationId xmlns:a16="http://schemas.microsoft.com/office/drawing/2014/main" id="{BE801463-4106-4FB9-07EE-ECEFA9362C0F}"/>
              </a:ext>
            </a:extLst>
          </p:cNvPr>
          <p:cNvSpPr txBox="1"/>
          <p:nvPr/>
        </p:nvSpPr>
        <p:spPr>
          <a:xfrm>
            <a:off x="10150259" y="6559892"/>
            <a:ext cx="2041741" cy="323165"/>
          </a:xfrm>
          <a:prstGeom prst="rect">
            <a:avLst/>
          </a:prstGeom>
          <a:noFill/>
        </p:spPr>
        <p:txBody>
          <a:bodyPr wrap="square" rtlCol="0">
            <a:spAutoFit/>
          </a:bodyPr>
          <a:lstStyle/>
          <a:p>
            <a:r>
              <a:rPr lang="en-US" sz="1500" dirty="0"/>
              <a:t>Picture : [</a:t>
            </a:r>
            <a:r>
              <a:rPr lang="en-US" sz="1500" dirty="0" err="1"/>
              <a:t>SeLuSiRaYaJa</a:t>
            </a:r>
            <a:r>
              <a:rPr lang="en-US" sz="1500" dirty="0"/>
              <a:t>]</a:t>
            </a:r>
          </a:p>
        </p:txBody>
      </p:sp>
    </p:spTree>
    <p:extLst>
      <p:ext uri="{BB962C8B-B14F-4D97-AF65-F5344CB8AC3E}">
        <p14:creationId xmlns:p14="http://schemas.microsoft.com/office/powerpoint/2010/main" val="12970152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4F7A2A-41CB-39CB-8100-D5026BA2C65D}"/>
              </a:ext>
            </a:extLst>
          </p:cNvPr>
          <p:cNvSpPr>
            <a:spLocks noGrp="1"/>
          </p:cNvSpPr>
          <p:nvPr>
            <p:ph type="title"/>
          </p:nvPr>
        </p:nvSpPr>
        <p:spPr/>
        <p:txBody>
          <a:bodyPr/>
          <a:lstStyle/>
          <a:p>
            <a:r>
              <a:rPr lang="de-DE" dirty="0" err="1">
                <a:latin typeface="Times New Roman" panose="02020603050405020304" pitchFamily="18" charset="0"/>
                <a:cs typeface="Times New Roman" panose="02020603050405020304" pitchFamily="18" charset="0"/>
              </a:rPr>
              <a:t>Sparsified</a:t>
            </a:r>
            <a:r>
              <a:rPr lang="de-DE" dirty="0">
                <a:latin typeface="Times New Roman" panose="02020603050405020304" pitchFamily="18" charset="0"/>
                <a:cs typeface="Times New Roman" panose="02020603050405020304" pitchFamily="18" charset="0"/>
              </a:rPr>
              <a:t> Eigen Problems </a:t>
            </a:r>
          </a:p>
        </p:txBody>
      </p:sp>
      <p:pic>
        <p:nvPicPr>
          <p:cNvPr id="5" name="Content Placeholder 4">
            <a:extLst>
              <a:ext uri="{FF2B5EF4-FFF2-40B4-BE49-F238E27FC236}">
                <a16:creationId xmlns:a16="http://schemas.microsoft.com/office/drawing/2014/main" id="{36C3A4E8-BB40-04CF-C029-6F5A7F6BAEAA}"/>
              </a:ext>
            </a:extLst>
          </p:cNvPr>
          <p:cNvPicPr>
            <a:picLocks noGrp="1" noChangeAspect="1"/>
          </p:cNvPicPr>
          <p:nvPr>
            <p:ph idx="1"/>
          </p:nvPr>
        </p:nvPicPr>
        <p:blipFill>
          <a:blip r:embed="rId2"/>
          <a:stretch>
            <a:fillRect/>
          </a:stretch>
        </p:blipFill>
        <p:spPr>
          <a:xfrm>
            <a:off x="838200" y="1376347"/>
            <a:ext cx="2806844" cy="628682"/>
          </a:xfrm>
        </p:spPr>
      </p:pic>
      <p:sp>
        <p:nvSpPr>
          <p:cNvPr id="3" name="Slide Number Placeholder 2">
            <a:extLst>
              <a:ext uri="{FF2B5EF4-FFF2-40B4-BE49-F238E27FC236}">
                <a16:creationId xmlns:a16="http://schemas.microsoft.com/office/drawing/2014/main" id="{9861FCE3-EDF9-7BEF-02D6-15766FA8D548}"/>
              </a:ext>
            </a:extLst>
          </p:cNvPr>
          <p:cNvSpPr>
            <a:spLocks noGrp="1"/>
          </p:cNvSpPr>
          <p:nvPr>
            <p:ph type="sldNum" sz="quarter" idx="12"/>
          </p:nvPr>
        </p:nvSpPr>
        <p:spPr/>
        <p:txBody>
          <a:bodyPr/>
          <a:lstStyle/>
          <a:p>
            <a:fld id="{18EE88C8-DCE7-474C-ACBA-F144C4D383D1}" type="slidenum">
              <a:rPr lang="de-DE" smtClean="0"/>
              <a:t>6</a:t>
            </a:fld>
            <a:endParaRPr lang="de-DE"/>
          </a:p>
        </p:txBody>
      </p:sp>
      <p:sp>
        <p:nvSpPr>
          <p:cNvPr id="6" name="TextBox 5">
            <a:extLst>
              <a:ext uri="{FF2B5EF4-FFF2-40B4-BE49-F238E27FC236}">
                <a16:creationId xmlns:a16="http://schemas.microsoft.com/office/drawing/2014/main" id="{483DF60D-C783-84BB-913B-28F8AE5BCCDD}"/>
              </a:ext>
            </a:extLst>
          </p:cNvPr>
          <p:cNvSpPr txBox="1"/>
          <p:nvPr/>
        </p:nvSpPr>
        <p:spPr>
          <a:xfrm>
            <a:off x="838200" y="2123372"/>
            <a:ext cx="10416898" cy="3139321"/>
          </a:xfrm>
          <a:prstGeom prst="rect">
            <a:avLst/>
          </a:prstGeom>
          <a:noFill/>
        </p:spPr>
        <p:txBody>
          <a:bodyPr wrap="square" rtlCol="0">
            <a:spAutoFit/>
          </a:bodyPr>
          <a:lstStyle/>
          <a:p>
            <a:r>
              <a:rPr lang="de-DE" dirty="0" err="1">
                <a:latin typeface="Times New Roman" panose="02020603050405020304" pitchFamily="18" charset="0"/>
                <a:cs typeface="Times New Roman" panose="02020603050405020304" pitchFamily="18" charset="0"/>
              </a:rPr>
              <a:t>Existing</a:t>
            </a:r>
            <a:r>
              <a:rPr lang="de-DE" dirty="0">
                <a:latin typeface="Times New Roman" panose="02020603050405020304" pitchFamily="18" charset="0"/>
                <a:cs typeface="Times New Roman" panose="02020603050405020304" pitchFamily="18" charset="0"/>
              </a:rPr>
              <a:t> </a:t>
            </a:r>
            <a:r>
              <a:rPr lang="de-DE" dirty="0" err="1">
                <a:latin typeface="Times New Roman" panose="02020603050405020304" pitchFamily="18" charset="0"/>
                <a:cs typeface="Times New Roman" panose="02020603050405020304" pitchFamily="18" charset="0"/>
              </a:rPr>
              <a:t>methods</a:t>
            </a:r>
            <a:r>
              <a:rPr lang="de-DE" dirty="0">
                <a:latin typeface="Times New Roman" panose="02020603050405020304" pitchFamily="18" charset="0"/>
                <a:cs typeface="Times New Roman" panose="02020603050405020304" pitchFamily="18" charset="0"/>
              </a:rPr>
              <a:t> :</a:t>
            </a:r>
          </a:p>
          <a:p>
            <a:pPr marL="285750" indent="-285750">
              <a:buFont typeface="Arial" panose="020B0604020202020204" pitchFamily="34" charset="0"/>
              <a:buChar char="•"/>
            </a:pPr>
            <a:r>
              <a:rPr lang="de-DE" dirty="0">
                <a:latin typeface="Times New Roman" panose="02020603050405020304" pitchFamily="18" charset="0"/>
                <a:cs typeface="Times New Roman" panose="02020603050405020304" pitchFamily="18" charset="0"/>
              </a:rPr>
              <a:t>Compressed </a:t>
            </a:r>
            <a:r>
              <a:rPr lang="de-DE" dirty="0" err="1">
                <a:latin typeface="Times New Roman" panose="02020603050405020304" pitchFamily="18" charset="0"/>
                <a:cs typeface="Times New Roman" panose="02020603050405020304" pitchFamily="18" charset="0"/>
              </a:rPr>
              <a:t>nodes</a:t>
            </a:r>
            <a:r>
              <a:rPr lang="de-DE" dirty="0">
                <a:latin typeface="Times New Roman" panose="02020603050405020304" pitchFamily="18" charset="0"/>
                <a:cs typeface="Times New Roman" panose="02020603050405020304" pitchFamily="18" charset="0"/>
              </a:rPr>
              <a:t> </a:t>
            </a:r>
            <a:r>
              <a:rPr lang="de-DE" dirty="0" err="1">
                <a:latin typeface="Times New Roman" panose="02020603050405020304" pitchFamily="18" charset="0"/>
                <a:cs typeface="Times New Roman" panose="02020603050405020304" pitchFamily="18" charset="0"/>
              </a:rPr>
              <a:t>using</a:t>
            </a:r>
            <a:r>
              <a:rPr lang="de-DE" dirty="0">
                <a:latin typeface="Times New Roman" panose="02020603050405020304" pitchFamily="18" charset="0"/>
                <a:cs typeface="Times New Roman" panose="02020603050405020304" pitchFamily="18" charset="0"/>
              </a:rPr>
              <a:t> a </a:t>
            </a:r>
            <a:r>
              <a:rPr lang="de-DE" dirty="0" err="1">
                <a:latin typeface="Times New Roman" panose="02020603050405020304" pitchFamily="18" charset="0"/>
                <a:cs typeface="Times New Roman" panose="02020603050405020304" pitchFamily="18" charset="0"/>
              </a:rPr>
              <a:t>sparsity</a:t>
            </a:r>
            <a:r>
              <a:rPr lang="de-DE" dirty="0">
                <a:latin typeface="Times New Roman" panose="02020603050405020304" pitchFamily="18" charset="0"/>
                <a:cs typeface="Times New Roman" panose="02020603050405020304" pitchFamily="18" charset="0"/>
              </a:rPr>
              <a:t> </a:t>
            </a:r>
            <a:r>
              <a:rPr lang="de-DE" dirty="0" err="1">
                <a:latin typeface="Times New Roman" panose="02020603050405020304" pitchFamily="18" charset="0"/>
                <a:cs typeface="Times New Roman" panose="02020603050405020304" pitchFamily="18" charset="0"/>
              </a:rPr>
              <a:t>inducing</a:t>
            </a:r>
            <a:r>
              <a:rPr lang="de-DE" dirty="0">
                <a:latin typeface="Times New Roman" panose="02020603050405020304" pitchFamily="18" charset="0"/>
                <a:cs typeface="Times New Roman" panose="02020603050405020304" pitchFamily="18" charset="0"/>
              </a:rPr>
              <a:t> l</a:t>
            </a:r>
            <a:r>
              <a:rPr lang="de-DE" sz="1600" dirty="0">
                <a:latin typeface="Times New Roman" panose="02020603050405020304" pitchFamily="18" charset="0"/>
                <a:cs typeface="Times New Roman" panose="02020603050405020304" pitchFamily="18" charset="0"/>
              </a:rPr>
              <a:t>1</a:t>
            </a:r>
            <a:r>
              <a:rPr lang="de-DE" dirty="0">
                <a:latin typeface="Times New Roman" panose="02020603050405020304" pitchFamily="18" charset="0"/>
                <a:cs typeface="Times New Roman" panose="02020603050405020304" pitchFamily="18" charset="0"/>
              </a:rPr>
              <a:t> norm </a:t>
            </a:r>
            <a:r>
              <a:rPr lang="de-DE" dirty="0" err="1">
                <a:latin typeface="Times New Roman" panose="02020603050405020304" pitchFamily="18" charset="0"/>
                <a:cs typeface="Times New Roman" panose="02020603050405020304" pitchFamily="18" charset="0"/>
              </a:rPr>
              <a:t>to</a:t>
            </a:r>
            <a:r>
              <a:rPr lang="de-DE" dirty="0">
                <a:latin typeface="Times New Roman" panose="02020603050405020304" pitchFamily="18" charset="0"/>
                <a:cs typeface="Times New Roman" panose="02020603050405020304" pitchFamily="18" charset="0"/>
              </a:rPr>
              <a:t> </a:t>
            </a:r>
            <a:r>
              <a:rPr lang="de-DE" dirty="0" err="1">
                <a:latin typeface="Times New Roman" panose="02020603050405020304" pitchFamily="18" charset="0"/>
                <a:cs typeface="Times New Roman" panose="02020603050405020304" pitchFamily="18" charset="0"/>
              </a:rPr>
              <a:t>compute</a:t>
            </a:r>
            <a:r>
              <a:rPr lang="de-DE" dirty="0">
                <a:latin typeface="Times New Roman" panose="02020603050405020304" pitchFamily="18" charset="0"/>
                <a:cs typeface="Times New Roman" panose="02020603050405020304" pitchFamily="18" charset="0"/>
              </a:rPr>
              <a:t> </a:t>
            </a:r>
            <a:r>
              <a:rPr lang="de-DE" dirty="0" err="1">
                <a:latin typeface="Times New Roman" panose="02020603050405020304" pitchFamily="18" charset="0"/>
                <a:cs typeface="Times New Roman" panose="02020603050405020304" pitchFamily="18" charset="0"/>
              </a:rPr>
              <a:t>localised</a:t>
            </a:r>
            <a:r>
              <a:rPr lang="de-DE" dirty="0">
                <a:latin typeface="Times New Roman" panose="02020603050405020304" pitchFamily="18" charset="0"/>
                <a:cs typeface="Times New Roman" panose="02020603050405020304" pitchFamily="18" charset="0"/>
              </a:rPr>
              <a:t> </a:t>
            </a:r>
            <a:r>
              <a:rPr lang="de-DE" dirty="0" err="1">
                <a:latin typeface="Times New Roman" panose="02020603050405020304" pitchFamily="18" charset="0"/>
                <a:cs typeface="Times New Roman" panose="02020603050405020304" pitchFamily="18" charset="0"/>
              </a:rPr>
              <a:t>solutions</a:t>
            </a:r>
            <a:r>
              <a:rPr lang="de-DE" dirty="0">
                <a:latin typeface="Times New Roman" panose="02020603050405020304" pitchFamily="18" charset="0"/>
                <a:cs typeface="Times New Roman" panose="02020603050405020304" pitchFamily="18" charset="0"/>
              </a:rPr>
              <a:t> </a:t>
            </a:r>
            <a:r>
              <a:rPr lang="de-DE" dirty="0" err="1">
                <a:latin typeface="Times New Roman" panose="02020603050405020304" pitchFamily="18" charset="0"/>
                <a:cs typeface="Times New Roman" panose="02020603050405020304" pitchFamily="18" charset="0"/>
              </a:rPr>
              <a:t>to</a:t>
            </a:r>
            <a:r>
              <a:rPr lang="de-DE" dirty="0">
                <a:latin typeface="Times New Roman" panose="02020603050405020304" pitchFamily="18" charset="0"/>
                <a:cs typeface="Times New Roman" panose="02020603050405020304" pitchFamily="18" charset="0"/>
              </a:rPr>
              <a:t> Schrodingers </a:t>
            </a:r>
            <a:r>
              <a:rPr lang="de-DE" dirty="0" err="1">
                <a:latin typeface="Times New Roman" panose="02020603050405020304" pitchFamily="18" charset="0"/>
                <a:cs typeface="Times New Roman" panose="02020603050405020304" pitchFamily="18" charset="0"/>
              </a:rPr>
              <a:t>equation</a:t>
            </a:r>
            <a:r>
              <a:rPr lang="de-DE" dirty="0">
                <a:latin typeface="Times New Roman" panose="02020603050405020304" pitchFamily="18" charset="0"/>
                <a:cs typeface="Times New Roman" panose="02020603050405020304" pitchFamily="18" charset="0"/>
              </a:rPr>
              <a:t>.</a:t>
            </a:r>
          </a:p>
          <a:p>
            <a:pPr marL="285750" indent="-285750">
              <a:buFont typeface="Arial" panose="020B0604020202020204" pitchFamily="34" charset="0"/>
              <a:buChar char="•"/>
            </a:pPr>
            <a:r>
              <a:rPr lang="de-DE" dirty="0" err="1">
                <a:latin typeface="Times New Roman" panose="02020603050405020304" pitchFamily="18" charset="0"/>
                <a:cs typeface="Times New Roman" panose="02020603050405020304" pitchFamily="18" charset="0"/>
              </a:rPr>
              <a:t>Usually</a:t>
            </a:r>
            <a:r>
              <a:rPr lang="de-DE" dirty="0">
                <a:latin typeface="Times New Roman" panose="02020603050405020304" pitchFamily="18" charset="0"/>
                <a:cs typeface="Times New Roman" panose="02020603050405020304" pitchFamily="18" charset="0"/>
              </a:rPr>
              <a:t> ADDM </a:t>
            </a:r>
            <a:r>
              <a:rPr lang="de-DE" dirty="0" err="1">
                <a:latin typeface="Times New Roman" panose="02020603050405020304" pitchFamily="18" charset="0"/>
                <a:cs typeface="Times New Roman" panose="02020603050405020304" pitchFamily="18" charset="0"/>
              </a:rPr>
              <a:t>methods</a:t>
            </a:r>
            <a:r>
              <a:rPr lang="de-DE" dirty="0">
                <a:latin typeface="Times New Roman" panose="02020603050405020304" pitchFamily="18" charset="0"/>
                <a:cs typeface="Times New Roman" panose="02020603050405020304" pitchFamily="18" charset="0"/>
              </a:rPr>
              <a:t> do not </a:t>
            </a:r>
            <a:r>
              <a:rPr lang="de-DE" dirty="0" err="1">
                <a:latin typeface="Times New Roman" panose="02020603050405020304" pitchFamily="18" charset="0"/>
                <a:cs typeface="Times New Roman" panose="02020603050405020304" pitchFamily="18" charset="0"/>
              </a:rPr>
              <a:t>apply</a:t>
            </a:r>
            <a:r>
              <a:rPr lang="de-DE" dirty="0">
                <a:latin typeface="Times New Roman" panose="02020603050405020304" pitchFamily="18" charset="0"/>
                <a:cs typeface="Times New Roman" panose="02020603050405020304" pitchFamily="18" charset="0"/>
              </a:rPr>
              <a:t> </a:t>
            </a:r>
            <a:r>
              <a:rPr lang="de-DE" dirty="0" err="1">
                <a:latin typeface="Times New Roman" panose="02020603050405020304" pitchFamily="18" charset="0"/>
                <a:cs typeface="Times New Roman" panose="02020603050405020304" pitchFamily="18" charset="0"/>
              </a:rPr>
              <a:t>to</a:t>
            </a:r>
            <a:r>
              <a:rPr lang="de-DE" dirty="0">
                <a:latin typeface="Times New Roman" panose="02020603050405020304" pitchFamily="18" charset="0"/>
                <a:cs typeface="Times New Roman" panose="02020603050405020304" pitchFamily="18" charset="0"/>
              </a:rPr>
              <a:t> non </a:t>
            </a:r>
            <a:r>
              <a:rPr lang="de-DE" dirty="0" err="1">
                <a:latin typeface="Times New Roman" panose="02020603050405020304" pitchFamily="18" charset="0"/>
                <a:cs typeface="Times New Roman" panose="02020603050405020304" pitchFamily="18" charset="0"/>
              </a:rPr>
              <a:t>convex</a:t>
            </a:r>
            <a:r>
              <a:rPr lang="de-DE" dirty="0">
                <a:latin typeface="Times New Roman" panose="02020603050405020304" pitchFamily="18" charset="0"/>
                <a:cs typeface="Times New Roman" panose="02020603050405020304" pitchFamily="18" charset="0"/>
              </a:rPr>
              <a:t> </a:t>
            </a:r>
            <a:r>
              <a:rPr lang="de-DE" dirty="0" err="1">
                <a:latin typeface="Times New Roman" panose="02020603050405020304" pitchFamily="18" charset="0"/>
                <a:cs typeface="Times New Roman" panose="02020603050405020304" pitchFamily="18" charset="0"/>
              </a:rPr>
              <a:t>problems</a:t>
            </a:r>
            <a:r>
              <a:rPr lang="de-DE" dirty="0">
                <a:latin typeface="Times New Roman" panose="02020603050405020304" pitchFamily="18" charset="0"/>
                <a:cs typeface="Times New Roman" panose="02020603050405020304" pitchFamily="18" charset="0"/>
              </a:rPr>
              <a:t> but </a:t>
            </a:r>
            <a:r>
              <a:rPr lang="de-DE" dirty="0" err="1">
                <a:latin typeface="Times New Roman" panose="02020603050405020304" pitchFamily="18" charset="0"/>
                <a:cs typeface="Times New Roman" panose="02020603050405020304" pitchFamily="18" charset="0"/>
              </a:rPr>
              <a:t>successful</a:t>
            </a:r>
            <a:r>
              <a:rPr lang="de-DE" dirty="0">
                <a:latin typeface="Times New Roman" panose="02020603050405020304" pitchFamily="18" charset="0"/>
                <a:cs typeface="Times New Roman" panose="02020603050405020304" pitchFamily="18" charset="0"/>
              </a:rPr>
              <a:t> </a:t>
            </a:r>
            <a:r>
              <a:rPr lang="de-DE" dirty="0" err="1">
                <a:latin typeface="Times New Roman" panose="02020603050405020304" pitchFamily="18" charset="0"/>
                <a:cs typeface="Times New Roman" panose="02020603050405020304" pitchFamily="18" charset="0"/>
              </a:rPr>
              <a:t>local</a:t>
            </a:r>
            <a:r>
              <a:rPr lang="de-DE" dirty="0">
                <a:latin typeface="Times New Roman" panose="02020603050405020304" pitchFamily="18" charset="0"/>
                <a:cs typeface="Times New Roman" panose="02020603050405020304" pitchFamily="18" charset="0"/>
              </a:rPr>
              <a:t> </a:t>
            </a:r>
            <a:r>
              <a:rPr lang="de-DE" dirty="0" err="1">
                <a:latin typeface="Times New Roman" panose="02020603050405020304" pitchFamily="18" charset="0"/>
                <a:cs typeface="Times New Roman" panose="02020603050405020304" pitchFamily="18" charset="0"/>
              </a:rPr>
              <a:t>convergence</a:t>
            </a:r>
            <a:r>
              <a:rPr lang="de-DE" dirty="0">
                <a:latin typeface="Times New Roman" panose="02020603050405020304" pitchFamily="18" charset="0"/>
                <a:cs typeface="Times New Roman" panose="02020603050405020304" pitchFamily="18" charset="0"/>
              </a:rPr>
              <a:t> </a:t>
            </a:r>
            <a:r>
              <a:rPr lang="de-DE" dirty="0" err="1">
                <a:latin typeface="Times New Roman" panose="02020603050405020304" pitchFamily="18" charset="0"/>
                <a:cs typeface="Times New Roman" panose="02020603050405020304" pitchFamily="18" charset="0"/>
              </a:rPr>
              <a:t>has</a:t>
            </a:r>
            <a:r>
              <a:rPr lang="de-DE" dirty="0">
                <a:latin typeface="Times New Roman" panose="02020603050405020304" pitchFamily="18" charset="0"/>
                <a:cs typeface="Times New Roman" panose="02020603050405020304" pitchFamily="18" charset="0"/>
              </a:rPr>
              <a:t> </a:t>
            </a:r>
            <a:r>
              <a:rPr lang="de-DE" dirty="0" err="1">
                <a:latin typeface="Times New Roman" panose="02020603050405020304" pitchFamily="18" charset="0"/>
                <a:cs typeface="Times New Roman" panose="02020603050405020304" pitchFamily="18" charset="0"/>
              </a:rPr>
              <a:t>been</a:t>
            </a:r>
            <a:r>
              <a:rPr lang="de-DE" dirty="0">
                <a:latin typeface="Times New Roman" panose="02020603050405020304" pitchFamily="18" charset="0"/>
                <a:cs typeface="Times New Roman" panose="02020603050405020304" pitchFamily="18" charset="0"/>
              </a:rPr>
              <a:t> </a:t>
            </a:r>
            <a:r>
              <a:rPr lang="de-DE" dirty="0" err="1">
                <a:latin typeface="Times New Roman" panose="02020603050405020304" pitchFamily="18" charset="0"/>
                <a:cs typeface="Times New Roman" panose="02020603050405020304" pitchFamily="18" charset="0"/>
              </a:rPr>
              <a:t>demonstrated</a:t>
            </a:r>
            <a:r>
              <a:rPr lang="de-DE" dirty="0">
                <a:latin typeface="Times New Roman" panose="02020603050405020304" pitchFamily="18" charset="0"/>
                <a:cs typeface="Times New Roman" panose="02020603050405020304" pitchFamily="18" charset="0"/>
              </a:rPr>
              <a:t>.</a:t>
            </a:r>
          </a:p>
          <a:p>
            <a:pPr marL="285750" indent="-285750">
              <a:buFont typeface="Arial" panose="020B0604020202020204" pitchFamily="34" charset="0"/>
              <a:buChar char="•"/>
            </a:pPr>
            <a:r>
              <a:rPr lang="de-DE" dirty="0">
                <a:latin typeface="Times New Roman" panose="02020603050405020304" pitchFamily="18" charset="0"/>
                <a:cs typeface="Times New Roman" panose="02020603050405020304" pitchFamily="18" charset="0"/>
              </a:rPr>
              <a:t>Iterative </a:t>
            </a:r>
            <a:r>
              <a:rPr lang="de-DE" dirty="0" err="1">
                <a:latin typeface="Times New Roman" panose="02020603050405020304" pitchFamily="18" charset="0"/>
                <a:cs typeface="Times New Roman" panose="02020603050405020304" pitchFamily="18" charset="0"/>
              </a:rPr>
              <a:t>mode</a:t>
            </a:r>
            <a:r>
              <a:rPr lang="de-DE" dirty="0">
                <a:latin typeface="Times New Roman" panose="02020603050405020304" pitchFamily="18" charset="0"/>
                <a:cs typeface="Times New Roman" panose="02020603050405020304" pitchFamily="18" charset="0"/>
              </a:rPr>
              <a:t> </a:t>
            </a:r>
            <a:r>
              <a:rPr lang="de-DE" dirty="0" err="1">
                <a:latin typeface="Times New Roman" panose="02020603050405020304" pitchFamily="18" charset="0"/>
                <a:cs typeface="Times New Roman" panose="02020603050405020304" pitchFamily="18" charset="0"/>
              </a:rPr>
              <a:t>by</a:t>
            </a:r>
            <a:r>
              <a:rPr lang="de-DE" dirty="0">
                <a:latin typeface="Times New Roman" panose="02020603050405020304" pitchFamily="18" charset="0"/>
                <a:cs typeface="Times New Roman" panose="02020603050405020304" pitchFamily="18" charset="0"/>
              </a:rPr>
              <a:t> </a:t>
            </a:r>
            <a:r>
              <a:rPr lang="de-DE" dirty="0" err="1">
                <a:latin typeface="Times New Roman" panose="02020603050405020304" pitchFamily="18" charset="0"/>
                <a:cs typeface="Times New Roman" panose="02020603050405020304" pitchFamily="18" charset="0"/>
              </a:rPr>
              <a:t>mode</a:t>
            </a:r>
            <a:r>
              <a:rPr lang="de-DE" dirty="0">
                <a:latin typeface="Times New Roman" panose="02020603050405020304" pitchFamily="18" charset="0"/>
                <a:cs typeface="Times New Roman" panose="02020603050405020304" pitchFamily="18" charset="0"/>
              </a:rPr>
              <a:t> </a:t>
            </a:r>
            <a:r>
              <a:rPr lang="de-DE" dirty="0" err="1">
                <a:latin typeface="Times New Roman" panose="02020603050405020304" pitchFamily="18" charset="0"/>
                <a:cs typeface="Times New Roman" panose="02020603050405020304" pitchFamily="18" charset="0"/>
              </a:rPr>
              <a:t>optimization</a:t>
            </a:r>
            <a:r>
              <a:rPr lang="de-DE" dirty="0">
                <a:latin typeface="Times New Roman" panose="02020603050405020304" pitchFamily="18" charset="0"/>
                <a:cs typeface="Times New Roman" panose="02020603050405020304" pitchFamily="18" charset="0"/>
              </a:rPr>
              <a:t> was </a:t>
            </a:r>
            <a:r>
              <a:rPr lang="de-DE" dirty="0" err="1">
                <a:latin typeface="Times New Roman" panose="02020603050405020304" pitchFamily="18" charset="0"/>
                <a:cs typeface="Times New Roman" panose="02020603050405020304" pitchFamily="18" charset="0"/>
              </a:rPr>
              <a:t>used</a:t>
            </a:r>
            <a:r>
              <a:rPr lang="de-DE" dirty="0">
                <a:latin typeface="Times New Roman" panose="02020603050405020304" pitchFamily="18" charset="0"/>
                <a:cs typeface="Times New Roman" panose="02020603050405020304" pitchFamily="18" charset="0"/>
              </a:rPr>
              <a:t> </a:t>
            </a:r>
            <a:r>
              <a:rPr lang="de-DE" dirty="0" err="1">
                <a:latin typeface="Times New Roman" panose="02020603050405020304" pitchFamily="18" charset="0"/>
                <a:cs typeface="Times New Roman" panose="02020603050405020304" pitchFamily="18" charset="0"/>
              </a:rPr>
              <a:t>prominently</a:t>
            </a:r>
            <a:r>
              <a:rPr lang="de-DE" dirty="0">
                <a:latin typeface="Times New Roman" panose="02020603050405020304" pitchFamily="18" charset="0"/>
                <a:cs typeface="Times New Roman" panose="02020603050405020304" pitchFamily="18" charset="0"/>
              </a:rPr>
              <a:t>.</a:t>
            </a:r>
          </a:p>
          <a:p>
            <a:pPr marL="285750" indent="-285750">
              <a:buFont typeface="Arial" panose="020B0604020202020204" pitchFamily="34" charset="0"/>
              <a:buChar char="•"/>
            </a:pPr>
            <a:endParaRPr lang="de-DE" dirty="0">
              <a:latin typeface="Times New Roman" panose="02020603050405020304" pitchFamily="18" charset="0"/>
              <a:cs typeface="Times New Roman" panose="02020603050405020304" pitchFamily="18" charset="0"/>
            </a:endParaRPr>
          </a:p>
          <a:p>
            <a:r>
              <a:rPr lang="de-DE" dirty="0" err="1">
                <a:latin typeface="Times New Roman" panose="02020603050405020304" pitchFamily="18" charset="0"/>
                <a:cs typeface="Times New Roman" panose="02020603050405020304" pitchFamily="18" charset="0"/>
              </a:rPr>
              <a:t>Our</a:t>
            </a:r>
            <a:r>
              <a:rPr lang="de-DE" dirty="0">
                <a:latin typeface="Times New Roman" panose="02020603050405020304" pitchFamily="18" charset="0"/>
                <a:cs typeface="Times New Roman" panose="02020603050405020304" pitchFamily="18" charset="0"/>
              </a:rPr>
              <a:t> </a:t>
            </a:r>
            <a:r>
              <a:rPr lang="de-DE" dirty="0" err="1">
                <a:latin typeface="Times New Roman" panose="02020603050405020304" pitchFamily="18" charset="0"/>
                <a:cs typeface="Times New Roman" panose="02020603050405020304" pitchFamily="18" charset="0"/>
              </a:rPr>
              <a:t>proposed</a:t>
            </a:r>
            <a:r>
              <a:rPr lang="de-DE" dirty="0">
                <a:latin typeface="Times New Roman" panose="02020603050405020304" pitchFamily="18" charset="0"/>
                <a:cs typeface="Times New Roman" panose="02020603050405020304" pitchFamily="18" charset="0"/>
              </a:rPr>
              <a:t> </a:t>
            </a:r>
            <a:r>
              <a:rPr lang="de-DE" dirty="0" err="1">
                <a:latin typeface="Times New Roman" panose="02020603050405020304" pitchFamily="18" charset="0"/>
                <a:cs typeface="Times New Roman" panose="02020603050405020304" pitchFamily="18" charset="0"/>
              </a:rPr>
              <a:t>method</a:t>
            </a:r>
            <a:r>
              <a:rPr lang="de-DE" dirty="0">
                <a:latin typeface="Times New Roman" panose="02020603050405020304" pitchFamily="18" charset="0"/>
                <a:cs typeface="Times New Roman" panose="02020603050405020304" pitchFamily="18" charset="0"/>
              </a:rPr>
              <a:t> :</a:t>
            </a:r>
          </a:p>
          <a:p>
            <a:pPr marL="285750" indent="-285750">
              <a:buFont typeface="Arial" panose="020B0604020202020204" pitchFamily="34" charset="0"/>
              <a:buChar char="•"/>
            </a:pPr>
            <a:r>
              <a:rPr lang="de-DE" dirty="0" err="1">
                <a:latin typeface="Times New Roman" panose="02020603050405020304" pitchFamily="18" charset="0"/>
                <a:cs typeface="Times New Roman" panose="02020603050405020304" pitchFamily="18" charset="0"/>
              </a:rPr>
              <a:t>Similar</a:t>
            </a:r>
            <a:r>
              <a:rPr lang="de-DE" dirty="0">
                <a:latin typeface="Times New Roman" panose="02020603050405020304" pitchFamily="18" charset="0"/>
                <a:cs typeface="Times New Roman" panose="02020603050405020304" pitchFamily="18" charset="0"/>
              </a:rPr>
              <a:t> </a:t>
            </a:r>
            <a:r>
              <a:rPr lang="de-DE" dirty="0" err="1">
                <a:latin typeface="Times New Roman" panose="02020603050405020304" pitchFamily="18" charset="0"/>
                <a:cs typeface="Times New Roman" panose="02020603050405020304" pitchFamily="18" charset="0"/>
              </a:rPr>
              <a:t>mode</a:t>
            </a:r>
            <a:r>
              <a:rPr lang="de-DE" dirty="0">
                <a:latin typeface="Times New Roman" panose="02020603050405020304" pitchFamily="18" charset="0"/>
                <a:cs typeface="Times New Roman" panose="02020603050405020304" pitchFamily="18" charset="0"/>
              </a:rPr>
              <a:t> </a:t>
            </a:r>
            <a:r>
              <a:rPr lang="de-DE" dirty="0" err="1">
                <a:latin typeface="Times New Roman" panose="02020603050405020304" pitchFamily="18" charset="0"/>
                <a:cs typeface="Times New Roman" panose="02020603050405020304" pitchFamily="18" charset="0"/>
              </a:rPr>
              <a:t>by</a:t>
            </a:r>
            <a:r>
              <a:rPr lang="de-DE" dirty="0">
                <a:latin typeface="Times New Roman" panose="02020603050405020304" pitchFamily="18" charset="0"/>
                <a:cs typeface="Times New Roman" panose="02020603050405020304" pitchFamily="18" charset="0"/>
              </a:rPr>
              <a:t> </a:t>
            </a:r>
            <a:r>
              <a:rPr lang="de-DE" dirty="0" err="1">
                <a:latin typeface="Times New Roman" panose="02020603050405020304" pitchFamily="18" charset="0"/>
                <a:cs typeface="Times New Roman" panose="02020603050405020304" pitchFamily="18" charset="0"/>
              </a:rPr>
              <a:t>mode</a:t>
            </a:r>
            <a:r>
              <a:rPr lang="de-DE" dirty="0">
                <a:latin typeface="Times New Roman" panose="02020603050405020304" pitchFamily="18" charset="0"/>
                <a:cs typeface="Times New Roman" panose="02020603050405020304" pitchFamily="18" charset="0"/>
              </a:rPr>
              <a:t> </a:t>
            </a:r>
            <a:r>
              <a:rPr lang="de-DE" dirty="0" err="1">
                <a:latin typeface="Times New Roman" panose="02020603050405020304" pitchFamily="18" charset="0"/>
                <a:cs typeface="Times New Roman" panose="02020603050405020304" pitchFamily="18" charset="0"/>
              </a:rPr>
              <a:t>fixed</a:t>
            </a:r>
            <a:r>
              <a:rPr lang="de-DE" dirty="0">
                <a:latin typeface="Times New Roman" panose="02020603050405020304" pitchFamily="18" charset="0"/>
                <a:cs typeface="Times New Roman" panose="02020603050405020304" pitchFamily="18" charset="0"/>
              </a:rPr>
              <a:t> </a:t>
            </a:r>
            <a:r>
              <a:rPr lang="de-DE" dirty="0" err="1">
                <a:latin typeface="Times New Roman" panose="02020603050405020304" pitchFamily="18" charset="0"/>
                <a:cs typeface="Times New Roman" panose="02020603050405020304" pitchFamily="18" charset="0"/>
              </a:rPr>
              <a:t>point</a:t>
            </a:r>
            <a:r>
              <a:rPr lang="de-DE" dirty="0">
                <a:latin typeface="Times New Roman" panose="02020603050405020304" pitchFamily="18" charset="0"/>
                <a:cs typeface="Times New Roman" panose="02020603050405020304" pitchFamily="18" charset="0"/>
              </a:rPr>
              <a:t> </a:t>
            </a:r>
            <a:r>
              <a:rPr lang="de-DE" dirty="0" err="1">
                <a:latin typeface="Times New Roman" panose="02020603050405020304" pitchFamily="18" charset="0"/>
                <a:cs typeface="Times New Roman" panose="02020603050405020304" pitchFamily="18" charset="0"/>
              </a:rPr>
              <a:t>iteration</a:t>
            </a:r>
            <a:r>
              <a:rPr lang="de-DE" dirty="0">
                <a:latin typeface="Times New Roman" panose="02020603050405020304" pitchFamily="18" charset="0"/>
                <a:cs typeface="Times New Roman" panose="02020603050405020304" pitchFamily="18" charset="0"/>
              </a:rPr>
              <a:t> </a:t>
            </a:r>
            <a:r>
              <a:rPr lang="de-DE" dirty="0" err="1">
                <a:latin typeface="Times New Roman" panose="02020603050405020304" pitchFamily="18" charset="0"/>
                <a:cs typeface="Times New Roman" panose="02020603050405020304" pitchFamily="18" charset="0"/>
              </a:rPr>
              <a:t>approach</a:t>
            </a:r>
            <a:r>
              <a:rPr lang="de-DE" dirty="0">
                <a:latin typeface="Times New Roman" panose="02020603050405020304" pitchFamily="18" charset="0"/>
                <a:cs typeface="Times New Roman" panose="02020603050405020304" pitchFamily="18" charset="0"/>
              </a:rPr>
              <a:t>.</a:t>
            </a:r>
          </a:p>
          <a:p>
            <a:pPr marL="285750" indent="-285750">
              <a:buFont typeface="Arial" panose="020B0604020202020204" pitchFamily="34" charset="0"/>
              <a:buChar char="•"/>
            </a:pPr>
            <a:r>
              <a:rPr lang="de-DE" dirty="0" err="1">
                <a:latin typeface="Times New Roman" panose="02020603050405020304" pitchFamily="18" charset="0"/>
                <a:cs typeface="Times New Roman" panose="02020603050405020304" pitchFamily="18" charset="0"/>
              </a:rPr>
              <a:t>Uniqueness</a:t>
            </a:r>
            <a:r>
              <a:rPr lang="de-DE" dirty="0">
                <a:latin typeface="Times New Roman" panose="02020603050405020304" pitchFamily="18" charset="0"/>
                <a:cs typeface="Times New Roman" panose="02020603050405020304" pitchFamily="18" charset="0"/>
              </a:rPr>
              <a:t> : </a:t>
            </a:r>
            <a:r>
              <a:rPr lang="de-DE" dirty="0" err="1">
                <a:latin typeface="Times New Roman" panose="02020603050405020304" pitchFamily="18" charset="0"/>
                <a:cs typeface="Times New Roman" panose="02020603050405020304" pitchFamily="18" charset="0"/>
              </a:rPr>
              <a:t>We</a:t>
            </a:r>
            <a:r>
              <a:rPr lang="de-DE" dirty="0">
                <a:latin typeface="Times New Roman" panose="02020603050405020304" pitchFamily="18" charset="0"/>
                <a:cs typeface="Times New Roman" panose="02020603050405020304" pitchFamily="18" charset="0"/>
              </a:rPr>
              <a:t> do not </a:t>
            </a:r>
            <a:r>
              <a:rPr lang="de-DE" dirty="0" err="1">
                <a:latin typeface="Times New Roman" panose="02020603050405020304" pitchFamily="18" charset="0"/>
                <a:cs typeface="Times New Roman" panose="02020603050405020304" pitchFamily="18" charset="0"/>
              </a:rPr>
              <a:t>consider</a:t>
            </a:r>
            <a:r>
              <a:rPr lang="de-DE" dirty="0">
                <a:latin typeface="Times New Roman" panose="02020603050405020304" pitchFamily="18" charset="0"/>
                <a:cs typeface="Times New Roman" panose="02020603050405020304" pitchFamily="18" charset="0"/>
              </a:rPr>
              <a:t> </a:t>
            </a:r>
            <a:r>
              <a:rPr lang="de-DE" dirty="0" err="1">
                <a:latin typeface="Times New Roman" panose="02020603050405020304" pitchFamily="18" charset="0"/>
                <a:cs typeface="Times New Roman" panose="02020603050405020304" pitchFamily="18" charset="0"/>
              </a:rPr>
              <a:t>the</a:t>
            </a:r>
            <a:r>
              <a:rPr lang="de-DE" dirty="0">
                <a:latin typeface="Times New Roman" panose="02020603050405020304" pitchFamily="18" charset="0"/>
                <a:cs typeface="Times New Roman" panose="02020603050405020304" pitchFamily="18" charset="0"/>
              </a:rPr>
              <a:t> </a:t>
            </a:r>
            <a:r>
              <a:rPr lang="de-DE" dirty="0" err="1">
                <a:latin typeface="Times New Roman" panose="02020603050405020304" pitchFamily="18" charset="0"/>
                <a:cs typeface="Times New Roman" panose="02020603050405020304" pitchFamily="18" charset="0"/>
              </a:rPr>
              <a:t>sparsity</a:t>
            </a:r>
            <a:r>
              <a:rPr lang="de-DE" dirty="0">
                <a:latin typeface="Times New Roman" panose="02020603050405020304" pitchFamily="18" charset="0"/>
                <a:cs typeface="Times New Roman" panose="02020603050405020304" pitchFamily="18" charset="0"/>
              </a:rPr>
              <a:t> </a:t>
            </a:r>
            <a:r>
              <a:rPr lang="de-DE" dirty="0" err="1">
                <a:latin typeface="Times New Roman" panose="02020603050405020304" pitchFamily="18" charset="0"/>
                <a:cs typeface="Times New Roman" panose="02020603050405020304" pitchFamily="18" charset="0"/>
              </a:rPr>
              <a:t>of</a:t>
            </a:r>
            <a:r>
              <a:rPr lang="de-DE" dirty="0">
                <a:latin typeface="Times New Roman" panose="02020603050405020304" pitchFamily="18" charset="0"/>
                <a:cs typeface="Times New Roman" panose="02020603050405020304" pitchFamily="18" charset="0"/>
              </a:rPr>
              <a:t> </a:t>
            </a:r>
            <a:r>
              <a:rPr lang="de-DE" dirty="0" err="1">
                <a:latin typeface="Times New Roman" panose="02020603050405020304" pitchFamily="18" charset="0"/>
                <a:cs typeface="Times New Roman" panose="02020603050405020304" pitchFamily="18" charset="0"/>
              </a:rPr>
              <a:t>the</a:t>
            </a:r>
            <a:r>
              <a:rPr lang="de-DE" dirty="0">
                <a:latin typeface="Times New Roman" panose="02020603050405020304" pitchFamily="18" charset="0"/>
                <a:cs typeface="Times New Roman" panose="02020603050405020304" pitchFamily="18" charset="0"/>
              </a:rPr>
              <a:t> modal </a:t>
            </a:r>
            <a:r>
              <a:rPr lang="de-DE" dirty="0" err="1">
                <a:latin typeface="Times New Roman" panose="02020603050405020304" pitchFamily="18" charset="0"/>
                <a:cs typeface="Times New Roman" panose="02020603050405020304" pitchFamily="18" charset="0"/>
              </a:rPr>
              <a:t>vector</a:t>
            </a:r>
            <a:r>
              <a:rPr lang="de-DE" dirty="0">
                <a:latin typeface="Times New Roman" panose="02020603050405020304" pitchFamily="18" charset="0"/>
                <a:cs typeface="Times New Roman" panose="02020603050405020304" pitchFamily="18" charset="0"/>
              </a:rPr>
              <a:t> X</a:t>
            </a:r>
            <a:r>
              <a:rPr lang="de-DE" sz="1600" dirty="0">
                <a:latin typeface="Times New Roman" panose="02020603050405020304" pitchFamily="18" charset="0"/>
                <a:cs typeface="Times New Roman" panose="02020603050405020304" pitchFamily="18" charset="0"/>
              </a:rPr>
              <a:t>i</a:t>
            </a:r>
            <a:r>
              <a:rPr lang="de-DE" dirty="0">
                <a:latin typeface="Times New Roman" panose="02020603050405020304" pitchFamily="18" charset="0"/>
                <a:cs typeface="Times New Roman" panose="02020603050405020304" pitchFamily="18" charset="0"/>
              </a:rPr>
              <a:t> </a:t>
            </a:r>
            <a:r>
              <a:rPr lang="de-DE" dirty="0" err="1">
                <a:latin typeface="Times New Roman" panose="02020603050405020304" pitchFamily="18" charset="0"/>
                <a:cs typeface="Times New Roman" panose="02020603050405020304" pitchFamily="18" charset="0"/>
              </a:rPr>
              <a:t>itself</a:t>
            </a:r>
            <a:r>
              <a:rPr lang="de-DE" dirty="0">
                <a:latin typeface="Times New Roman" panose="02020603050405020304" pitchFamily="18" charset="0"/>
                <a:cs typeface="Times New Roman" panose="02020603050405020304" pitchFamily="18" charset="0"/>
              </a:rPr>
              <a:t> but </a:t>
            </a:r>
            <a:r>
              <a:rPr lang="de-DE" dirty="0" err="1">
                <a:latin typeface="Times New Roman" panose="02020603050405020304" pitchFamily="18" charset="0"/>
                <a:cs typeface="Times New Roman" panose="02020603050405020304" pitchFamily="18" charset="0"/>
              </a:rPr>
              <a:t>rather</a:t>
            </a:r>
            <a:r>
              <a:rPr lang="de-DE" dirty="0">
                <a:latin typeface="Times New Roman" panose="02020603050405020304" pitchFamily="18" charset="0"/>
                <a:cs typeface="Times New Roman" panose="02020603050405020304" pitchFamily="18" charset="0"/>
              </a:rPr>
              <a:t> </a:t>
            </a:r>
            <a:r>
              <a:rPr lang="de-DE" dirty="0" err="1">
                <a:latin typeface="Times New Roman" panose="02020603050405020304" pitchFamily="18" charset="0"/>
                <a:cs typeface="Times New Roman" panose="02020603050405020304" pitchFamily="18" charset="0"/>
              </a:rPr>
              <a:t>sparsity</a:t>
            </a:r>
            <a:r>
              <a:rPr lang="de-DE" dirty="0">
                <a:latin typeface="Times New Roman" panose="02020603050405020304" pitchFamily="18" charset="0"/>
                <a:cs typeface="Times New Roman" panose="02020603050405020304" pitchFamily="18" charset="0"/>
              </a:rPr>
              <a:t> </a:t>
            </a:r>
            <a:r>
              <a:rPr lang="de-DE" dirty="0" err="1">
                <a:latin typeface="Times New Roman" panose="02020603050405020304" pitchFamily="18" charset="0"/>
                <a:cs typeface="Times New Roman" panose="02020603050405020304" pitchFamily="18" charset="0"/>
              </a:rPr>
              <a:t>of</a:t>
            </a:r>
            <a:r>
              <a:rPr lang="de-DE" dirty="0">
                <a:latin typeface="Times New Roman" panose="02020603050405020304" pitchFamily="18" charset="0"/>
                <a:cs typeface="Times New Roman" panose="02020603050405020304" pitchFamily="18" charset="0"/>
              </a:rPr>
              <a:t> </a:t>
            </a:r>
            <a:r>
              <a:rPr lang="de-DE" dirty="0" err="1">
                <a:latin typeface="Times New Roman" panose="02020603050405020304" pitchFamily="18" charset="0"/>
                <a:cs typeface="Times New Roman" panose="02020603050405020304" pitchFamily="18" charset="0"/>
              </a:rPr>
              <a:t>the</a:t>
            </a:r>
            <a:r>
              <a:rPr lang="de-DE" dirty="0">
                <a:latin typeface="Times New Roman" panose="02020603050405020304" pitchFamily="18" charset="0"/>
                <a:cs typeface="Times New Roman" panose="02020603050405020304" pitchFamily="18" charset="0"/>
              </a:rPr>
              <a:t> </a:t>
            </a:r>
            <a:r>
              <a:rPr lang="de-DE" dirty="0" err="1">
                <a:latin typeface="Times New Roman" panose="02020603050405020304" pitchFamily="18" charset="0"/>
                <a:cs typeface="Times New Roman" panose="02020603050405020304" pitchFamily="18" charset="0"/>
              </a:rPr>
              <a:t>mode‘s</a:t>
            </a:r>
            <a:r>
              <a:rPr lang="de-DE" dirty="0">
                <a:latin typeface="Times New Roman" panose="02020603050405020304" pitchFamily="18" charset="0"/>
                <a:cs typeface="Times New Roman" panose="02020603050405020304" pitchFamily="18" charset="0"/>
              </a:rPr>
              <a:t> </a:t>
            </a:r>
            <a:r>
              <a:rPr lang="de-DE" dirty="0" err="1">
                <a:latin typeface="Times New Roman" panose="02020603050405020304" pitchFamily="18" charset="0"/>
                <a:cs typeface="Times New Roman" panose="02020603050405020304" pitchFamily="18" charset="0"/>
              </a:rPr>
              <a:t>continuity</a:t>
            </a:r>
            <a:r>
              <a:rPr lang="de-DE" dirty="0">
                <a:latin typeface="Times New Roman" panose="02020603050405020304" pitchFamily="18" charset="0"/>
                <a:cs typeface="Times New Roman" panose="02020603050405020304" pitchFamily="18" charset="0"/>
              </a:rPr>
              <a:t> </a:t>
            </a:r>
            <a:r>
              <a:rPr lang="de-DE" dirty="0" err="1">
                <a:latin typeface="Times New Roman" panose="02020603050405020304" pitchFamily="18" charset="0"/>
                <a:cs typeface="Times New Roman" panose="02020603050405020304" pitchFamily="18" charset="0"/>
              </a:rPr>
              <a:t>over</a:t>
            </a:r>
            <a:r>
              <a:rPr lang="de-DE" dirty="0">
                <a:latin typeface="Times New Roman" panose="02020603050405020304" pitchFamily="18" charset="0"/>
                <a:cs typeface="Times New Roman" panose="02020603050405020304" pitchFamily="18" charset="0"/>
              </a:rPr>
              <a:t> </a:t>
            </a:r>
            <a:r>
              <a:rPr lang="de-DE" dirty="0" err="1">
                <a:latin typeface="Times New Roman" panose="02020603050405020304" pitchFamily="18" charset="0"/>
                <a:cs typeface="Times New Roman" panose="02020603050405020304" pitchFamily="18" charset="0"/>
              </a:rPr>
              <a:t>the</a:t>
            </a:r>
            <a:r>
              <a:rPr lang="de-DE" dirty="0">
                <a:latin typeface="Times New Roman" panose="02020603050405020304" pitchFamily="18" charset="0"/>
                <a:cs typeface="Times New Roman" panose="02020603050405020304" pitchFamily="18" charset="0"/>
              </a:rPr>
              <a:t> </a:t>
            </a:r>
            <a:r>
              <a:rPr lang="de-DE" dirty="0" err="1">
                <a:latin typeface="Times New Roman" panose="02020603050405020304" pitchFamily="18" charset="0"/>
                <a:cs typeface="Times New Roman" panose="02020603050405020304" pitchFamily="18" charset="0"/>
              </a:rPr>
              <a:t>domain</a:t>
            </a:r>
            <a:r>
              <a:rPr lang="de-DE" dirty="0">
                <a:latin typeface="Times New Roman" panose="02020603050405020304" pitchFamily="18" charset="0"/>
                <a:cs typeface="Times New Roman" panose="02020603050405020304" pitchFamily="18" charset="0"/>
              </a:rPr>
              <a:t>.</a:t>
            </a:r>
          </a:p>
        </p:txBody>
      </p:sp>
      <p:sp>
        <p:nvSpPr>
          <p:cNvPr id="4" name="Footer Placeholder 3">
            <a:extLst>
              <a:ext uri="{FF2B5EF4-FFF2-40B4-BE49-F238E27FC236}">
                <a16:creationId xmlns:a16="http://schemas.microsoft.com/office/drawing/2014/main" id="{11BB9335-688D-8ABA-2614-420B7CF6E652}"/>
              </a:ext>
            </a:extLst>
          </p:cNvPr>
          <p:cNvSpPr>
            <a:spLocks noGrp="1"/>
          </p:cNvSpPr>
          <p:nvPr>
            <p:ph type="ftr" sz="quarter" idx="11"/>
          </p:nvPr>
        </p:nvSpPr>
        <p:spPr/>
        <p:txBody>
          <a:bodyPr/>
          <a:lstStyle/>
          <a:p>
            <a:r>
              <a:rPr lang="en-US"/>
              <a:t>Seminar : Recent Advances in 3D Computer Vision</a:t>
            </a:r>
            <a:endParaRPr lang="de-DE"/>
          </a:p>
        </p:txBody>
      </p:sp>
    </p:spTree>
    <p:extLst>
      <p:ext uri="{BB962C8B-B14F-4D97-AF65-F5344CB8AC3E}">
        <p14:creationId xmlns:p14="http://schemas.microsoft.com/office/powerpoint/2010/main" val="2030163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32EE3D-F54E-4C1B-1272-23A9CCCCFDD6}"/>
              </a:ext>
            </a:extLst>
          </p:cNvPr>
          <p:cNvSpPr>
            <a:spLocks noGrp="1"/>
          </p:cNvSpPr>
          <p:nvPr>
            <p:ph type="title"/>
          </p:nvPr>
        </p:nvSpPr>
        <p:spPr/>
        <p:txBody>
          <a:bodyPr/>
          <a:lstStyle/>
          <a:p>
            <a:r>
              <a:rPr lang="de-DE" dirty="0" err="1">
                <a:latin typeface="Times New Roman" panose="02020603050405020304" pitchFamily="18" charset="0"/>
                <a:cs typeface="Times New Roman" panose="02020603050405020304" pitchFamily="18" charset="0"/>
              </a:rPr>
              <a:t>Fracture</a:t>
            </a:r>
            <a:r>
              <a:rPr lang="de-DE" dirty="0">
                <a:latin typeface="Times New Roman" panose="02020603050405020304" pitchFamily="18" charset="0"/>
                <a:cs typeface="Times New Roman" panose="02020603050405020304" pitchFamily="18" charset="0"/>
              </a:rPr>
              <a:t> </a:t>
            </a:r>
            <a:r>
              <a:rPr lang="de-DE" dirty="0" err="1">
                <a:latin typeface="Times New Roman" panose="02020603050405020304" pitchFamily="18" charset="0"/>
                <a:cs typeface="Times New Roman" panose="02020603050405020304" pitchFamily="18" charset="0"/>
              </a:rPr>
              <a:t>modes</a:t>
            </a:r>
            <a:endParaRPr lang="de-DE" dirty="0">
              <a:latin typeface="Times New Roman" panose="02020603050405020304" pitchFamily="18" charset="0"/>
              <a:cs typeface="Times New Roman" panose="02020603050405020304" pitchFamily="18" charset="0"/>
            </a:endParaRPr>
          </a:p>
        </p:txBody>
      </p:sp>
      <p:sp>
        <p:nvSpPr>
          <p:cNvPr id="3" name="Slide Number Placeholder 2">
            <a:extLst>
              <a:ext uri="{FF2B5EF4-FFF2-40B4-BE49-F238E27FC236}">
                <a16:creationId xmlns:a16="http://schemas.microsoft.com/office/drawing/2014/main" id="{FF033197-83D1-813F-01AF-2191BD8D721B}"/>
              </a:ext>
            </a:extLst>
          </p:cNvPr>
          <p:cNvSpPr>
            <a:spLocks noGrp="1"/>
          </p:cNvSpPr>
          <p:nvPr>
            <p:ph type="sldNum" sz="quarter" idx="12"/>
          </p:nvPr>
        </p:nvSpPr>
        <p:spPr/>
        <p:txBody>
          <a:bodyPr/>
          <a:lstStyle/>
          <a:p>
            <a:fld id="{18EE88C8-DCE7-474C-ACBA-F144C4D383D1}" type="slidenum">
              <a:rPr lang="de-DE" smtClean="0"/>
              <a:t>7</a:t>
            </a:fld>
            <a:endParaRPr lang="de-DE"/>
          </a:p>
        </p:txBody>
      </p:sp>
      <p:pic>
        <p:nvPicPr>
          <p:cNvPr id="5" name="Picture 4">
            <a:extLst>
              <a:ext uri="{FF2B5EF4-FFF2-40B4-BE49-F238E27FC236}">
                <a16:creationId xmlns:a16="http://schemas.microsoft.com/office/drawing/2014/main" id="{01E80225-BAA8-9114-D1CB-19249A5C50F6}"/>
              </a:ext>
            </a:extLst>
          </p:cNvPr>
          <p:cNvPicPr>
            <a:picLocks noChangeAspect="1"/>
          </p:cNvPicPr>
          <p:nvPr/>
        </p:nvPicPr>
        <p:blipFill>
          <a:blip r:embed="rId2"/>
          <a:stretch>
            <a:fillRect/>
          </a:stretch>
        </p:blipFill>
        <p:spPr>
          <a:xfrm>
            <a:off x="3710855" y="1825625"/>
            <a:ext cx="1517728" cy="482625"/>
          </a:xfrm>
          <a:prstGeom prst="rect">
            <a:avLst/>
          </a:prstGeom>
        </p:spPr>
      </p:pic>
      <p:sp>
        <p:nvSpPr>
          <p:cNvPr id="6" name="TextBox 5">
            <a:extLst>
              <a:ext uri="{FF2B5EF4-FFF2-40B4-BE49-F238E27FC236}">
                <a16:creationId xmlns:a16="http://schemas.microsoft.com/office/drawing/2014/main" id="{9140B825-1758-D438-28FA-C7D5BB390225}"/>
              </a:ext>
            </a:extLst>
          </p:cNvPr>
          <p:cNvSpPr txBox="1"/>
          <p:nvPr/>
        </p:nvSpPr>
        <p:spPr>
          <a:xfrm>
            <a:off x="5449579" y="1825625"/>
            <a:ext cx="5904221" cy="923330"/>
          </a:xfrm>
          <a:prstGeom prst="rect">
            <a:avLst/>
          </a:prstGeom>
          <a:noFill/>
        </p:spPr>
        <p:txBody>
          <a:bodyPr wrap="square" rtlCol="0">
            <a:spAutoFit/>
          </a:bodyPr>
          <a:lstStyle/>
          <a:p>
            <a:r>
              <a:rPr lang="de-DE" dirty="0">
                <a:latin typeface="Times New Roman" panose="02020603050405020304" pitchFamily="18" charset="0"/>
                <a:cs typeface="Times New Roman" panose="02020603050405020304" pitchFamily="18" charset="0"/>
              </a:rPr>
              <a:t>Ω </a:t>
            </a:r>
            <a:r>
              <a:rPr lang="de-DE" b="1" i="0" dirty="0">
                <a:solidFill>
                  <a:srgbClr val="202122"/>
                </a:solidFill>
                <a:effectLst/>
                <a:latin typeface="Times New Roman" panose="02020603050405020304" pitchFamily="18" charset="0"/>
                <a:cs typeface="Times New Roman" panose="02020603050405020304" pitchFamily="18" charset="0"/>
              </a:rPr>
              <a:t>⊂ </a:t>
            </a:r>
            <a:r>
              <a:rPr lang="de-DE" b="1" i="0" dirty="0" err="1">
                <a:solidFill>
                  <a:srgbClr val="202122"/>
                </a:solidFill>
                <a:effectLst/>
                <a:latin typeface="Times New Roman" panose="02020603050405020304" pitchFamily="18" charset="0"/>
                <a:cs typeface="Times New Roman" panose="02020603050405020304" pitchFamily="18" charset="0"/>
              </a:rPr>
              <a:t>ℝ</a:t>
            </a:r>
            <a:r>
              <a:rPr lang="de-DE" b="1" i="0" baseline="30000" dirty="0" err="1">
                <a:solidFill>
                  <a:srgbClr val="202122"/>
                </a:solidFill>
                <a:effectLst/>
                <a:latin typeface="Times New Roman" panose="02020603050405020304" pitchFamily="18" charset="0"/>
                <a:cs typeface="Times New Roman" panose="02020603050405020304" pitchFamily="18" charset="0"/>
              </a:rPr>
              <a:t>d</a:t>
            </a:r>
            <a:r>
              <a:rPr lang="de-DE" b="1" baseline="30000" dirty="0">
                <a:solidFill>
                  <a:srgbClr val="202122"/>
                </a:solidFill>
                <a:latin typeface="Times New Roman" panose="02020603050405020304" pitchFamily="18" charset="0"/>
                <a:cs typeface="Times New Roman" panose="02020603050405020304" pitchFamily="18" charset="0"/>
              </a:rPr>
              <a:t> </a:t>
            </a:r>
            <a:r>
              <a:rPr lang="de-DE" b="1" dirty="0">
                <a:solidFill>
                  <a:srgbClr val="202122"/>
                </a:solidFill>
                <a:latin typeface="Times New Roman" panose="02020603050405020304" pitchFamily="18" charset="0"/>
                <a:cs typeface="Times New Roman" panose="02020603050405020304" pitchFamily="18" charset="0"/>
              </a:rPr>
              <a:t> </a:t>
            </a:r>
            <a:r>
              <a:rPr lang="de-DE" dirty="0">
                <a:solidFill>
                  <a:srgbClr val="202122"/>
                </a:solidFill>
                <a:latin typeface="Times New Roman" panose="02020603050405020304" pitchFamily="18" charset="0"/>
                <a:cs typeface="Times New Roman" panose="02020603050405020304" pitchFamily="18" charset="0"/>
              </a:rPr>
              <a:t>and </a:t>
            </a:r>
            <a:r>
              <a:rPr lang="de-DE" dirty="0" err="1">
                <a:solidFill>
                  <a:srgbClr val="202122"/>
                </a:solidFill>
                <a:latin typeface="Times New Roman" panose="02020603050405020304" pitchFamily="18" charset="0"/>
                <a:cs typeface="Times New Roman" panose="02020603050405020304" pitchFamily="18" charset="0"/>
              </a:rPr>
              <a:t>deformation</a:t>
            </a:r>
            <a:r>
              <a:rPr lang="de-DE" dirty="0">
                <a:solidFill>
                  <a:srgbClr val="202122"/>
                </a:solidFill>
                <a:latin typeface="Times New Roman" panose="02020603050405020304" pitchFamily="18" charset="0"/>
                <a:cs typeface="Times New Roman" panose="02020603050405020304" pitchFamily="18" charset="0"/>
              </a:rPr>
              <a:t> </a:t>
            </a:r>
            <a:r>
              <a:rPr lang="de-DE" dirty="0" err="1">
                <a:solidFill>
                  <a:srgbClr val="202122"/>
                </a:solidFill>
                <a:latin typeface="Times New Roman" panose="02020603050405020304" pitchFamily="18" charset="0"/>
                <a:cs typeface="Times New Roman" panose="02020603050405020304" pitchFamily="18" charset="0"/>
              </a:rPr>
              <a:t>map</a:t>
            </a:r>
            <a:r>
              <a:rPr lang="de-DE" dirty="0">
                <a:solidFill>
                  <a:srgbClr val="202122"/>
                </a:solidFill>
                <a:latin typeface="Times New Roman" panose="02020603050405020304" pitchFamily="18" charset="0"/>
                <a:cs typeface="Times New Roman" panose="02020603050405020304" pitchFamily="18" charset="0"/>
              </a:rPr>
              <a:t> u : </a:t>
            </a:r>
            <a:r>
              <a:rPr lang="de-DE" dirty="0">
                <a:latin typeface="Times New Roman" panose="02020603050405020304" pitchFamily="18" charset="0"/>
                <a:cs typeface="Times New Roman" panose="02020603050405020304" pitchFamily="18" charset="0"/>
              </a:rPr>
              <a:t>Ω </a:t>
            </a:r>
            <a:r>
              <a:rPr lang="de-DE" dirty="0">
                <a:solidFill>
                  <a:srgbClr val="202122"/>
                </a:solidFill>
                <a:latin typeface="Times New Roman" panose="02020603050405020304" pitchFamily="18" charset="0"/>
                <a:cs typeface="Times New Roman" panose="02020603050405020304" pitchFamily="18" charset="0"/>
              </a:rPr>
              <a:t>-&gt;</a:t>
            </a:r>
            <a:r>
              <a:rPr lang="de-DE" b="1" i="0" dirty="0">
                <a:solidFill>
                  <a:srgbClr val="202122"/>
                </a:solidFill>
                <a:effectLst/>
                <a:latin typeface="Times New Roman" panose="02020603050405020304" pitchFamily="18" charset="0"/>
                <a:cs typeface="Times New Roman" panose="02020603050405020304" pitchFamily="18" charset="0"/>
              </a:rPr>
              <a:t> </a:t>
            </a:r>
            <a:r>
              <a:rPr lang="de-DE" b="1" i="0" dirty="0" err="1">
                <a:solidFill>
                  <a:srgbClr val="202122"/>
                </a:solidFill>
                <a:effectLst/>
                <a:latin typeface="Times New Roman" panose="02020603050405020304" pitchFamily="18" charset="0"/>
                <a:cs typeface="Times New Roman" panose="02020603050405020304" pitchFamily="18" charset="0"/>
              </a:rPr>
              <a:t>ℝ</a:t>
            </a:r>
            <a:r>
              <a:rPr lang="de-DE" b="1" i="0" baseline="30000" dirty="0" err="1">
                <a:solidFill>
                  <a:srgbClr val="202122"/>
                </a:solidFill>
                <a:effectLst/>
                <a:latin typeface="Times New Roman" panose="02020603050405020304" pitchFamily="18" charset="0"/>
                <a:cs typeface="Times New Roman" panose="02020603050405020304" pitchFamily="18" charset="0"/>
              </a:rPr>
              <a:t>d</a:t>
            </a:r>
            <a:endParaRPr lang="de-DE" b="1" i="0" baseline="30000" dirty="0">
              <a:solidFill>
                <a:srgbClr val="202122"/>
              </a:solidFill>
              <a:effectLst/>
              <a:latin typeface="Times New Roman" panose="02020603050405020304" pitchFamily="18" charset="0"/>
              <a:cs typeface="Times New Roman" panose="02020603050405020304" pitchFamily="18" charset="0"/>
            </a:endParaRPr>
          </a:p>
          <a:p>
            <a:r>
              <a:rPr lang="de-DE" b="1" dirty="0">
                <a:solidFill>
                  <a:srgbClr val="202122"/>
                </a:solidFill>
                <a:latin typeface="Times New Roman" panose="02020603050405020304" pitchFamily="18" charset="0"/>
                <a:cs typeface="Times New Roman" panose="02020603050405020304" pitchFamily="18" charset="0"/>
              </a:rPr>
              <a:t>ᴪ</a:t>
            </a:r>
            <a:r>
              <a:rPr lang="de-DE" dirty="0">
                <a:solidFill>
                  <a:srgbClr val="202122"/>
                </a:solidFill>
                <a:latin typeface="Times New Roman" panose="02020603050405020304" pitchFamily="18" charset="0"/>
                <a:cs typeface="Times New Roman" panose="02020603050405020304" pitchFamily="18" charset="0"/>
              </a:rPr>
              <a:t> </a:t>
            </a:r>
            <a:r>
              <a:rPr lang="de-DE" b="1" i="0" dirty="0">
                <a:solidFill>
                  <a:srgbClr val="202122"/>
                </a:solidFill>
                <a:effectLst/>
                <a:latin typeface="Times New Roman" panose="02020603050405020304" pitchFamily="18" charset="0"/>
                <a:cs typeface="Times New Roman" panose="02020603050405020304" pitchFamily="18" charset="0"/>
              </a:rPr>
              <a:t> </a:t>
            </a:r>
            <a:r>
              <a:rPr lang="de-DE" i="0" dirty="0" err="1">
                <a:solidFill>
                  <a:srgbClr val="202122"/>
                </a:solidFill>
                <a:effectLst/>
                <a:latin typeface="Times New Roman" panose="02020603050405020304" pitchFamily="18" charset="0"/>
                <a:cs typeface="Times New Roman" panose="02020603050405020304" pitchFamily="18" charset="0"/>
              </a:rPr>
              <a:t>is</a:t>
            </a:r>
            <a:r>
              <a:rPr lang="de-DE" i="0" dirty="0">
                <a:solidFill>
                  <a:srgbClr val="202122"/>
                </a:solidFill>
                <a:effectLst/>
                <a:latin typeface="Times New Roman" panose="02020603050405020304" pitchFamily="18" charset="0"/>
                <a:cs typeface="Times New Roman" panose="02020603050405020304" pitchFamily="18" charset="0"/>
              </a:rPr>
              <a:t> </a:t>
            </a:r>
            <a:r>
              <a:rPr lang="de-DE" i="0" dirty="0" err="1">
                <a:solidFill>
                  <a:srgbClr val="202122"/>
                </a:solidFill>
                <a:effectLst/>
                <a:latin typeface="Times New Roman" panose="02020603050405020304" pitchFamily="18" charset="0"/>
                <a:cs typeface="Times New Roman" panose="02020603050405020304" pitchFamily="18" charset="0"/>
              </a:rPr>
              <a:t>the</a:t>
            </a:r>
            <a:r>
              <a:rPr lang="de-DE" i="0" dirty="0">
                <a:solidFill>
                  <a:srgbClr val="202122"/>
                </a:solidFill>
                <a:effectLst/>
                <a:latin typeface="Times New Roman" panose="02020603050405020304" pitchFamily="18" charset="0"/>
                <a:cs typeface="Times New Roman" panose="02020603050405020304" pitchFamily="18" charset="0"/>
              </a:rPr>
              <a:t> </a:t>
            </a:r>
            <a:r>
              <a:rPr lang="de-DE" i="0" dirty="0" err="1">
                <a:solidFill>
                  <a:srgbClr val="202122"/>
                </a:solidFill>
                <a:effectLst/>
                <a:latin typeface="Times New Roman" panose="02020603050405020304" pitchFamily="18" charset="0"/>
                <a:cs typeface="Times New Roman" panose="02020603050405020304" pitchFamily="18" charset="0"/>
              </a:rPr>
              <a:t>strain</a:t>
            </a:r>
            <a:r>
              <a:rPr lang="de-DE" i="0" dirty="0">
                <a:solidFill>
                  <a:srgbClr val="202122"/>
                </a:solidFill>
                <a:effectLst/>
                <a:latin typeface="Times New Roman" panose="02020603050405020304" pitchFamily="18" charset="0"/>
                <a:cs typeface="Times New Roman" panose="02020603050405020304" pitchFamily="18" charset="0"/>
              </a:rPr>
              <a:t> </a:t>
            </a:r>
            <a:r>
              <a:rPr lang="de-DE" i="0" dirty="0" err="1">
                <a:solidFill>
                  <a:srgbClr val="202122"/>
                </a:solidFill>
                <a:effectLst/>
                <a:latin typeface="Times New Roman" panose="02020603050405020304" pitchFamily="18" charset="0"/>
                <a:cs typeface="Times New Roman" panose="02020603050405020304" pitchFamily="18" charset="0"/>
              </a:rPr>
              <a:t>energy</a:t>
            </a:r>
            <a:r>
              <a:rPr lang="de-DE" i="0" dirty="0">
                <a:solidFill>
                  <a:srgbClr val="202122"/>
                </a:solidFill>
                <a:effectLst/>
                <a:latin typeface="Times New Roman" panose="02020603050405020304" pitchFamily="18" charset="0"/>
                <a:cs typeface="Times New Roman" panose="02020603050405020304" pitchFamily="18" charset="0"/>
              </a:rPr>
              <a:t> </a:t>
            </a:r>
            <a:r>
              <a:rPr lang="de-DE" i="0" dirty="0" err="1">
                <a:solidFill>
                  <a:srgbClr val="202122"/>
                </a:solidFill>
                <a:effectLst/>
                <a:latin typeface="Times New Roman" panose="02020603050405020304" pitchFamily="18" charset="0"/>
                <a:cs typeface="Times New Roman" panose="02020603050405020304" pitchFamily="18" charset="0"/>
              </a:rPr>
              <a:t>density</a:t>
            </a:r>
            <a:r>
              <a:rPr lang="de-DE" i="0" dirty="0">
                <a:solidFill>
                  <a:srgbClr val="202122"/>
                </a:solidFill>
                <a:effectLst/>
                <a:latin typeface="Times New Roman" panose="02020603050405020304" pitchFamily="18" charset="0"/>
                <a:cs typeface="Times New Roman" panose="02020603050405020304" pitchFamily="18" charset="0"/>
              </a:rPr>
              <a:t> </a:t>
            </a:r>
            <a:r>
              <a:rPr lang="de-DE" i="0" dirty="0" err="1">
                <a:solidFill>
                  <a:srgbClr val="202122"/>
                </a:solidFill>
                <a:effectLst/>
                <a:latin typeface="Times New Roman" panose="02020603050405020304" pitchFamily="18" charset="0"/>
                <a:cs typeface="Times New Roman" panose="02020603050405020304" pitchFamily="18" charset="0"/>
              </a:rPr>
              <a:t>function</a:t>
            </a:r>
            <a:r>
              <a:rPr lang="de-DE" i="0" dirty="0">
                <a:solidFill>
                  <a:srgbClr val="202122"/>
                </a:solidFill>
                <a:effectLst/>
                <a:latin typeface="Times New Roman" panose="02020603050405020304" pitchFamily="18" charset="0"/>
                <a:cs typeface="Times New Roman" panose="02020603050405020304" pitchFamily="18" charset="0"/>
              </a:rPr>
              <a:t> </a:t>
            </a:r>
            <a:r>
              <a:rPr lang="de-DE" i="0" dirty="0" err="1">
                <a:solidFill>
                  <a:srgbClr val="202122"/>
                </a:solidFill>
                <a:effectLst/>
                <a:latin typeface="Times New Roman" panose="02020603050405020304" pitchFamily="18" charset="0"/>
                <a:cs typeface="Times New Roman" panose="02020603050405020304" pitchFamily="18" charset="0"/>
              </a:rPr>
              <a:t>evaluated</a:t>
            </a:r>
            <a:r>
              <a:rPr lang="de-DE" i="0" dirty="0">
                <a:solidFill>
                  <a:srgbClr val="202122"/>
                </a:solidFill>
                <a:effectLst/>
                <a:latin typeface="Times New Roman" panose="02020603050405020304" pitchFamily="18" charset="0"/>
                <a:cs typeface="Times New Roman" panose="02020603050405020304" pitchFamily="18" charset="0"/>
              </a:rPr>
              <a:t> at </a:t>
            </a:r>
            <a:r>
              <a:rPr lang="de-DE" i="0" dirty="0" err="1">
                <a:solidFill>
                  <a:srgbClr val="202122"/>
                </a:solidFill>
                <a:effectLst/>
                <a:latin typeface="Times New Roman" panose="02020603050405020304" pitchFamily="18" charset="0"/>
                <a:cs typeface="Times New Roman" panose="02020603050405020304" pitchFamily="18" charset="0"/>
              </a:rPr>
              <a:t>points</a:t>
            </a:r>
            <a:r>
              <a:rPr lang="de-DE" i="0" dirty="0">
                <a:solidFill>
                  <a:srgbClr val="202122"/>
                </a:solidFill>
                <a:effectLst/>
                <a:latin typeface="Times New Roman" panose="02020603050405020304" pitchFamily="18" charset="0"/>
                <a:cs typeface="Times New Roman" panose="02020603050405020304" pitchFamily="18" charset="0"/>
              </a:rPr>
              <a:t> </a:t>
            </a:r>
          </a:p>
          <a:p>
            <a:r>
              <a:rPr lang="de-DE" i="0" dirty="0">
                <a:solidFill>
                  <a:srgbClr val="202122"/>
                </a:solidFill>
                <a:effectLst/>
                <a:latin typeface="Times New Roman" panose="02020603050405020304" pitchFamily="18" charset="0"/>
                <a:cs typeface="Times New Roman" panose="02020603050405020304" pitchFamily="18" charset="0"/>
              </a:rPr>
              <a:t>x </a:t>
            </a:r>
            <a:r>
              <a:rPr lang="de-DE" b="1" i="0" dirty="0">
                <a:solidFill>
                  <a:srgbClr val="202122"/>
                </a:solidFill>
                <a:effectLst/>
                <a:latin typeface="Times New Roman" panose="02020603050405020304" pitchFamily="18" charset="0"/>
                <a:cs typeface="Times New Roman" panose="02020603050405020304" pitchFamily="18" charset="0"/>
              </a:rPr>
              <a:t>∈ </a:t>
            </a:r>
            <a:r>
              <a:rPr lang="de-DE" dirty="0">
                <a:latin typeface="Times New Roman" panose="02020603050405020304" pitchFamily="18" charset="0"/>
                <a:cs typeface="Times New Roman" panose="02020603050405020304" pitchFamily="18" charset="0"/>
              </a:rPr>
              <a:t>Ω in </a:t>
            </a:r>
            <a:r>
              <a:rPr lang="de-DE" dirty="0" err="1">
                <a:latin typeface="Times New Roman" panose="02020603050405020304" pitchFamily="18" charset="0"/>
                <a:cs typeface="Times New Roman" panose="02020603050405020304" pitchFamily="18" charset="0"/>
              </a:rPr>
              <a:t>the</a:t>
            </a:r>
            <a:r>
              <a:rPr lang="de-DE" dirty="0">
                <a:latin typeface="Times New Roman" panose="02020603050405020304" pitchFamily="18" charset="0"/>
                <a:cs typeface="Times New Roman" panose="02020603050405020304" pitchFamily="18" charset="0"/>
              </a:rPr>
              <a:t> </a:t>
            </a:r>
            <a:r>
              <a:rPr lang="de-DE" dirty="0" err="1">
                <a:latin typeface="Times New Roman" panose="02020603050405020304" pitchFamily="18" charset="0"/>
                <a:cs typeface="Times New Roman" panose="02020603050405020304" pitchFamily="18" charset="0"/>
              </a:rPr>
              <a:t>undeformed</a:t>
            </a:r>
            <a:r>
              <a:rPr lang="de-DE" dirty="0">
                <a:latin typeface="Times New Roman" panose="02020603050405020304" pitchFamily="18" charset="0"/>
                <a:cs typeface="Times New Roman" panose="02020603050405020304" pitchFamily="18" charset="0"/>
              </a:rPr>
              <a:t> </a:t>
            </a:r>
            <a:r>
              <a:rPr lang="de-DE" dirty="0" err="1">
                <a:latin typeface="Times New Roman" panose="02020603050405020304" pitchFamily="18" charset="0"/>
                <a:cs typeface="Times New Roman" panose="02020603050405020304" pitchFamily="18" charset="0"/>
              </a:rPr>
              <a:t>object</a:t>
            </a:r>
            <a:r>
              <a:rPr lang="de-DE" dirty="0">
                <a:latin typeface="Times New Roman" panose="02020603050405020304" pitchFamily="18" charset="0"/>
                <a:cs typeface="Times New Roman" panose="02020603050405020304" pitchFamily="18" charset="0"/>
              </a:rPr>
              <a:t>.</a:t>
            </a:r>
          </a:p>
        </p:txBody>
      </p:sp>
      <p:sp>
        <p:nvSpPr>
          <p:cNvPr id="7" name="AutoShape 2" descr="\mathbb {R} ">
            <a:extLst>
              <a:ext uri="{FF2B5EF4-FFF2-40B4-BE49-F238E27FC236}">
                <a16:creationId xmlns:a16="http://schemas.microsoft.com/office/drawing/2014/main" id="{7226A3F6-C9A3-6CF1-964F-38498060C413}"/>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7A4A8682-C1E2-8B70-8407-255B57D54925}"/>
              </a:ext>
            </a:extLst>
          </p:cNvPr>
          <p:cNvSpPr txBox="1"/>
          <p:nvPr/>
        </p:nvSpPr>
        <p:spPr>
          <a:xfrm>
            <a:off x="893979" y="1882271"/>
            <a:ext cx="2706378" cy="338554"/>
          </a:xfrm>
          <a:prstGeom prst="rect">
            <a:avLst/>
          </a:prstGeom>
          <a:noFill/>
        </p:spPr>
        <p:txBody>
          <a:bodyPr wrap="square" rtlCol="0">
            <a:spAutoFit/>
          </a:bodyPr>
          <a:lstStyle/>
          <a:p>
            <a:r>
              <a:rPr lang="de-DE" sz="1600" dirty="0" err="1">
                <a:latin typeface="Times New Roman" panose="02020603050405020304" pitchFamily="18" charset="0"/>
                <a:cs typeface="Times New Roman" panose="02020603050405020304" pitchFamily="18" charset="0"/>
              </a:rPr>
              <a:t>Object‘s</a:t>
            </a:r>
            <a:r>
              <a:rPr lang="de-DE" sz="1600" dirty="0">
                <a:latin typeface="Times New Roman" panose="02020603050405020304" pitchFamily="18" charset="0"/>
                <a:cs typeface="Times New Roman" panose="02020603050405020304" pitchFamily="18" charset="0"/>
              </a:rPr>
              <a:t> total </a:t>
            </a:r>
            <a:r>
              <a:rPr lang="de-DE" sz="1600" dirty="0" err="1">
                <a:latin typeface="Times New Roman" panose="02020603050405020304" pitchFamily="18" charset="0"/>
                <a:cs typeface="Times New Roman" panose="02020603050405020304" pitchFamily="18" charset="0"/>
              </a:rPr>
              <a:t>strain</a:t>
            </a:r>
            <a:r>
              <a:rPr lang="de-DE" sz="1600" dirty="0">
                <a:latin typeface="Times New Roman" panose="02020603050405020304" pitchFamily="18" charset="0"/>
                <a:cs typeface="Times New Roman" panose="02020603050405020304" pitchFamily="18" charset="0"/>
              </a:rPr>
              <a:t> </a:t>
            </a:r>
            <a:r>
              <a:rPr lang="de-DE" sz="1600" dirty="0" err="1">
                <a:latin typeface="Times New Roman" panose="02020603050405020304" pitchFamily="18" charset="0"/>
                <a:cs typeface="Times New Roman" panose="02020603050405020304" pitchFamily="18" charset="0"/>
              </a:rPr>
              <a:t>energy</a:t>
            </a:r>
            <a:endParaRPr lang="de-DE" sz="1600" dirty="0">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85A269EB-037D-38D0-1545-38283572A11C}"/>
              </a:ext>
            </a:extLst>
          </p:cNvPr>
          <p:cNvSpPr txBox="1"/>
          <p:nvPr/>
        </p:nvSpPr>
        <p:spPr>
          <a:xfrm>
            <a:off x="838200" y="2717889"/>
            <a:ext cx="3626916" cy="338554"/>
          </a:xfrm>
          <a:prstGeom prst="rect">
            <a:avLst/>
          </a:prstGeom>
          <a:noFill/>
        </p:spPr>
        <p:txBody>
          <a:bodyPr wrap="square" rtlCol="0">
            <a:spAutoFit/>
          </a:bodyPr>
          <a:lstStyle/>
          <a:p>
            <a:r>
              <a:rPr lang="de-DE" sz="1600" dirty="0" err="1">
                <a:latin typeface="Times New Roman" panose="02020603050405020304" pitchFamily="18" charset="0"/>
                <a:cs typeface="Times New Roman" panose="02020603050405020304" pitchFamily="18" charset="0"/>
              </a:rPr>
              <a:t>Fracture</a:t>
            </a:r>
            <a:r>
              <a:rPr lang="de-DE" sz="1600" dirty="0">
                <a:latin typeface="Times New Roman" panose="02020603050405020304" pitchFamily="18" charset="0"/>
                <a:cs typeface="Times New Roman" panose="02020603050405020304" pitchFamily="18" charset="0"/>
              </a:rPr>
              <a:t> </a:t>
            </a:r>
            <a:r>
              <a:rPr lang="de-DE" sz="1600" dirty="0" err="1">
                <a:latin typeface="Times New Roman" panose="02020603050405020304" pitchFamily="18" charset="0"/>
                <a:cs typeface="Times New Roman" panose="02020603050405020304" pitchFamily="18" charset="0"/>
              </a:rPr>
              <a:t>of</a:t>
            </a:r>
            <a:r>
              <a:rPr lang="de-DE" sz="1600" dirty="0">
                <a:latin typeface="Times New Roman" panose="02020603050405020304" pitchFamily="18" charset="0"/>
                <a:cs typeface="Times New Roman" panose="02020603050405020304" pitchFamily="18" charset="0"/>
              </a:rPr>
              <a:t> </a:t>
            </a:r>
            <a:r>
              <a:rPr lang="de-DE" sz="1600" dirty="0" err="1">
                <a:latin typeface="Times New Roman" panose="02020603050405020304" pitchFamily="18" charset="0"/>
                <a:cs typeface="Times New Roman" panose="02020603050405020304" pitchFamily="18" charset="0"/>
              </a:rPr>
              <a:t>deformation</a:t>
            </a:r>
            <a:r>
              <a:rPr lang="de-DE" sz="1600" dirty="0">
                <a:latin typeface="Times New Roman" panose="02020603050405020304" pitchFamily="18" charset="0"/>
                <a:cs typeface="Times New Roman" panose="02020603050405020304" pitchFamily="18" charset="0"/>
              </a:rPr>
              <a:t> </a:t>
            </a:r>
            <a:r>
              <a:rPr lang="de-DE" sz="1600" dirty="0" err="1">
                <a:latin typeface="Times New Roman" panose="02020603050405020304" pitchFamily="18" charset="0"/>
                <a:cs typeface="Times New Roman" panose="02020603050405020304" pitchFamily="18" charset="0"/>
              </a:rPr>
              <a:t>map</a:t>
            </a:r>
            <a:r>
              <a:rPr lang="de-DE" sz="1600" dirty="0">
                <a:latin typeface="Times New Roman" panose="02020603050405020304" pitchFamily="18" charset="0"/>
                <a:cs typeface="Times New Roman" panose="02020603050405020304" pitchFamily="18" charset="0"/>
              </a:rPr>
              <a:t> u</a:t>
            </a:r>
          </a:p>
        </p:txBody>
      </p:sp>
      <p:pic>
        <p:nvPicPr>
          <p:cNvPr id="14" name="Picture 13">
            <a:extLst>
              <a:ext uri="{FF2B5EF4-FFF2-40B4-BE49-F238E27FC236}">
                <a16:creationId xmlns:a16="http://schemas.microsoft.com/office/drawing/2014/main" id="{A13D72D4-B57E-25D4-A2B9-EE6236428A70}"/>
              </a:ext>
            </a:extLst>
          </p:cNvPr>
          <p:cNvPicPr>
            <a:picLocks noChangeAspect="1"/>
          </p:cNvPicPr>
          <p:nvPr/>
        </p:nvPicPr>
        <p:blipFill>
          <a:blip r:embed="rId3"/>
          <a:stretch>
            <a:fillRect/>
          </a:stretch>
        </p:blipFill>
        <p:spPr>
          <a:xfrm>
            <a:off x="838200" y="3080479"/>
            <a:ext cx="1739989" cy="1549480"/>
          </a:xfrm>
          <a:prstGeom prst="rect">
            <a:avLst/>
          </a:prstGeom>
        </p:spPr>
      </p:pic>
      <p:sp>
        <p:nvSpPr>
          <p:cNvPr id="15" name="TextBox 14">
            <a:extLst>
              <a:ext uri="{FF2B5EF4-FFF2-40B4-BE49-F238E27FC236}">
                <a16:creationId xmlns:a16="http://schemas.microsoft.com/office/drawing/2014/main" id="{D5CCEC83-829F-79F5-FBC5-2755AE7642FC}"/>
              </a:ext>
            </a:extLst>
          </p:cNvPr>
          <p:cNvSpPr txBox="1"/>
          <p:nvPr/>
        </p:nvSpPr>
        <p:spPr>
          <a:xfrm>
            <a:off x="2578189" y="3165941"/>
            <a:ext cx="5160458" cy="923330"/>
          </a:xfrm>
          <a:prstGeom prst="rect">
            <a:avLst/>
          </a:prstGeom>
          <a:noFill/>
        </p:spPr>
        <p:txBody>
          <a:bodyPr wrap="square" rtlCol="0">
            <a:spAutoFit/>
          </a:bodyPr>
          <a:lstStyle/>
          <a:p>
            <a:pPr marL="285750" indent="-285750">
              <a:buFont typeface="Arial" panose="020B0604020202020204" pitchFamily="34" charset="0"/>
              <a:buChar char="•"/>
            </a:pPr>
            <a:r>
              <a:rPr lang="de-DE" dirty="0">
                <a:latin typeface="Times New Roman" panose="02020603050405020304" pitchFamily="18" charset="0"/>
                <a:cs typeface="Times New Roman" panose="02020603050405020304" pitchFamily="18" charset="0"/>
              </a:rPr>
              <a:t>U </a:t>
            </a:r>
            <a:r>
              <a:rPr lang="de-DE" dirty="0" err="1">
                <a:latin typeface="Times New Roman" panose="02020603050405020304" pitchFamily="18" charset="0"/>
                <a:cs typeface="Times New Roman" panose="02020603050405020304" pitchFamily="18" charset="0"/>
              </a:rPr>
              <a:t>is</a:t>
            </a:r>
            <a:r>
              <a:rPr lang="de-DE" dirty="0">
                <a:latin typeface="Times New Roman" panose="02020603050405020304" pitchFamily="18" charset="0"/>
                <a:cs typeface="Times New Roman" panose="02020603050405020304" pitchFamily="18" charset="0"/>
              </a:rPr>
              <a:t> </a:t>
            </a:r>
            <a:r>
              <a:rPr lang="de-DE" dirty="0" err="1">
                <a:latin typeface="Times New Roman" panose="02020603050405020304" pitchFamily="18" charset="0"/>
                <a:cs typeface="Times New Roman" panose="02020603050405020304" pitchFamily="18" charset="0"/>
              </a:rPr>
              <a:t>discontinous</a:t>
            </a:r>
            <a:r>
              <a:rPr lang="de-DE" dirty="0">
                <a:latin typeface="Times New Roman" panose="02020603050405020304" pitchFamily="18" charset="0"/>
                <a:cs typeface="Times New Roman" panose="02020603050405020304" pitchFamily="18" charset="0"/>
              </a:rPr>
              <a:t> at S.</a:t>
            </a:r>
          </a:p>
          <a:p>
            <a:pPr marL="285750" indent="-285750">
              <a:buFont typeface="Arial" panose="020B0604020202020204" pitchFamily="34" charset="0"/>
              <a:buChar char="•"/>
            </a:pPr>
            <a:r>
              <a:rPr lang="de-DE" dirty="0" err="1">
                <a:latin typeface="Times New Roman" panose="02020603050405020304" pitchFamily="18" charset="0"/>
                <a:cs typeface="Times New Roman" panose="02020603050405020304" pitchFamily="18" charset="0"/>
              </a:rPr>
              <a:t>Let</a:t>
            </a:r>
            <a:r>
              <a:rPr lang="de-DE" dirty="0">
                <a:latin typeface="Times New Roman" panose="02020603050405020304" pitchFamily="18" charset="0"/>
                <a:cs typeface="Times New Roman" panose="02020603050405020304" pitchFamily="18" charset="0"/>
              </a:rPr>
              <a:t> x1 and x2 </a:t>
            </a:r>
            <a:r>
              <a:rPr lang="de-DE" dirty="0" err="1">
                <a:latin typeface="Times New Roman" panose="02020603050405020304" pitchFamily="18" charset="0"/>
                <a:cs typeface="Times New Roman" panose="02020603050405020304" pitchFamily="18" charset="0"/>
              </a:rPr>
              <a:t>be</a:t>
            </a:r>
            <a:r>
              <a:rPr lang="de-DE" dirty="0">
                <a:latin typeface="Times New Roman" panose="02020603050405020304" pitchFamily="18" charset="0"/>
                <a:cs typeface="Times New Roman" panose="02020603050405020304" pitchFamily="18" charset="0"/>
              </a:rPr>
              <a:t> </a:t>
            </a:r>
            <a:r>
              <a:rPr lang="de-DE" dirty="0" err="1">
                <a:latin typeface="Times New Roman" panose="02020603050405020304" pitchFamily="18" charset="0"/>
                <a:cs typeface="Times New Roman" panose="02020603050405020304" pitchFamily="18" charset="0"/>
              </a:rPr>
              <a:t>undeformed</a:t>
            </a:r>
            <a:r>
              <a:rPr lang="de-DE" dirty="0">
                <a:latin typeface="Times New Roman" panose="02020603050405020304" pitchFamily="18" charset="0"/>
                <a:cs typeface="Times New Roman" panose="02020603050405020304" pitchFamily="18" charset="0"/>
              </a:rPr>
              <a:t> </a:t>
            </a:r>
            <a:r>
              <a:rPr lang="de-DE" dirty="0" err="1">
                <a:latin typeface="Times New Roman" panose="02020603050405020304" pitchFamily="18" charset="0"/>
                <a:cs typeface="Times New Roman" panose="02020603050405020304" pitchFamily="18" charset="0"/>
              </a:rPr>
              <a:t>positions</a:t>
            </a:r>
            <a:r>
              <a:rPr lang="de-DE" dirty="0">
                <a:latin typeface="Times New Roman" panose="02020603050405020304" pitchFamily="18" charset="0"/>
                <a:cs typeface="Times New Roman" panose="02020603050405020304" pitchFamily="18" charset="0"/>
              </a:rPr>
              <a:t> on </a:t>
            </a:r>
            <a:r>
              <a:rPr lang="de-DE" dirty="0" err="1">
                <a:latin typeface="Times New Roman" panose="02020603050405020304" pitchFamily="18" charset="0"/>
                <a:cs typeface="Times New Roman" panose="02020603050405020304" pitchFamily="18" charset="0"/>
              </a:rPr>
              <a:t>either</a:t>
            </a:r>
            <a:r>
              <a:rPr lang="de-DE" dirty="0">
                <a:latin typeface="Times New Roman" panose="02020603050405020304" pitchFamily="18" charset="0"/>
                <a:cs typeface="Times New Roman" panose="02020603050405020304" pitchFamily="18" charset="0"/>
              </a:rPr>
              <a:t> </a:t>
            </a:r>
            <a:r>
              <a:rPr lang="de-DE" dirty="0" err="1">
                <a:latin typeface="Times New Roman" panose="02020603050405020304" pitchFamily="18" charset="0"/>
                <a:cs typeface="Times New Roman" panose="02020603050405020304" pitchFamily="18" charset="0"/>
              </a:rPr>
              <a:t>side</a:t>
            </a:r>
            <a:r>
              <a:rPr lang="de-DE" dirty="0">
                <a:latin typeface="Times New Roman" panose="02020603050405020304" pitchFamily="18" charset="0"/>
                <a:cs typeface="Times New Roman" panose="02020603050405020304" pitchFamily="18" charset="0"/>
              </a:rPr>
              <a:t> </a:t>
            </a:r>
            <a:r>
              <a:rPr lang="de-DE" dirty="0" err="1">
                <a:latin typeface="Times New Roman" panose="02020603050405020304" pitchFamily="18" charset="0"/>
                <a:cs typeface="Times New Roman" panose="02020603050405020304" pitchFamily="18" charset="0"/>
              </a:rPr>
              <a:t>of</a:t>
            </a:r>
            <a:r>
              <a:rPr lang="de-DE" dirty="0">
                <a:latin typeface="Times New Roman" panose="02020603050405020304" pitchFamily="18" charset="0"/>
                <a:cs typeface="Times New Roman" panose="02020603050405020304" pitchFamily="18" charset="0"/>
              </a:rPr>
              <a:t> </a:t>
            </a:r>
            <a:r>
              <a:rPr lang="de-DE" dirty="0" err="1">
                <a:latin typeface="Times New Roman" panose="02020603050405020304" pitchFamily="18" charset="0"/>
                <a:cs typeface="Times New Roman" panose="02020603050405020304" pitchFamily="18" charset="0"/>
              </a:rPr>
              <a:t>the</a:t>
            </a:r>
            <a:r>
              <a:rPr lang="de-DE" dirty="0">
                <a:latin typeface="Times New Roman" panose="02020603050405020304" pitchFamily="18" charset="0"/>
                <a:cs typeface="Times New Roman" panose="02020603050405020304" pitchFamily="18" charset="0"/>
              </a:rPr>
              <a:t> </a:t>
            </a:r>
            <a:r>
              <a:rPr lang="de-DE" dirty="0" err="1">
                <a:latin typeface="Times New Roman" panose="02020603050405020304" pitchFamily="18" charset="0"/>
                <a:cs typeface="Times New Roman" panose="02020603050405020304" pitchFamily="18" charset="0"/>
              </a:rPr>
              <a:t>fracture</a:t>
            </a:r>
            <a:r>
              <a:rPr lang="de-DE" dirty="0">
                <a:latin typeface="Times New Roman" panose="02020603050405020304" pitchFamily="18" charset="0"/>
                <a:cs typeface="Times New Roman" panose="02020603050405020304" pitchFamily="18" charset="0"/>
              </a:rPr>
              <a:t> fault.</a:t>
            </a:r>
          </a:p>
        </p:txBody>
      </p:sp>
      <p:sp>
        <p:nvSpPr>
          <p:cNvPr id="16" name="TextBox 15">
            <a:extLst>
              <a:ext uri="{FF2B5EF4-FFF2-40B4-BE49-F238E27FC236}">
                <a16:creationId xmlns:a16="http://schemas.microsoft.com/office/drawing/2014/main" id="{35B7F401-C8C9-D5D6-7916-07592D21849F}"/>
              </a:ext>
            </a:extLst>
          </p:cNvPr>
          <p:cNvSpPr txBox="1"/>
          <p:nvPr/>
        </p:nvSpPr>
        <p:spPr>
          <a:xfrm>
            <a:off x="957358" y="4774518"/>
            <a:ext cx="10733461" cy="646331"/>
          </a:xfrm>
          <a:prstGeom prst="rect">
            <a:avLst/>
          </a:prstGeom>
          <a:noFill/>
        </p:spPr>
        <p:txBody>
          <a:bodyPr wrap="square" rtlCol="0">
            <a:spAutoFit/>
          </a:bodyPr>
          <a:lstStyle/>
          <a:p>
            <a:r>
              <a:rPr lang="de-DE" dirty="0" err="1">
                <a:latin typeface="Times New Roman" panose="02020603050405020304" pitchFamily="18" charset="0"/>
                <a:cs typeface="Times New Roman" panose="02020603050405020304" pitchFamily="18" charset="0"/>
              </a:rPr>
              <a:t>Pointwise</a:t>
            </a:r>
            <a:r>
              <a:rPr lang="de-DE" dirty="0">
                <a:latin typeface="Times New Roman" panose="02020603050405020304" pitchFamily="18" charset="0"/>
                <a:cs typeface="Times New Roman" panose="02020603050405020304" pitchFamily="18" charset="0"/>
              </a:rPr>
              <a:t> </a:t>
            </a:r>
            <a:r>
              <a:rPr lang="de-DE" dirty="0" err="1">
                <a:latin typeface="Times New Roman" panose="02020603050405020304" pitchFamily="18" charset="0"/>
                <a:cs typeface="Times New Roman" panose="02020603050405020304" pitchFamily="18" charset="0"/>
              </a:rPr>
              <a:t>vector</a:t>
            </a:r>
            <a:r>
              <a:rPr lang="de-DE" dirty="0">
                <a:latin typeface="Times New Roman" panose="02020603050405020304" pitchFamily="18" charset="0"/>
                <a:cs typeface="Times New Roman" panose="02020603050405020304" pitchFamily="18" charset="0"/>
              </a:rPr>
              <a:t> </a:t>
            </a:r>
            <a:r>
              <a:rPr lang="de-DE" dirty="0" err="1">
                <a:latin typeface="Times New Roman" panose="02020603050405020304" pitchFamily="18" charset="0"/>
                <a:cs typeface="Times New Roman" panose="02020603050405020304" pitchFamily="18" charset="0"/>
              </a:rPr>
              <a:t>valued</a:t>
            </a:r>
            <a:r>
              <a:rPr lang="de-DE" dirty="0">
                <a:latin typeface="Times New Roman" panose="02020603050405020304" pitchFamily="18" charset="0"/>
                <a:cs typeface="Times New Roman" panose="02020603050405020304" pitchFamily="18" charset="0"/>
              </a:rPr>
              <a:t> </a:t>
            </a:r>
            <a:r>
              <a:rPr lang="de-DE" dirty="0" err="1">
                <a:latin typeface="Times New Roman" panose="02020603050405020304" pitchFamily="18" charset="0"/>
                <a:cs typeface="Times New Roman" panose="02020603050405020304" pitchFamily="18" charset="0"/>
              </a:rPr>
              <a:t>discontinuity</a:t>
            </a:r>
            <a:r>
              <a:rPr lang="de-DE" dirty="0">
                <a:latin typeface="Times New Roman" panose="02020603050405020304" pitchFamily="18" charset="0"/>
                <a:cs typeface="Times New Roman" panose="02020603050405020304" pitchFamily="18" charset="0"/>
              </a:rPr>
              <a:t> </a:t>
            </a:r>
          </a:p>
          <a:p>
            <a:endParaRPr lang="de-DE" dirty="0">
              <a:latin typeface="Times New Roman" panose="02020603050405020304" pitchFamily="18" charset="0"/>
              <a:cs typeface="Times New Roman" panose="02020603050405020304" pitchFamily="18" charset="0"/>
            </a:endParaRPr>
          </a:p>
        </p:txBody>
      </p:sp>
      <p:pic>
        <p:nvPicPr>
          <p:cNvPr id="18" name="Picture 17">
            <a:extLst>
              <a:ext uri="{FF2B5EF4-FFF2-40B4-BE49-F238E27FC236}">
                <a16:creationId xmlns:a16="http://schemas.microsoft.com/office/drawing/2014/main" id="{7A3E7D54-5F31-5C3E-7C4B-A269CFCD44D1}"/>
              </a:ext>
            </a:extLst>
          </p:cNvPr>
          <p:cNvPicPr>
            <a:picLocks noChangeAspect="1"/>
          </p:cNvPicPr>
          <p:nvPr/>
        </p:nvPicPr>
        <p:blipFill>
          <a:blip r:embed="rId4"/>
          <a:stretch>
            <a:fillRect/>
          </a:stretch>
        </p:blipFill>
        <p:spPr>
          <a:xfrm>
            <a:off x="4618159" y="4834718"/>
            <a:ext cx="2305168" cy="292115"/>
          </a:xfrm>
          <a:prstGeom prst="rect">
            <a:avLst/>
          </a:prstGeom>
        </p:spPr>
      </p:pic>
      <p:sp>
        <p:nvSpPr>
          <p:cNvPr id="19" name="TextBox 18">
            <a:extLst>
              <a:ext uri="{FF2B5EF4-FFF2-40B4-BE49-F238E27FC236}">
                <a16:creationId xmlns:a16="http://schemas.microsoft.com/office/drawing/2014/main" id="{54BE948F-9824-2278-CB7C-24994611263B}"/>
              </a:ext>
            </a:extLst>
          </p:cNvPr>
          <p:cNvSpPr txBox="1"/>
          <p:nvPr/>
        </p:nvSpPr>
        <p:spPr>
          <a:xfrm>
            <a:off x="957358" y="5315206"/>
            <a:ext cx="3896940" cy="369332"/>
          </a:xfrm>
          <a:prstGeom prst="rect">
            <a:avLst/>
          </a:prstGeom>
          <a:noFill/>
        </p:spPr>
        <p:txBody>
          <a:bodyPr wrap="square" rtlCol="0">
            <a:spAutoFit/>
          </a:bodyPr>
          <a:lstStyle/>
          <a:p>
            <a:r>
              <a:rPr lang="de-DE" dirty="0" err="1">
                <a:latin typeface="Times New Roman" panose="02020603050405020304" pitchFamily="18" charset="0"/>
                <a:cs typeface="Times New Roman" panose="02020603050405020304" pitchFamily="18" charset="0"/>
              </a:rPr>
              <a:t>Discontinuity</a:t>
            </a:r>
            <a:r>
              <a:rPr lang="de-DE" dirty="0">
                <a:latin typeface="Times New Roman" panose="02020603050405020304" pitchFamily="18" charset="0"/>
                <a:cs typeface="Times New Roman" panose="02020603050405020304" pitchFamily="18" charset="0"/>
              </a:rPr>
              <a:t> </a:t>
            </a:r>
            <a:r>
              <a:rPr lang="de-DE" dirty="0" err="1">
                <a:latin typeface="Times New Roman" panose="02020603050405020304" pitchFamily="18" charset="0"/>
                <a:cs typeface="Times New Roman" panose="02020603050405020304" pitchFamily="18" charset="0"/>
              </a:rPr>
              <a:t>energy</a:t>
            </a:r>
            <a:r>
              <a:rPr lang="de-DE" dirty="0">
                <a:latin typeface="Times New Roman" panose="02020603050405020304" pitchFamily="18" charset="0"/>
                <a:cs typeface="Times New Roman" panose="02020603050405020304" pitchFamily="18" charset="0"/>
              </a:rPr>
              <a:t> </a:t>
            </a:r>
            <a:r>
              <a:rPr lang="de-DE" dirty="0" err="1">
                <a:latin typeface="Times New Roman" panose="02020603050405020304" pitchFamily="18" charset="0"/>
                <a:cs typeface="Times New Roman" panose="02020603050405020304" pitchFamily="18" charset="0"/>
              </a:rPr>
              <a:t>associated</a:t>
            </a:r>
            <a:r>
              <a:rPr lang="de-DE" dirty="0">
                <a:latin typeface="Times New Roman" panose="02020603050405020304" pitchFamily="18" charset="0"/>
                <a:cs typeface="Times New Roman" panose="02020603050405020304" pitchFamily="18" charset="0"/>
              </a:rPr>
              <a:t> </a:t>
            </a:r>
            <a:r>
              <a:rPr lang="de-DE" dirty="0" err="1">
                <a:latin typeface="Times New Roman" panose="02020603050405020304" pitchFamily="18" charset="0"/>
                <a:cs typeface="Times New Roman" panose="02020603050405020304" pitchFamily="18" charset="0"/>
              </a:rPr>
              <a:t>with</a:t>
            </a:r>
            <a:r>
              <a:rPr lang="de-DE" dirty="0">
                <a:latin typeface="Times New Roman" panose="02020603050405020304" pitchFamily="18" charset="0"/>
                <a:cs typeface="Times New Roman" panose="02020603050405020304" pitchFamily="18" charset="0"/>
              </a:rPr>
              <a:t> S</a:t>
            </a:r>
          </a:p>
        </p:txBody>
      </p:sp>
      <p:pic>
        <p:nvPicPr>
          <p:cNvPr id="21" name="Picture 20">
            <a:extLst>
              <a:ext uri="{FF2B5EF4-FFF2-40B4-BE49-F238E27FC236}">
                <a16:creationId xmlns:a16="http://schemas.microsoft.com/office/drawing/2014/main" id="{BC74FCE3-7489-B075-DEB5-17E309132854}"/>
              </a:ext>
            </a:extLst>
          </p:cNvPr>
          <p:cNvPicPr>
            <a:picLocks noChangeAspect="1"/>
          </p:cNvPicPr>
          <p:nvPr/>
        </p:nvPicPr>
        <p:blipFill>
          <a:blip r:embed="rId5"/>
          <a:stretch>
            <a:fillRect/>
          </a:stretch>
        </p:blipFill>
        <p:spPr>
          <a:xfrm>
            <a:off x="4756081" y="5264198"/>
            <a:ext cx="1339919" cy="501676"/>
          </a:xfrm>
          <a:prstGeom prst="rect">
            <a:avLst/>
          </a:prstGeom>
        </p:spPr>
      </p:pic>
      <p:sp>
        <p:nvSpPr>
          <p:cNvPr id="22" name="TextBox 21">
            <a:extLst>
              <a:ext uri="{FF2B5EF4-FFF2-40B4-BE49-F238E27FC236}">
                <a16:creationId xmlns:a16="http://schemas.microsoft.com/office/drawing/2014/main" id="{98A9C8CE-F3DF-B89C-66DA-CB7D4725F741}"/>
              </a:ext>
            </a:extLst>
          </p:cNvPr>
          <p:cNvSpPr txBox="1"/>
          <p:nvPr/>
        </p:nvSpPr>
        <p:spPr>
          <a:xfrm>
            <a:off x="893979" y="5872911"/>
            <a:ext cx="4599485" cy="369332"/>
          </a:xfrm>
          <a:prstGeom prst="rect">
            <a:avLst/>
          </a:prstGeom>
          <a:noFill/>
        </p:spPr>
        <p:txBody>
          <a:bodyPr wrap="square" rtlCol="0">
            <a:spAutoFit/>
          </a:bodyPr>
          <a:lstStyle/>
          <a:p>
            <a:r>
              <a:rPr lang="de-DE" dirty="0">
                <a:latin typeface="Times New Roman" panose="02020603050405020304" pitchFamily="18" charset="0"/>
                <a:cs typeface="Times New Roman" panose="02020603050405020304" pitchFamily="18" charset="0"/>
              </a:rPr>
              <a:t>Total </a:t>
            </a:r>
            <a:r>
              <a:rPr lang="de-DE" dirty="0" err="1">
                <a:latin typeface="Times New Roman" panose="02020603050405020304" pitchFamily="18" charset="0"/>
                <a:cs typeface="Times New Roman" panose="02020603050405020304" pitchFamily="18" charset="0"/>
              </a:rPr>
              <a:t>discontinuity</a:t>
            </a:r>
            <a:r>
              <a:rPr lang="de-DE" dirty="0">
                <a:latin typeface="Times New Roman" panose="02020603050405020304" pitchFamily="18" charset="0"/>
                <a:cs typeface="Times New Roman" panose="02020603050405020304" pitchFamily="18" charset="0"/>
              </a:rPr>
              <a:t> </a:t>
            </a:r>
            <a:r>
              <a:rPr lang="de-DE" dirty="0" err="1">
                <a:latin typeface="Times New Roman" panose="02020603050405020304" pitchFamily="18" charset="0"/>
                <a:cs typeface="Times New Roman" panose="02020603050405020304" pitchFamily="18" charset="0"/>
              </a:rPr>
              <a:t>energy</a:t>
            </a:r>
            <a:r>
              <a:rPr lang="de-DE" dirty="0">
                <a:latin typeface="Times New Roman" panose="02020603050405020304" pitchFamily="18" charset="0"/>
                <a:cs typeface="Times New Roman" panose="02020603050405020304" pitchFamily="18" charset="0"/>
              </a:rPr>
              <a:t> </a:t>
            </a:r>
            <a:r>
              <a:rPr lang="de-DE" dirty="0" err="1">
                <a:latin typeface="Times New Roman" panose="02020603050405020304" pitchFamily="18" charset="0"/>
                <a:cs typeface="Times New Roman" panose="02020603050405020304" pitchFamily="18" charset="0"/>
              </a:rPr>
              <a:t>associated</a:t>
            </a:r>
            <a:r>
              <a:rPr lang="de-DE" dirty="0">
                <a:latin typeface="Times New Roman" panose="02020603050405020304" pitchFamily="18" charset="0"/>
                <a:cs typeface="Times New Roman" panose="02020603050405020304" pitchFamily="18" charset="0"/>
              </a:rPr>
              <a:t> </a:t>
            </a:r>
            <a:r>
              <a:rPr lang="de-DE" dirty="0" err="1">
                <a:latin typeface="Times New Roman" panose="02020603050405020304" pitchFamily="18" charset="0"/>
                <a:cs typeface="Times New Roman" panose="02020603050405020304" pitchFamily="18" charset="0"/>
              </a:rPr>
              <a:t>with</a:t>
            </a:r>
            <a:r>
              <a:rPr lang="de-DE" dirty="0">
                <a:latin typeface="Times New Roman" panose="02020603050405020304" pitchFamily="18" charset="0"/>
                <a:cs typeface="Times New Roman" panose="02020603050405020304" pitchFamily="18" charset="0"/>
              </a:rPr>
              <a:t> u</a:t>
            </a:r>
          </a:p>
        </p:txBody>
      </p:sp>
      <p:pic>
        <p:nvPicPr>
          <p:cNvPr id="24" name="Picture 23">
            <a:extLst>
              <a:ext uri="{FF2B5EF4-FFF2-40B4-BE49-F238E27FC236}">
                <a16:creationId xmlns:a16="http://schemas.microsoft.com/office/drawing/2014/main" id="{B077BF93-5576-9699-B76D-937A3BE27899}"/>
              </a:ext>
            </a:extLst>
          </p:cNvPr>
          <p:cNvPicPr>
            <a:picLocks noChangeAspect="1"/>
          </p:cNvPicPr>
          <p:nvPr/>
        </p:nvPicPr>
        <p:blipFill rotWithShape="1">
          <a:blip r:embed="rId6"/>
          <a:srcRect t="11703"/>
          <a:stretch/>
        </p:blipFill>
        <p:spPr>
          <a:xfrm>
            <a:off x="5158418" y="5832785"/>
            <a:ext cx="2777164" cy="504858"/>
          </a:xfrm>
          <a:prstGeom prst="rect">
            <a:avLst/>
          </a:prstGeom>
        </p:spPr>
      </p:pic>
      <p:sp>
        <p:nvSpPr>
          <p:cNvPr id="4" name="Footer Placeholder 3">
            <a:extLst>
              <a:ext uri="{FF2B5EF4-FFF2-40B4-BE49-F238E27FC236}">
                <a16:creationId xmlns:a16="http://schemas.microsoft.com/office/drawing/2014/main" id="{A1621B21-8FF8-AD33-D15A-B9636672D2D8}"/>
              </a:ext>
            </a:extLst>
          </p:cNvPr>
          <p:cNvSpPr>
            <a:spLocks noGrp="1"/>
          </p:cNvSpPr>
          <p:nvPr>
            <p:ph type="ftr" sz="quarter" idx="11"/>
          </p:nvPr>
        </p:nvSpPr>
        <p:spPr/>
        <p:txBody>
          <a:bodyPr/>
          <a:lstStyle/>
          <a:p>
            <a:r>
              <a:rPr lang="en-US"/>
              <a:t>Seminar : Recent Advances in 3D Computer Vision</a:t>
            </a:r>
            <a:endParaRPr lang="de-DE"/>
          </a:p>
        </p:txBody>
      </p:sp>
      <p:sp>
        <p:nvSpPr>
          <p:cNvPr id="8" name="TextBox 7">
            <a:extLst>
              <a:ext uri="{FF2B5EF4-FFF2-40B4-BE49-F238E27FC236}">
                <a16:creationId xmlns:a16="http://schemas.microsoft.com/office/drawing/2014/main" id="{D223175B-4C9F-AE9D-50F7-1D0290C0E39F}"/>
              </a:ext>
            </a:extLst>
          </p:cNvPr>
          <p:cNvSpPr txBox="1"/>
          <p:nvPr/>
        </p:nvSpPr>
        <p:spPr>
          <a:xfrm>
            <a:off x="10150259" y="6559892"/>
            <a:ext cx="2041741" cy="323165"/>
          </a:xfrm>
          <a:prstGeom prst="rect">
            <a:avLst/>
          </a:prstGeom>
          <a:noFill/>
        </p:spPr>
        <p:txBody>
          <a:bodyPr wrap="square" rtlCol="0">
            <a:spAutoFit/>
          </a:bodyPr>
          <a:lstStyle/>
          <a:p>
            <a:r>
              <a:rPr lang="en-US" sz="1500" dirty="0"/>
              <a:t>Picture : [</a:t>
            </a:r>
            <a:r>
              <a:rPr lang="en-US" sz="1500" dirty="0" err="1"/>
              <a:t>SeLuSiRaYaJa</a:t>
            </a:r>
            <a:r>
              <a:rPr lang="en-US" sz="1500" dirty="0"/>
              <a:t>]</a:t>
            </a:r>
          </a:p>
        </p:txBody>
      </p:sp>
    </p:spTree>
    <p:extLst>
      <p:ext uri="{BB962C8B-B14F-4D97-AF65-F5344CB8AC3E}">
        <p14:creationId xmlns:p14="http://schemas.microsoft.com/office/powerpoint/2010/main" val="16291927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16F126-10D4-43B9-DB50-45758803692A}"/>
              </a:ext>
            </a:extLst>
          </p:cNvPr>
          <p:cNvSpPr>
            <a:spLocks noGrp="1"/>
          </p:cNvSpPr>
          <p:nvPr>
            <p:ph type="title"/>
          </p:nvPr>
        </p:nvSpPr>
        <p:spPr/>
        <p:txBody>
          <a:bodyPr/>
          <a:lstStyle/>
          <a:p>
            <a:r>
              <a:rPr lang="de-DE" dirty="0" err="1">
                <a:latin typeface="Times New Roman" panose="02020603050405020304" pitchFamily="18" charset="0"/>
                <a:cs typeface="Times New Roman" panose="02020603050405020304" pitchFamily="18" charset="0"/>
              </a:rPr>
              <a:t>Fracture</a:t>
            </a:r>
            <a:r>
              <a:rPr lang="de-DE" dirty="0">
                <a:latin typeface="Times New Roman" panose="02020603050405020304" pitchFamily="18" charset="0"/>
                <a:cs typeface="Times New Roman" panose="02020603050405020304" pitchFamily="18" charset="0"/>
              </a:rPr>
              <a:t> </a:t>
            </a:r>
            <a:r>
              <a:rPr lang="de-DE" dirty="0" err="1">
                <a:latin typeface="Times New Roman" panose="02020603050405020304" pitchFamily="18" charset="0"/>
                <a:cs typeface="Times New Roman" panose="02020603050405020304" pitchFamily="18" charset="0"/>
              </a:rPr>
              <a:t>modes</a:t>
            </a:r>
            <a:endParaRPr lang="de-DE" dirty="0">
              <a:latin typeface="Times New Roman" panose="02020603050405020304" pitchFamily="18" charset="0"/>
              <a:cs typeface="Times New Roman" panose="02020603050405020304" pitchFamily="18" charset="0"/>
            </a:endParaRPr>
          </a:p>
        </p:txBody>
      </p:sp>
      <p:sp>
        <p:nvSpPr>
          <p:cNvPr id="3" name="Slide Number Placeholder 2">
            <a:extLst>
              <a:ext uri="{FF2B5EF4-FFF2-40B4-BE49-F238E27FC236}">
                <a16:creationId xmlns:a16="http://schemas.microsoft.com/office/drawing/2014/main" id="{619009B0-4899-1B13-5216-AB72962F0CFD}"/>
              </a:ext>
            </a:extLst>
          </p:cNvPr>
          <p:cNvSpPr>
            <a:spLocks noGrp="1"/>
          </p:cNvSpPr>
          <p:nvPr>
            <p:ph type="sldNum" sz="quarter" idx="12"/>
          </p:nvPr>
        </p:nvSpPr>
        <p:spPr/>
        <p:txBody>
          <a:bodyPr/>
          <a:lstStyle/>
          <a:p>
            <a:fld id="{18EE88C8-DCE7-474C-ACBA-F144C4D383D1}" type="slidenum">
              <a:rPr lang="de-DE" smtClean="0"/>
              <a:t>8</a:t>
            </a:fld>
            <a:endParaRPr lang="de-DE"/>
          </a:p>
        </p:txBody>
      </p:sp>
      <p:sp>
        <p:nvSpPr>
          <p:cNvPr id="4" name="TextBox 3">
            <a:extLst>
              <a:ext uri="{FF2B5EF4-FFF2-40B4-BE49-F238E27FC236}">
                <a16:creationId xmlns:a16="http://schemas.microsoft.com/office/drawing/2014/main" id="{2A55932C-AA8F-4F1C-2844-04B7CB36A6E7}"/>
              </a:ext>
            </a:extLst>
          </p:cNvPr>
          <p:cNvSpPr txBox="1"/>
          <p:nvPr/>
        </p:nvSpPr>
        <p:spPr>
          <a:xfrm>
            <a:off x="988043" y="1534228"/>
            <a:ext cx="4510631" cy="369332"/>
          </a:xfrm>
          <a:prstGeom prst="rect">
            <a:avLst/>
          </a:prstGeom>
          <a:noFill/>
        </p:spPr>
        <p:txBody>
          <a:bodyPr wrap="square" rtlCol="0">
            <a:spAutoFit/>
          </a:bodyPr>
          <a:lstStyle/>
          <a:p>
            <a:r>
              <a:rPr lang="de-DE" dirty="0">
                <a:latin typeface="Times New Roman" panose="02020603050405020304" pitchFamily="18" charset="0"/>
                <a:cs typeface="Times New Roman" panose="02020603050405020304" pitchFamily="18" charset="0"/>
              </a:rPr>
              <a:t>Total </a:t>
            </a:r>
            <a:r>
              <a:rPr lang="de-DE" dirty="0" err="1">
                <a:latin typeface="Times New Roman" panose="02020603050405020304" pitchFamily="18" charset="0"/>
                <a:cs typeface="Times New Roman" panose="02020603050405020304" pitchFamily="18" charset="0"/>
              </a:rPr>
              <a:t>energy</a:t>
            </a:r>
            <a:endParaRPr lang="de-DE" dirty="0">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BD41DAE6-E79E-378A-A991-D4E1FFD77A09}"/>
              </a:ext>
            </a:extLst>
          </p:cNvPr>
          <p:cNvPicPr>
            <a:picLocks noChangeAspect="1"/>
          </p:cNvPicPr>
          <p:nvPr/>
        </p:nvPicPr>
        <p:blipFill>
          <a:blip r:embed="rId2"/>
          <a:stretch>
            <a:fillRect/>
          </a:stretch>
        </p:blipFill>
        <p:spPr>
          <a:xfrm>
            <a:off x="2395589" y="1569661"/>
            <a:ext cx="1695537" cy="298465"/>
          </a:xfrm>
          <a:prstGeom prst="rect">
            <a:avLst/>
          </a:prstGeom>
        </p:spPr>
      </p:pic>
      <p:sp>
        <p:nvSpPr>
          <p:cNvPr id="7" name="TextBox 6">
            <a:extLst>
              <a:ext uri="{FF2B5EF4-FFF2-40B4-BE49-F238E27FC236}">
                <a16:creationId xmlns:a16="http://schemas.microsoft.com/office/drawing/2014/main" id="{FEE22732-1346-F611-7800-A2D8B15CF1BB}"/>
              </a:ext>
            </a:extLst>
          </p:cNvPr>
          <p:cNvSpPr txBox="1"/>
          <p:nvPr/>
        </p:nvSpPr>
        <p:spPr>
          <a:xfrm>
            <a:off x="988042" y="2055866"/>
            <a:ext cx="10254781" cy="369332"/>
          </a:xfrm>
          <a:prstGeom prst="rect">
            <a:avLst/>
          </a:prstGeom>
          <a:noFill/>
        </p:spPr>
        <p:txBody>
          <a:bodyPr wrap="square" rtlCol="0">
            <a:spAutoFit/>
          </a:bodyPr>
          <a:lstStyle/>
          <a:p>
            <a:r>
              <a:rPr lang="de-DE" dirty="0">
                <a:latin typeface="Times New Roman" panose="02020603050405020304" pitchFamily="18" charset="0"/>
                <a:cs typeface="Times New Roman" panose="02020603050405020304" pitchFamily="18" charset="0"/>
              </a:rPr>
              <a:t>k </a:t>
            </a:r>
            <a:r>
              <a:rPr lang="de-DE" dirty="0" err="1">
                <a:latin typeface="Times New Roman" panose="02020603050405020304" pitchFamily="18" charset="0"/>
                <a:cs typeface="Times New Roman" panose="02020603050405020304" pitchFamily="18" charset="0"/>
              </a:rPr>
              <a:t>lowest</a:t>
            </a:r>
            <a:r>
              <a:rPr lang="de-DE" dirty="0">
                <a:latin typeface="Times New Roman" panose="02020603050405020304" pitchFamily="18" charset="0"/>
                <a:cs typeface="Times New Roman" panose="02020603050405020304" pitchFamily="18" charset="0"/>
              </a:rPr>
              <a:t> </a:t>
            </a:r>
            <a:r>
              <a:rPr lang="de-DE" dirty="0" err="1">
                <a:latin typeface="Times New Roman" panose="02020603050405020304" pitchFamily="18" charset="0"/>
                <a:cs typeface="Times New Roman" panose="02020603050405020304" pitchFamily="18" charset="0"/>
              </a:rPr>
              <a:t>energy</a:t>
            </a:r>
            <a:r>
              <a:rPr lang="de-DE" dirty="0">
                <a:latin typeface="Times New Roman" panose="02020603050405020304" pitchFamily="18" charset="0"/>
                <a:cs typeface="Times New Roman" panose="02020603050405020304" pitchFamily="18" charset="0"/>
              </a:rPr>
              <a:t> </a:t>
            </a:r>
            <a:r>
              <a:rPr lang="de-DE" dirty="0" err="1">
                <a:latin typeface="Times New Roman" panose="02020603050405020304" pitchFamily="18" charset="0"/>
                <a:cs typeface="Times New Roman" panose="02020603050405020304" pitchFamily="18" charset="0"/>
              </a:rPr>
              <a:t>fracture</a:t>
            </a:r>
            <a:r>
              <a:rPr lang="de-DE" dirty="0">
                <a:latin typeface="Times New Roman" panose="02020603050405020304" pitchFamily="18" charset="0"/>
                <a:cs typeface="Times New Roman" panose="02020603050405020304" pitchFamily="18" charset="0"/>
              </a:rPr>
              <a:t> </a:t>
            </a:r>
            <a:r>
              <a:rPr lang="de-DE" dirty="0" err="1">
                <a:latin typeface="Times New Roman" panose="02020603050405020304" pitchFamily="18" charset="0"/>
                <a:cs typeface="Times New Roman" panose="02020603050405020304" pitchFamily="18" charset="0"/>
              </a:rPr>
              <a:t>modes</a:t>
            </a:r>
            <a:r>
              <a:rPr lang="de-DE" dirty="0">
                <a:latin typeface="Times New Roman" panose="02020603050405020304" pitchFamily="18" charset="0"/>
                <a:cs typeface="Times New Roman" panose="02020603050405020304" pitchFamily="18" charset="0"/>
              </a:rPr>
              <a:t> </a:t>
            </a:r>
            <a:r>
              <a:rPr lang="de-DE" dirty="0" err="1">
                <a:latin typeface="Times New Roman" panose="02020603050405020304" pitchFamily="18" charset="0"/>
                <a:cs typeface="Times New Roman" panose="02020603050405020304" pitchFamily="18" charset="0"/>
              </a:rPr>
              <a:t>can</a:t>
            </a:r>
            <a:r>
              <a:rPr lang="de-DE" dirty="0">
                <a:latin typeface="Times New Roman" panose="02020603050405020304" pitchFamily="18" charset="0"/>
                <a:cs typeface="Times New Roman" panose="02020603050405020304" pitchFamily="18" charset="0"/>
              </a:rPr>
              <a:t> </a:t>
            </a:r>
            <a:r>
              <a:rPr lang="de-DE" dirty="0" err="1">
                <a:latin typeface="Times New Roman" panose="02020603050405020304" pitchFamily="18" charset="0"/>
                <a:cs typeface="Times New Roman" panose="02020603050405020304" pitchFamily="18" charset="0"/>
              </a:rPr>
              <a:t>be</a:t>
            </a:r>
            <a:r>
              <a:rPr lang="de-DE" dirty="0">
                <a:latin typeface="Times New Roman" panose="02020603050405020304" pitchFamily="18" charset="0"/>
                <a:cs typeface="Times New Roman" panose="02020603050405020304" pitchFamily="18" charset="0"/>
              </a:rPr>
              <a:t> </a:t>
            </a:r>
            <a:r>
              <a:rPr lang="de-DE" dirty="0" err="1">
                <a:latin typeface="Times New Roman" panose="02020603050405020304" pitchFamily="18" charset="0"/>
                <a:cs typeface="Times New Roman" panose="02020603050405020304" pitchFamily="18" charset="0"/>
              </a:rPr>
              <a:t>evaluated</a:t>
            </a:r>
            <a:r>
              <a:rPr lang="de-DE" dirty="0">
                <a:latin typeface="Times New Roman" panose="02020603050405020304" pitchFamily="18" charset="0"/>
                <a:cs typeface="Times New Roman" panose="02020603050405020304" pitchFamily="18" charset="0"/>
              </a:rPr>
              <a:t> </a:t>
            </a:r>
            <a:r>
              <a:rPr lang="de-DE" dirty="0" err="1">
                <a:latin typeface="Times New Roman" panose="02020603050405020304" pitchFamily="18" charset="0"/>
                <a:cs typeface="Times New Roman" panose="02020603050405020304" pitchFamily="18" charset="0"/>
              </a:rPr>
              <a:t>as</a:t>
            </a:r>
            <a:r>
              <a:rPr lang="de-DE" dirty="0">
                <a:latin typeface="Times New Roman" panose="02020603050405020304" pitchFamily="18" charset="0"/>
                <a:cs typeface="Times New Roman" panose="02020603050405020304" pitchFamily="18" charset="0"/>
              </a:rPr>
              <a:t> </a:t>
            </a:r>
            <a:r>
              <a:rPr lang="de-DE" dirty="0" err="1">
                <a:latin typeface="Times New Roman" panose="02020603050405020304" pitchFamily="18" charset="0"/>
                <a:cs typeface="Times New Roman" panose="02020603050405020304" pitchFamily="18" charset="0"/>
              </a:rPr>
              <a:t>the</a:t>
            </a:r>
            <a:r>
              <a:rPr lang="de-DE" dirty="0">
                <a:latin typeface="Times New Roman" panose="02020603050405020304" pitchFamily="18" charset="0"/>
                <a:cs typeface="Times New Roman" panose="02020603050405020304" pitchFamily="18" charset="0"/>
              </a:rPr>
              <a:t> </a:t>
            </a:r>
            <a:r>
              <a:rPr lang="de-DE" dirty="0" err="1">
                <a:latin typeface="Times New Roman" panose="02020603050405020304" pitchFamily="18" charset="0"/>
                <a:cs typeface="Times New Roman" panose="02020603050405020304" pitchFamily="18" charset="0"/>
              </a:rPr>
              <a:t>arguments</a:t>
            </a:r>
            <a:r>
              <a:rPr lang="de-DE" dirty="0">
                <a:latin typeface="Times New Roman" panose="02020603050405020304" pitchFamily="18" charset="0"/>
                <a:cs typeface="Times New Roman" panose="02020603050405020304" pitchFamily="18" charset="0"/>
              </a:rPr>
              <a:t> </a:t>
            </a:r>
            <a:r>
              <a:rPr lang="de-DE" dirty="0" err="1">
                <a:latin typeface="Times New Roman" panose="02020603050405020304" pitchFamily="18" charset="0"/>
                <a:cs typeface="Times New Roman" panose="02020603050405020304" pitchFamily="18" charset="0"/>
              </a:rPr>
              <a:t>that</a:t>
            </a:r>
            <a:r>
              <a:rPr lang="de-DE" dirty="0">
                <a:latin typeface="Times New Roman" panose="02020603050405020304" pitchFamily="18" charset="0"/>
                <a:cs typeface="Times New Roman" panose="02020603050405020304" pitchFamily="18" charset="0"/>
              </a:rPr>
              <a:t> </a:t>
            </a:r>
            <a:r>
              <a:rPr lang="de-DE" dirty="0" err="1">
                <a:latin typeface="Times New Roman" panose="02020603050405020304" pitchFamily="18" charset="0"/>
                <a:cs typeface="Times New Roman" panose="02020603050405020304" pitchFamily="18" charset="0"/>
              </a:rPr>
              <a:t>would</a:t>
            </a:r>
            <a:r>
              <a:rPr lang="de-DE" dirty="0">
                <a:latin typeface="Times New Roman" panose="02020603050405020304" pitchFamily="18" charset="0"/>
                <a:cs typeface="Times New Roman" panose="02020603050405020304" pitchFamily="18" charset="0"/>
              </a:rPr>
              <a:t> </a:t>
            </a:r>
            <a:r>
              <a:rPr lang="de-DE" dirty="0" err="1">
                <a:latin typeface="Times New Roman" panose="02020603050405020304" pitchFamily="18" charset="0"/>
                <a:cs typeface="Times New Roman" panose="02020603050405020304" pitchFamily="18" charset="0"/>
              </a:rPr>
              <a:t>result</a:t>
            </a:r>
            <a:r>
              <a:rPr lang="de-DE" dirty="0">
                <a:latin typeface="Times New Roman" panose="02020603050405020304" pitchFamily="18" charset="0"/>
                <a:cs typeface="Times New Roman" panose="02020603050405020304" pitchFamily="18" charset="0"/>
              </a:rPr>
              <a:t> in </a:t>
            </a:r>
            <a:r>
              <a:rPr lang="de-DE" dirty="0" err="1">
                <a:latin typeface="Times New Roman" panose="02020603050405020304" pitchFamily="18" charset="0"/>
                <a:cs typeface="Times New Roman" panose="02020603050405020304" pitchFamily="18" charset="0"/>
              </a:rPr>
              <a:t>the</a:t>
            </a:r>
            <a:r>
              <a:rPr lang="de-DE" dirty="0">
                <a:latin typeface="Times New Roman" panose="02020603050405020304" pitchFamily="18" charset="0"/>
                <a:cs typeface="Times New Roman" panose="02020603050405020304" pitchFamily="18" charset="0"/>
              </a:rPr>
              <a:t> least total </a:t>
            </a:r>
            <a:r>
              <a:rPr lang="de-DE" dirty="0" err="1">
                <a:latin typeface="Times New Roman" panose="02020603050405020304" pitchFamily="18" charset="0"/>
                <a:cs typeface="Times New Roman" panose="02020603050405020304" pitchFamily="18" charset="0"/>
              </a:rPr>
              <a:t>energy</a:t>
            </a:r>
            <a:endParaRPr lang="de-DE" dirty="0">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D33BE00B-B6ED-22DC-4E2C-F37944AA8BCB}"/>
              </a:ext>
            </a:extLst>
          </p:cNvPr>
          <p:cNvPicPr>
            <a:picLocks noChangeAspect="1"/>
          </p:cNvPicPr>
          <p:nvPr/>
        </p:nvPicPr>
        <p:blipFill rotWithShape="1">
          <a:blip r:embed="rId3"/>
          <a:srcRect t="15098" b="2346"/>
          <a:stretch/>
        </p:blipFill>
        <p:spPr>
          <a:xfrm>
            <a:off x="1903702" y="2379031"/>
            <a:ext cx="4064209" cy="581926"/>
          </a:xfrm>
          <a:prstGeom prst="rect">
            <a:avLst/>
          </a:prstGeom>
        </p:spPr>
      </p:pic>
      <p:sp>
        <p:nvSpPr>
          <p:cNvPr id="10" name="TextBox 9">
            <a:extLst>
              <a:ext uri="{FF2B5EF4-FFF2-40B4-BE49-F238E27FC236}">
                <a16:creationId xmlns:a16="http://schemas.microsoft.com/office/drawing/2014/main" id="{60B97BAD-69C1-6002-99A6-BC5CB89A46AC}"/>
              </a:ext>
            </a:extLst>
          </p:cNvPr>
          <p:cNvSpPr txBox="1"/>
          <p:nvPr/>
        </p:nvSpPr>
        <p:spPr>
          <a:xfrm>
            <a:off x="1092370" y="3148236"/>
            <a:ext cx="9487668" cy="923330"/>
          </a:xfrm>
          <a:prstGeom prst="rect">
            <a:avLst/>
          </a:prstGeom>
          <a:noFill/>
        </p:spPr>
        <p:txBody>
          <a:bodyPr wrap="square" rtlCol="0">
            <a:spAutoFit/>
          </a:bodyPr>
          <a:lstStyle/>
          <a:p>
            <a:r>
              <a:rPr lang="de-DE" dirty="0">
                <a:latin typeface="Times New Roman" panose="02020603050405020304" pitchFamily="18" charset="0"/>
                <a:cs typeface="Times New Roman" panose="02020603050405020304" pitchFamily="18" charset="0"/>
              </a:rPr>
              <a:t>The </a:t>
            </a:r>
            <a:r>
              <a:rPr lang="de-DE" dirty="0" err="1">
                <a:latin typeface="Times New Roman" panose="02020603050405020304" pitchFamily="18" charset="0"/>
                <a:cs typeface="Times New Roman" panose="02020603050405020304" pitchFamily="18" charset="0"/>
              </a:rPr>
              <a:t>above</a:t>
            </a:r>
            <a:r>
              <a:rPr lang="de-DE" dirty="0">
                <a:latin typeface="Times New Roman" panose="02020603050405020304" pitchFamily="18" charset="0"/>
                <a:cs typeface="Times New Roman" panose="02020603050405020304" pitchFamily="18" charset="0"/>
              </a:rPr>
              <a:t> </a:t>
            </a:r>
            <a:r>
              <a:rPr lang="de-DE" dirty="0" err="1">
                <a:latin typeface="Times New Roman" panose="02020603050405020304" pitchFamily="18" charset="0"/>
                <a:cs typeface="Times New Roman" panose="02020603050405020304" pitchFamily="18" charset="0"/>
              </a:rPr>
              <a:t>equation</a:t>
            </a:r>
            <a:r>
              <a:rPr lang="de-DE" dirty="0">
                <a:latin typeface="Times New Roman" panose="02020603050405020304" pitchFamily="18" charset="0"/>
                <a:cs typeface="Times New Roman" panose="02020603050405020304" pitchFamily="18" charset="0"/>
              </a:rPr>
              <a:t> </a:t>
            </a:r>
            <a:r>
              <a:rPr lang="de-DE" dirty="0" err="1">
                <a:latin typeface="Times New Roman" panose="02020603050405020304" pitchFamily="18" charset="0"/>
                <a:cs typeface="Times New Roman" panose="02020603050405020304" pitchFamily="18" charset="0"/>
              </a:rPr>
              <a:t>can</a:t>
            </a:r>
            <a:r>
              <a:rPr lang="de-DE" dirty="0">
                <a:latin typeface="Times New Roman" panose="02020603050405020304" pitchFamily="18" charset="0"/>
                <a:cs typeface="Times New Roman" panose="02020603050405020304" pitchFamily="18" charset="0"/>
              </a:rPr>
              <a:t> </a:t>
            </a:r>
            <a:r>
              <a:rPr lang="de-DE" dirty="0" err="1">
                <a:latin typeface="Times New Roman" panose="02020603050405020304" pitchFamily="18" charset="0"/>
                <a:cs typeface="Times New Roman" panose="02020603050405020304" pitchFamily="18" charset="0"/>
              </a:rPr>
              <a:t>be</a:t>
            </a:r>
            <a:r>
              <a:rPr lang="de-DE" dirty="0">
                <a:latin typeface="Times New Roman" panose="02020603050405020304" pitchFamily="18" charset="0"/>
                <a:cs typeface="Times New Roman" panose="02020603050405020304" pitchFamily="18" charset="0"/>
              </a:rPr>
              <a:t> </a:t>
            </a:r>
            <a:r>
              <a:rPr lang="de-DE" dirty="0" err="1">
                <a:latin typeface="Times New Roman" panose="02020603050405020304" pitchFamily="18" charset="0"/>
                <a:cs typeface="Times New Roman" panose="02020603050405020304" pitchFamily="18" charset="0"/>
              </a:rPr>
              <a:t>discretized</a:t>
            </a:r>
            <a:r>
              <a:rPr lang="de-DE" dirty="0">
                <a:latin typeface="Times New Roman" panose="02020603050405020304" pitchFamily="18" charset="0"/>
                <a:cs typeface="Times New Roman" panose="02020603050405020304" pitchFamily="18" charset="0"/>
              </a:rPr>
              <a:t> </a:t>
            </a:r>
            <a:r>
              <a:rPr lang="de-DE" dirty="0" err="1">
                <a:latin typeface="Times New Roman" panose="02020603050405020304" pitchFamily="18" charset="0"/>
                <a:cs typeface="Times New Roman" panose="02020603050405020304" pitchFamily="18" charset="0"/>
              </a:rPr>
              <a:t>to</a:t>
            </a:r>
            <a:r>
              <a:rPr lang="de-DE" dirty="0">
                <a:latin typeface="Times New Roman" panose="02020603050405020304" pitchFamily="18" charset="0"/>
                <a:cs typeface="Times New Roman" panose="02020603050405020304" pitchFamily="18" charset="0"/>
              </a:rPr>
              <a:t> </a:t>
            </a:r>
            <a:r>
              <a:rPr lang="de-DE" dirty="0" err="1">
                <a:latin typeface="Times New Roman" panose="02020603050405020304" pitchFamily="18" charset="0"/>
                <a:cs typeface="Times New Roman" panose="02020603050405020304" pitchFamily="18" charset="0"/>
              </a:rPr>
              <a:t>obtain</a:t>
            </a:r>
            <a:r>
              <a:rPr lang="de-DE" dirty="0">
                <a:latin typeface="Times New Roman" panose="02020603050405020304" pitchFamily="18" charset="0"/>
                <a:cs typeface="Times New Roman" panose="02020603050405020304" pitchFamily="18" charset="0"/>
              </a:rPr>
              <a:t> </a:t>
            </a:r>
            <a:r>
              <a:rPr lang="de-DE" dirty="0" err="1">
                <a:latin typeface="Times New Roman" panose="02020603050405020304" pitchFamily="18" charset="0"/>
                <a:cs typeface="Times New Roman" panose="02020603050405020304" pitchFamily="18" charset="0"/>
              </a:rPr>
              <a:t>the</a:t>
            </a:r>
            <a:r>
              <a:rPr lang="de-DE" dirty="0">
                <a:latin typeface="Times New Roman" panose="02020603050405020304" pitchFamily="18" charset="0"/>
                <a:cs typeface="Times New Roman" panose="02020603050405020304" pitchFamily="18" charset="0"/>
              </a:rPr>
              <a:t> </a:t>
            </a:r>
            <a:r>
              <a:rPr lang="de-DE" dirty="0" err="1">
                <a:latin typeface="Times New Roman" panose="02020603050405020304" pitchFamily="18" charset="0"/>
                <a:cs typeface="Times New Roman" panose="02020603050405020304" pitchFamily="18" charset="0"/>
              </a:rPr>
              <a:t>fracture</a:t>
            </a:r>
            <a:r>
              <a:rPr lang="de-DE" dirty="0">
                <a:latin typeface="Times New Roman" panose="02020603050405020304" pitchFamily="18" charset="0"/>
                <a:cs typeface="Times New Roman" panose="02020603050405020304" pitchFamily="18" charset="0"/>
              </a:rPr>
              <a:t> </a:t>
            </a:r>
            <a:r>
              <a:rPr lang="de-DE" dirty="0" err="1">
                <a:latin typeface="Times New Roman" panose="02020603050405020304" pitchFamily="18" charset="0"/>
                <a:cs typeface="Times New Roman" panose="02020603050405020304" pitchFamily="18" charset="0"/>
              </a:rPr>
              <a:t>modes</a:t>
            </a:r>
            <a:r>
              <a:rPr lang="de-DE" dirty="0">
                <a:latin typeface="Times New Roman" panose="02020603050405020304" pitchFamily="18" charset="0"/>
                <a:cs typeface="Times New Roman" panose="02020603050405020304" pitchFamily="18" charset="0"/>
              </a:rPr>
              <a:t> </a:t>
            </a:r>
            <a:r>
              <a:rPr lang="de-DE" dirty="0" err="1">
                <a:latin typeface="Times New Roman" panose="02020603050405020304" pitchFamily="18" charset="0"/>
                <a:cs typeface="Times New Roman" panose="02020603050405020304" pitchFamily="18" charset="0"/>
              </a:rPr>
              <a:t>of</a:t>
            </a:r>
            <a:r>
              <a:rPr lang="de-DE" dirty="0">
                <a:latin typeface="Times New Roman" panose="02020603050405020304" pitchFamily="18" charset="0"/>
                <a:cs typeface="Times New Roman" panose="02020603050405020304" pitchFamily="18" charset="0"/>
              </a:rPr>
              <a:t> a </a:t>
            </a:r>
            <a:r>
              <a:rPr lang="de-DE" dirty="0" err="1">
                <a:latin typeface="Times New Roman" panose="02020603050405020304" pitchFamily="18" charset="0"/>
                <a:cs typeface="Times New Roman" panose="02020603050405020304" pitchFamily="18" charset="0"/>
              </a:rPr>
              <a:t>mesh</a:t>
            </a:r>
            <a:r>
              <a:rPr lang="de-DE" dirty="0">
                <a:latin typeface="Times New Roman" panose="02020603050405020304" pitchFamily="18" charset="0"/>
                <a:cs typeface="Times New Roman" panose="02020603050405020304" pitchFamily="18" charset="0"/>
              </a:rPr>
              <a:t> (2D) </a:t>
            </a:r>
            <a:r>
              <a:rPr lang="de-DE" dirty="0" err="1">
                <a:latin typeface="Times New Roman" panose="02020603050405020304" pitchFamily="18" charset="0"/>
                <a:cs typeface="Times New Roman" panose="02020603050405020304" pitchFamily="18" charset="0"/>
              </a:rPr>
              <a:t>as</a:t>
            </a:r>
            <a:r>
              <a:rPr lang="de-DE" dirty="0">
                <a:latin typeface="Times New Roman" panose="02020603050405020304" pitchFamily="18" charset="0"/>
                <a:cs typeface="Times New Roman" panose="02020603050405020304" pitchFamily="18" charset="0"/>
              </a:rPr>
              <a:t> a </a:t>
            </a:r>
            <a:r>
              <a:rPr lang="de-DE" dirty="0" err="1">
                <a:latin typeface="Times New Roman" panose="02020603050405020304" pitchFamily="18" charset="0"/>
                <a:cs typeface="Times New Roman" panose="02020603050405020304" pitchFamily="18" charset="0"/>
              </a:rPr>
              <a:t>traingle</a:t>
            </a:r>
            <a:r>
              <a:rPr lang="de-DE" dirty="0">
                <a:latin typeface="Times New Roman" panose="02020603050405020304" pitchFamily="18" charset="0"/>
                <a:cs typeface="Times New Roman" panose="02020603050405020304" pitchFamily="18" charset="0"/>
              </a:rPr>
              <a:t> </a:t>
            </a:r>
            <a:r>
              <a:rPr lang="de-DE" dirty="0" err="1">
                <a:latin typeface="Times New Roman" panose="02020603050405020304" pitchFamily="18" charset="0"/>
                <a:cs typeface="Times New Roman" panose="02020603050405020304" pitchFamily="18" charset="0"/>
              </a:rPr>
              <a:t>mesh</a:t>
            </a:r>
            <a:r>
              <a:rPr lang="de-DE" dirty="0">
                <a:latin typeface="Times New Roman" panose="02020603050405020304" pitchFamily="18" charset="0"/>
                <a:cs typeface="Times New Roman" panose="02020603050405020304" pitchFamily="18" charset="0"/>
              </a:rPr>
              <a:t> Ω </a:t>
            </a:r>
            <a:r>
              <a:rPr lang="de-DE" dirty="0" err="1">
                <a:latin typeface="Times New Roman" panose="02020603050405020304" pitchFamily="18" charset="0"/>
                <a:cs typeface="Times New Roman" panose="02020603050405020304" pitchFamily="18" charset="0"/>
              </a:rPr>
              <a:t>with</a:t>
            </a:r>
            <a:r>
              <a:rPr lang="de-DE" dirty="0">
                <a:latin typeface="Times New Roman" panose="02020603050405020304" pitchFamily="18" charset="0"/>
                <a:cs typeface="Times New Roman" panose="02020603050405020304" pitchFamily="18" charset="0"/>
              </a:rPr>
              <a:t> n </a:t>
            </a:r>
            <a:r>
              <a:rPr lang="de-DE" dirty="0" err="1">
                <a:latin typeface="Times New Roman" panose="02020603050405020304" pitchFamily="18" charset="0"/>
                <a:cs typeface="Times New Roman" panose="02020603050405020304" pitchFamily="18" charset="0"/>
              </a:rPr>
              <a:t>vertices</a:t>
            </a:r>
            <a:r>
              <a:rPr lang="de-DE" dirty="0">
                <a:latin typeface="Times New Roman" panose="02020603050405020304" pitchFamily="18" charset="0"/>
                <a:cs typeface="Times New Roman" panose="02020603050405020304" pitchFamily="18" charset="0"/>
              </a:rPr>
              <a:t> and m </a:t>
            </a:r>
            <a:r>
              <a:rPr lang="de-DE" dirty="0" err="1">
                <a:latin typeface="Times New Roman" panose="02020603050405020304" pitchFamily="18" charset="0"/>
                <a:cs typeface="Times New Roman" panose="02020603050405020304" pitchFamily="18" charset="0"/>
              </a:rPr>
              <a:t>faces</a:t>
            </a:r>
            <a:r>
              <a:rPr lang="de-DE" dirty="0">
                <a:latin typeface="Times New Roman" panose="02020603050405020304" pitchFamily="18" charset="0"/>
                <a:cs typeface="Times New Roman" panose="02020603050405020304" pitchFamily="18" charset="0"/>
              </a:rPr>
              <a:t>. In </a:t>
            </a:r>
            <a:r>
              <a:rPr lang="de-DE" dirty="0" err="1">
                <a:latin typeface="Times New Roman" panose="02020603050405020304" pitchFamily="18" charset="0"/>
                <a:cs typeface="Times New Roman" panose="02020603050405020304" pitchFamily="18" charset="0"/>
              </a:rPr>
              <a:t>this</a:t>
            </a:r>
            <a:r>
              <a:rPr lang="de-DE" dirty="0">
                <a:latin typeface="Times New Roman" panose="02020603050405020304" pitchFamily="18" charset="0"/>
                <a:cs typeface="Times New Roman" panose="02020603050405020304" pitchFamily="18" charset="0"/>
              </a:rPr>
              <a:t> </a:t>
            </a:r>
            <a:r>
              <a:rPr lang="de-DE" dirty="0" err="1">
                <a:latin typeface="Times New Roman" panose="02020603050405020304" pitchFamily="18" charset="0"/>
                <a:cs typeface="Times New Roman" panose="02020603050405020304" pitchFamily="18" charset="0"/>
              </a:rPr>
              <a:t>construction</a:t>
            </a:r>
            <a:r>
              <a:rPr lang="de-DE" dirty="0">
                <a:latin typeface="Times New Roman" panose="02020603050405020304" pitchFamily="18" charset="0"/>
                <a:cs typeface="Times New Roman" panose="02020603050405020304" pitchFamily="18" charset="0"/>
              </a:rPr>
              <a:t>, </a:t>
            </a:r>
            <a:r>
              <a:rPr lang="de-DE" dirty="0" err="1">
                <a:latin typeface="Times New Roman" panose="02020603050405020304" pitchFamily="18" charset="0"/>
                <a:cs typeface="Times New Roman" panose="02020603050405020304" pitchFamily="18" charset="0"/>
              </a:rPr>
              <a:t>the</a:t>
            </a:r>
            <a:r>
              <a:rPr lang="de-DE" dirty="0">
                <a:latin typeface="Times New Roman" panose="02020603050405020304" pitchFamily="18" charset="0"/>
                <a:cs typeface="Times New Roman" panose="02020603050405020304" pitchFamily="18" charset="0"/>
              </a:rPr>
              <a:t> </a:t>
            </a:r>
            <a:r>
              <a:rPr lang="de-DE" dirty="0" err="1">
                <a:latin typeface="Times New Roman" panose="02020603050405020304" pitchFamily="18" charset="0"/>
                <a:cs typeface="Times New Roman" panose="02020603050405020304" pitchFamily="18" charset="0"/>
              </a:rPr>
              <a:t>mesh‘s</a:t>
            </a:r>
            <a:r>
              <a:rPr lang="de-DE" dirty="0">
                <a:latin typeface="Times New Roman" panose="02020603050405020304" pitchFamily="18" charset="0"/>
                <a:cs typeface="Times New Roman" panose="02020603050405020304" pitchFamily="18" charset="0"/>
              </a:rPr>
              <a:t> p </a:t>
            </a:r>
            <a:r>
              <a:rPr lang="de-DE" dirty="0" err="1">
                <a:latin typeface="Times New Roman" panose="02020603050405020304" pitchFamily="18" charset="0"/>
                <a:cs typeface="Times New Roman" panose="02020603050405020304" pitchFamily="18" charset="0"/>
              </a:rPr>
              <a:t>interior</a:t>
            </a:r>
            <a:r>
              <a:rPr lang="de-DE" dirty="0">
                <a:latin typeface="Times New Roman" panose="02020603050405020304" pitchFamily="18" charset="0"/>
                <a:cs typeface="Times New Roman" panose="02020603050405020304" pitchFamily="18" charset="0"/>
              </a:rPr>
              <a:t> </a:t>
            </a:r>
            <a:r>
              <a:rPr lang="de-DE" dirty="0" err="1">
                <a:latin typeface="Times New Roman" panose="02020603050405020304" pitchFamily="18" charset="0"/>
                <a:cs typeface="Times New Roman" panose="02020603050405020304" pitchFamily="18" charset="0"/>
              </a:rPr>
              <a:t>edges</a:t>
            </a:r>
            <a:r>
              <a:rPr lang="de-DE" dirty="0">
                <a:latin typeface="Times New Roman" panose="02020603050405020304" pitchFamily="18" charset="0"/>
                <a:cs typeface="Times New Roman" panose="02020603050405020304" pitchFamily="18" charset="0"/>
              </a:rPr>
              <a:t> </a:t>
            </a:r>
            <a:r>
              <a:rPr lang="de-DE" dirty="0" err="1">
                <a:latin typeface="Times New Roman" panose="02020603050405020304" pitchFamily="18" charset="0"/>
                <a:cs typeface="Times New Roman" panose="02020603050405020304" pitchFamily="18" charset="0"/>
              </a:rPr>
              <a:t>correspond</a:t>
            </a:r>
            <a:r>
              <a:rPr lang="de-DE" dirty="0">
                <a:latin typeface="Times New Roman" panose="02020603050405020304" pitchFamily="18" charset="0"/>
                <a:cs typeface="Times New Roman" panose="02020603050405020304" pitchFamily="18" charset="0"/>
              </a:rPr>
              <a:t> </a:t>
            </a:r>
            <a:r>
              <a:rPr lang="de-DE" dirty="0" err="1">
                <a:latin typeface="Times New Roman" panose="02020603050405020304" pitchFamily="18" charset="0"/>
                <a:cs typeface="Times New Roman" panose="02020603050405020304" pitchFamily="18" charset="0"/>
              </a:rPr>
              <a:t>to</a:t>
            </a:r>
            <a:r>
              <a:rPr lang="de-DE" dirty="0">
                <a:latin typeface="Times New Roman" panose="02020603050405020304" pitchFamily="18" charset="0"/>
                <a:cs typeface="Times New Roman" panose="02020603050405020304" pitchFamily="18" charset="0"/>
              </a:rPr>
              <a:t> </a:t>
            </a:r>
            <a:r>
              <a:rPr lang="de-DE" dirty="0" err="1">
                <a:latin typeface="Times New Roman" panose="02020603050405020304" pitchFamily="18" charset="0"/>
                <a:cs typeface="Times New Roman" panose="02020603050405020304" pitchFamily="18" charset="0"/>
              </a:rPr>
              <a:t>the</a:t>
            </a:r>
            <a:r>
              <a:rPr lang="de-DE" dirty="0">
                <a:latin typeface="Times New Roman" panose="02020603050405020304" pitchFamily="18" charset="0"/>
                <a:cs typeface="Times New Roman" panose="02020603050405020304" pitchFamily="18" charset="0"/>
              </a:rPr>
              <a:t> </a:t>
            </a:r>
            <a:r>
              <a:rPr lang="de-DE" dirty="0" err="1">
                <a:latin typeface="Times New Roman" panose="02020603050405020304" pitchFamily="18" charset="0"/>
                <a:cs typeface="Times New Roman" panose="02020603050405020304" pitchFamily="18" charset="0"/>
              </a:rPr>
              <a:t>admissible</a:t>
            </a:r>
            <a:r>
              <a:rPr lang="de-DE" dirty="0">
                <a:latin typeface="Times New Roman" panose="02020603050405020304" pitchFamily="18" charset="0"/>
                <a:cs typeface="Times New Roman" panose="02020603050405020304" pitchFamily="18" charset="0"/>
              </a:rPr>
              <a:t> </a:t>
            </a:r>
            <a:r>
              <a:rPr lang="de-DE" dirty="0" err="1">
                <a:latin typeface="Times New Roman" panose="02020603050405020304" pitchFamily="18" charset="0"/>
                <a:cs typeface="Times New Roman" panose="02020603050405020304" pitchFamily="18" charset="0"/>
              </a:rPr>
              <a:t>fracture</a:t>
            </a:r>
            <a:r>
              <a:rPr lang="de-DE" dirty="0">
                <a:latin typeface="Times New Roman" panose="02020603050405020304" pitchFamily="18" charset="0"/>
                <a:cs typeface="Times New Roman" panose="02020603050405020304" pitchFamily="18" charset="0"/>
              </a:rPr>
              <a:t> faults S</a:t>
            </a:r>
            <a:r>
              <a:rPr lang="de-DE" baseline="-25000" dirty="0">
                <a:latin typeface="Times New Roman" panose="02020603050405020304" pitchFamily="18" charset="0"/>
                <a:cs typeface="Times New Roman" panose="02020603050405020304" pitchFamily="18" charset="0"/>
              </a:rPr>
              <a:t>1</a:t>
            </a:r>
            <a:r>
              <a:rPr lang="de-DE" dirty="0">
                <a:latin typeface="Times New Roman" panose="02020603050405020304" pitchFamily="18" charset="0"/>
                <a:cs typeface="Times New Roman" panose="02020603050405020304" pitchFamily="18" charset="0"/>
              </a:rPr>
              <a:t>…….</a:t>
            </a:r>
            <a:r>
              <a:rPr lang="de-DE" dirty="0" err="1">
                <a:latin typeface="Times New Roman" panose="02020603050405020304" pitchFamily="18" charset="0"/>
                <a:cs typeface="Times New Roman" panose="02020603050405020304" pitchFamily="18" charset="0"/>
              </a:rPr>
              <a:t>S</a:t>
            </a:r>
            <a:r>
              <a:rPr lang="de-DE" baseline="-25000" dirty="0" err="1">
                <a:latin typeface="Times New Roman" panose="02020603050405020304" pitchFamily="18" charset="0"/>
                <a:cs typeface="Times New Roman" panose="02020603050405020304" pitchFamily="18" charset="0"/>
              </a:rPr>
              <a:t>p</a:t>
            </a:r>
            <a:r>
              <a:rPr lang="de-DE" dirty="0">
                <a:latin typeface="Times New Roman" panose="02020603050405020304" pitchFamily="18" charset="0"/>
                <a:cs typeface="Times New Roman" panose="02020603050405020304" pitchFamily="18" charset="0"/>
              </a:rPr>
              <a:t>.</a:t>
            </a:r>
          </a:p>
        </p:txBody>
      </p:sp>
      <p:sp>
        <p:nvSpPr>
          <p:cNvPr id="5" name="Footer Placeholder 4">
            <a:extLst>
              <a:ext uri="{FF2B5EF4-FFF2-40B4-BE49-F238E27FC236}">
                <a16:creationId xmlns:a16="http://schemas.microsoft.com/office/drawing/2014/main" id="{2C5BD684-71AF-CB2C-68CD-D7A5FC9AC114}"/>
              </a:ext>
            </a:extLst>
          </p:cNvPr>
          <p:cNvSpPr>
            <a:spLocks noGrp="1"/>
          </p:cNvSpPr>
          <p:nvPr>
            <p:ph type="ftr" sz="quarter" idx="11"/>
          </p:nvPr>
        </p:nvSpPr>
        <p:spPr/>
        <p:txBody>
          <a:bodyPr/>
          <a:lstStyle/>
          <a:p>
            <a:r>
              <a:rPr lang="en-US"/>
              <a:t>Seminar : Recent Advances in 3D Computer Vision</a:t>
            </a:r>
            <a:endParaRPr lang="de-DE"/>
          </a:p>
        </p:txBody>
      </p:sp>
    </p:spTree>
    <p:extLst>
      <p:ext uri="{BB962C8B-B14F-4D97-AF65-F5344CB8AC3E}">
        <p14:creationId xmlns:p14="http://schemas.microsoft.com/office/powerpoint/2010/main" val="34218310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FB2165-5BC1-4537-D14F-2C933BE21DE2}"/>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Fracture modes on meshes</a:t>
            </a:r>
          </a:p>
        </p:txBody>
      </p:sp>
      <p:sp>
        <p:nvSpPr>
          <p:cNvPr id="3" name="Content Placeholder 2">
            <a:extLst>
              <a:ext uri="{FF2B5EF4-FFF2-40B4-BE49-F238E27FC236}">
                <a16:creationId xmlns:a16="http://schemas.microsoft.com/office/drawing/2014/main" id="{8AB9BCDF-C988-EB97-ABBF-8FDED7C3ADA4}"/>
              </a:ext>
            </a:extLst>
          </p:cNvPr>
          <p:cNvSpPr>
            <a:spLocks noGrp="1"/>
          </p:cNvSpPr>
          <p:nvPr>
            <p:ph idx="1"/>
          </p:nvPr>
        </p:nvSpPr>
        <p:spPr>
          <a:xfrm>
            <a:off x="838200" y="1803323"/>
            <a:ext cx="10515600" cy="4689552"/>
          </a:xfrm>
        </p:spPr>
        <p:txBody>
          <a:bodyPr>
            <a:normAutofit/>
          </a:bodyPr>
          <a:lstStyle/>
          <a:p>
            <a:pPr algn="just"/>
            <a:r>
              <a:rPr lang="en-US" sz="1800" dirty="0">
                <a:latin typeface="Times New Roman" panose="02020603050405020304" pitchFamily="18" charset="0"/>
                <a:cs typeface="Times New Roman" panose="02020603050405020304" pitchFamily="18" charset="0"/>
              </a:rPr>
              <a:t>A triangular mesh </a:t>
            </a:r>
            <a:r>
              <a:rPr lang="el-GR" sz="1800" b="0" i="0" u="none" strike="noStrike" baseline="0" dirty="0">
                <a:latin typeface="Times New Roman" panose="02020603050405020304" pitchFamily="18" charset="0"/>
                <a:cs typeface="Times New Roman" panose="02020603050405020304" pitchFamily="18" charset="0"/>
              </a:rPr>
              <a:t>Ω</a:t>
            </a:r>
            <a:r>
              <a:rPr lang="en-US" sz="1800" b="0" i="0" u="none" strike="noStrike" baseline="0" dirty="0">
                <a:latin typeface="Times New Roman" panose="02020603050405020304" pitchFamily="18" charset="0"/>
                <a:cs typeface="Times New Roman" panose="02020603050405020304" pitchFamily="18" charset="0"/>
              </a:rPr>
              <a:t> </a:t>
            </a:r>
            <a:r>
              <a:rPr lang="en-US" sz="1800" dirty="0">
                <a:latin typeface="Times New Roman" panose="02020603050405020304" pitchFamily="18" charset="0"/>
                <a:cs typeface="Times New Roman" panose="02020603050405020304" pitchFamily="18" charset="0"/>
              </a:rPr>
              <a:t>is considered with n vertices and m faces. The mesh’s p interior edges correspond to admissible fracture faults S</a:t>
            </a:r>
            <a:r>
              <a:rPr lang="en-US" sz="1800" baseline="-25000" dirty="0">
                <a:latin typeface="Times New Roman" panose="02020603050405020304" pitchFamily="18" charset="0"/>
                <a:cs typeface="Times New Roman" panose="02020603050405020304" pitchFamily="18" charset="0"/>
              </a:rPr>
              <a:t>1</a:t>
            </a:r>
            <a:r>
              <a:rPr lang="en-US" sz="1800" dirty="0">
                <a:latin typeface="Times New Roman" panose="02020603050405020304" pitchFamily="18" charset="0"/>
                <a:cs typeface="Times New Roman" panose="02020603050405020304" pitchFamily="18" charset="0"/>
              </a:rPr>
              <a:t>……S</a:t>
            </a:r>
            <a:r>
              <a:rPr lang="en-US" sz="1800" baseline="-25000" dirty="0">
                <a:latin typeface="Times New Roman" panose="02020603050405020304" pitchFamily="18" charset="0"/>
                <a:cs typeface="Times New Roman" panose="02020603050405020304" pitchFamily="18" charset="0"/>
              </a:rPr>
              <a:t>p</a:t>
            </a:r>
            <a:r>
              <a:rPr lang="en-US" sz="1800" dirty="0">
                <a:latin typeface="Times New Roman" panose="02020603050405020304" pitchFamily="18" charset="0"/>
                <a:cs typeface="Times New Roman" panose="02020603050405020304" pitchFamily="18" charset="0"/>
              </a:rPr>
              <a:t>.</a:t>
            </a:r>
          </a:p>
          <a:p>
            <a:pPr algn="just"/>
            <a:r>
              <a:rPr lang="en-US" sz="1800" dirty="0">
                <a:latin typeface="Times New Roman" panose="02020603050405020304" pitchFamily="18" charset="0"/>
                <a:cs typeface="Times New Roman" panose="02020603050405020304" pitchFamily="18" charset="0"/>
              </a:rPr>
              <a:t>Hat functions are by construction continuous. Usually, this is a good thing but we require functions with arbitrarily large co dimension one patches of discontinuities. Hence, we use an exploded mesh </a:t>
            </a:r>
            <a:r>
              <a:rPr lang="el-GR" sz="1800" b="0" i="0" u="none" strike="noStrike" baseline="0" dirty="0">
                <a:latin typeface="Times New Roman" panose="02020603050405020304" pitchFamily="18" charset="0"/>
                <a:cs typeface="Times New Roman" panose="02020603050405020304" pitchFamily="18" charset="0"/>
              </a:rPr>
              <a:t>Ω</a:t>
            </a:r>
            <a:r>
              <a:rPr lang="en-US" sz="1800" b="0" i="0" u="none" strike="noStrike" baseline="0" dirty="0">
                <a:latin typeface="Times New Roman" panose="02020603050405020304" pitchFamily="18" charset="0"/>
                <a:cs typeface="Times New Roman" panose="02020603050405020304" pitchFamily="18" charset="0"/>
              </a:rPr>
              <a:t>~. </a:t>
            </a:r>
          </a:p>
          <a:p>
            <a:pPr algn="just"/>
            <a:endParaRPr lang="en-US" sz="1800" dirty="0">
              <a:latin typeface="Times New Roman" panose="02020603050405020304" pitchFamily="18" charset="0"/>
              <a:cs typeface="Times New Roman" panose="02020603050405020304" pitchFamily="18" charset="0"/>
            </a:endParaRPr>
          </a:p>
          <a:p>
            <a:pPr algn="just"/>
            <a:endParaRPr lang="en-US" sz="1800" dirty="0">
              <a:latin typeface="Times New Roman" panose="02020603050405020304" pitchFamily="18" charset="0"/>
              <a:cs typeface="Times New Roman" panose="02020603050405020304" pitchFamily="18" charset="0"/>
            </a:endParaRPr>
          </a:p>
          <a:p>
            <a:pPr algn="just"/>
            <a:endParaRPr lang="en-US" sz="1800" dirty="0">
              <a:latin typeface="Times New Roman" panose="02020603050405020304" pitchFamily="18" charset="0"/>
              <a:cs typeface="Times New Roman" panose="02020603050405020304" pitchFamily="18" charset="0"/>
            </a:endParaRPr>
          </a:p>
          <a:p>
            <a:pPr algn="just"/>
            <a:endParaRPr lang="en-US" sz="1800" dirty="0">
              <a:latin typeface="Times New Roman" panose="02020603050405020304" pitchFamily="18" charset="0"/>
              <a:cs typeface="Times New Roman" panose="02020603050405020304" pitchFamily="18" charset="0"/>
            </a:endParaRPr>
          </a:p>
          <a:p>
            <a:pPr algn="just"/>
            <a:r>
              <a:rPr lang="en-US" sz="1800" dirty="0">
                <a:latin typeface="Times New Roman" panose="02020603050405020304" pitchFamily="18" charset="0"/>
                <a:cs typeface="Times New Roman" panose="02020603050405020304" pitchFamily="18" charset="0"/>
              </a:rPr>
              <a:t>Now, the object’s total strain energy :</a:t>
            </a:r>
          </a:p>
          <a:p>
            <a:pPr marL="0" indent="0" algn="just">
              <a:buNone/>
            </a:pPr>
            <a:endParaRPr lang="en-US" sz="1800" dirty="0">
              <a:latin typeface="Times New Roman" panose="02020603050405020304" pitchFamily="18" charset="0"/>
              <a:cs typeface="Times New Roman" panose="02020603050405020304" pitchFamily="18" charset="0"/>
            </a:endParaRPr>
          </a:p>
          <a:p>
            <a:pPr algn="just"/>
            <a:r>
              <a:rPr lang="en-US" sz="1800" dirty="0">
                <a:latin typeface="Times New Roman" panose="02020603050405020304" pitchFamily="18" charset="0"/>
                <a:cs typeface="Times New Roman" panose="02020603050405020304" pitchFamily="18" charset="0"/>
              </a:rPr>
              <a:t>Contribution of edges on total discontinuity energy :                                        =</a:t>
            </a:r>
          </a:p>
          <a:p>
            <a:pPr marL="0" indent="0" algn="just">
              <a:buNone/>
            </a:pPr>
            <a:r>
              <a:rPr lang="en-US" sz="1800" dirty="0">
                <a:latin typeface="Times New Roman" panose="02020603050405020304" pitchFamily="18" charset="0"/>
                <a:cs typeface="Times New Roman" panose="02020603050405020304" pitchFamily="18" charset="0"/>
              </a:rPr>
              <a:t>                                       </a:t>
            </a:r>
          </a:p>
          <a:p>
            <a:pPr algn="just"/>
            <a:r>
              <a:rPr lang="en-US" sz="1800" dirty="0">
                <a:latin typeface="Times New Roman" panose="02020603050405020304" pitchFamily="18" charset="0"/>
                <a:cs typeface="Times New Roman" panose="02020603050405020304" pitchFamily="18" charset="0"/>
              </a:rPr>
              <a:t>k lowest energy fracture modes </a:t>
            </a:r>
          </a:p>
        </p:txBody>
      </p:sp>
      <p:sp>
        <p:nvSpPr>
          <p:cNvPr id="4" name="Slide Number Placeholder 3">
            <a:extLst>
              <a:ext uri="{FF2B5EF4-FFF2-40B4-BE49-F238E27FC236}">
                <a16:creationId xmlns:a16="http://schemas.microsoft.com/office/drawing/2014/main" id="{297DF433-6039-88E6-467E-2EF6EA4D15A0}"/>
              </a:ext>
            </a:extLst>
          </p:cNvPr>
          <p:cNvSpPr>
            <a:spLocks noGrp="1"/>
          </p:cNvSpPr>
          <p:nvPr>
            <p:ph type="sldNum" sz="quarter" idx="12"/>
          </p:nvPr>
        </p:nvSpPr>
        <p:spPr/>
        <p:txBody>
          <a:bodyPr/>
          <a:lstStyle/>
          <a:p>
            <a:fld id="{18EE88C8-DCE7-474C-ACBA-F144C4D383D1}" type="slidenum">
              <a:rPr lang="de-DE" smtClean="0"/>
              <a:t>9</a:t>
            </a:fld>
            <a:endParaRPr lang="de-DE"/>
          </a:p>
        </p:txBody>
      </p:sp>
      <p:pic>
        <p:nvPicPr>
          <p:cNvPr id="6" name="Picture 5">
            <a:extLst>
              <a:ext uri="{FF2B5EF4-FFF2-40B4-BE49-F238E27FC236}">
                <a16:creationId xmlns:a16="http://schemas.microsoft.com/office/drawing/2014/main" id="{C5DB9D66-8254-7060-6898-EC7A5F2EA838}"/>
              </a:ext>
            </a:extLst>
          </p:cNvPr>
          <p:cNvPicPr>
            <a:picLocks noChangeAspect="1"/>
          </p:cNvPicPr>
          <p:nvPr/>
        </p:nvPicPr>
        <p:blipFill>
          <a:blip r:embed="rId2"/>
          <a:stretch>
            <a:fillRect/>
          </a:stretch>
        </p:blipFill>
        <p:spPr>
          <a:xfrm>
            <a:off x="5565090" y="2964007"/>
            <a:ext cx="1061819" cy="1362668"/>
          </a:xfrm>
          <a:prstGeom prst="rect">
            <a:avLst/>
          </a:prstGeom>
        </p:spPr>
      </p:pic>
      <p:pic>
        <p:nvPicPr>
          <p:cNvPr id="8" name="Picture 7">
            <a:extLst>
              <a:ext uri="{FF2B5EF4-FFF2-40B4-BE49-F238E27FC236}">
                <a16:creationId xmlns:a16="http://schemas.microsoft.com/office/drawing/2014/main" id="{C26C744E-3D15-781E-B0CD-5215DBE5C233}"/>
              </a:ext>
            </a:extLst>
          </p:cNvPr>
          <p:cNvPicPr>
            <a:picLocks noChangeAspect="1"/>
          </p:cNvPicPr>
          <p:nvPr/>
        </p:nvPicPr>
        <p:blipFill>
          <a:blip r:embed="rId3"/>
          <a:stretch>
            <a:fillRect/>
          </a:stretch>
        </p:blipFill>
        <p:spPr>
          <a:xfrm>
            <a:off x="4653818" y="4439310"/>
            <a:ext cx="1822544" cy="622332"/>
          </a:xfrm>
          <a:prstGeom prst="rect">
            <a:avLst/>
          </a:prstGeom>
        </p:spPr>
      </p:pic>
      <p:pic>
        <p:nvPicPr>
          <p:cNvPr id="10" name="Picture 9">
            <a:extLst>
              <a:ext uri="{FF2B5EF4-FFF2-40B4-BE49-F238E27FC236}">
                <a16:creationId xmlns:a16="http://schemas.microsoft.com/office/drawing/2014/main" id="{4E4DF62C-34D1-7E74-249A-7CD179366490}"/>
              </a:ext>
            </a:extLst>
          </p:cNvPr>
          <p:cNvPicPr>
            <a:picLocks noChangeAspect="1"/>
          </p:cNvPicPr>
          <p:nvPr/>
        </p:nvPicPr>
        <p:blipFill>
          <a:blip r:embed="rId4"/>
          <a:stretch>
            <a:fillRect/>
          </a:stretch>
        </p:blipFill>
        <p:spPr>
          <a:xfrm>
            <a:off x="6095999" y="5105811"/>
            <a:ext cx="1898748" cy="603281"/>
          </a:xfrm>
          <a:prstGeom prst="rect">
            <a:avLst/>
          </a:prstGeom>
        </p:spPr>
      </p:pic>
      <p:pic>
        <p:nvPicPr>
          <p:cNvPr id="12" name="Picture 11">
            <a:extLst>
              <a:ext uri="{FF2B5EF4-FFF2-40B4-BE49-F238E27FC236}">
                <a16:creationId xmlns:a16="http://schemas.microsoft.com/office/drawing/2014/main" id="{D3439363-68BE-4145-8524-60950FC25A1F}"/>
              </a:ext>
            </a:extLst>
          </p:cNvPr>
          <p:cNvPicPr>
            <a:picLocks noChangeAspect="1"/>
          </p:cNvPicPr>
          <p:nvPr/>
        </p:nvPicPr>
        <p:blipFill>
          <a:blip r:embed="rId5"/>
          <a:stretch>
            <a:fillRect/>
          </a:stretch>
        </p:blipFill>
        <p:spPr>
          <a:xfrm>
            <a:off x="8264501" y="5124580"/>
            <a:ext cx="2819545" cy="628682"/>
          </a:xfrm>
          <a:prstGeom prst="rect">
            <a:avLst/>
          </a:prstGeom>
        </p:spPr>
      </p:pic>
      <p:pic>
        <p:nvPicPr>
          <p:cNvPr id="14" name="Picture 13">
            <a:extLst>
              <a:ext uri="{FF2B5EF4-FFF2-40B4-BE49-F238E27FC236}">
                <a16:creationId xmlns:a16="http://schemas.microsoft.com/office/drawing/2014/main" id="{20F29A01-5114-8D5C-4126-D2E16AF69B57}"/>
              </a:ext>
            </a:extLst>
          </p:cNvPr>
          <p:cNvPicPr>
            <a:picLocks noChangeAspect="1"/>
          </p:cNvPicPr>
          <p:nvPr/>
        </p:nvPicPr>
        <p:blipFill>
          <a:blip r:embed="rId6"/>
          <a:stretch>
            <a:fillRect/>
          </a:stretch>
        </p:blipFill>
        <p:spPr>
          <a:xfrm>
            <a:off x="9430801" y="3923826"/>
            <a:ext cx="1270065" cy="1136708"/>
          </a:xfrm>
          <a:prstGeom prst="rect">
            <a:avLst/>
          </a:prstGeom>
        </p:spPr>
      </p:pic>
      <p:pic>
        <p:nvPicPr>
          <p:cNvPr id="16" name="Picture 15">
            <a:extLst>
              <a:ext uri="{FF2B5EF4-FFF2-40B4-BE49-F238E27FC236}">
                <a16:creationId xmlns:a16="http://schemas.microsoft.com/office/drawing/2014/main" id="{AABEC6A0-868B-342B-FA6C-5233F33FE514}"/>
              </a:ext>
            </a:extLst>
          </p:cNvPr>
          <p:cNvPicPr>
            <a:picLocks noChangeAspect="1"/>
          </p:cNvPicPr>
          <p:nvPr/>
        </p:nvPicPr>
        <p:blipFill>
          <a:blip r:embed="rId7"/>
          <a:stretch>
            <a:fillRect/>
          </a:stretch>
        </p:blipFill>
        <p:spPr>
          <a:xfrm>
            <a:off x="4221433" y="5753262"/>
            <a:ext cx="3035456" cy="584230"/>
          </a:xfrm>
          <a:prstGeom prst="rect">
            <a:avLst/>
          </a:prstGeom>
        </p:spPr>
      </p:pic>
      <p:sp>
        <p:nvSpPr>
          <p:cNvPr id="17" name="Footer Placeholder 16">
            <a:extLst>
              <a:ext uri="{FF2B5EF4-FFF2-40B4-BE49-F238E27FC236}">
                <a16:creationId xmlns:a16="http://schemas.microsoft.com/office/drawing/2014/main" id="{075CBEAD-5854-A493-C335-681E19D07996}"/>
              </a:ext>
            </a:extLst>
          </p:cNvPr>
          <p:cNvSpPr>
            <a:spLocks noGrp="1"/>
          </p:cNvSpPr>
          <p:nvPr>
            <p:ph type="ftr" sz="quarter" idx="11"/>
          </p:nvPr>
        </p:nvSpPr>
        <p:spPr/>
        <p:txBody>
          <a:bodyPr/>
          <a:lstStyle/>
          <a:p>
            <a:r>
              <a:rPr lang="en-US"/>
              <a:t>Seminar : Recent Advances in 3D Computer Vision</a:t>
            </a:r>
            <a:endParaRPr lang="de-DE"/>
          </a:p>
        </p:txBody>
      </p:sp>
      <p:sp>
        <p:nvSpPr>
          <p:cNvPr id="5" name="TextBox 4">
            <a:extLst>
              <a:ext uri="{FF2B5EF4-FFF2-40B4-BE49-F238E27FC236}">
                <a16:creationId xmlns:a16="http://schemas.microsoft.com/office/drawing/2014/main" id="{51997305-98E3-21D2-1F8D-6C08807C3280}"/>
              </a:ext>
            </a:extLst>
          </p:cNvPr>
          <p:cNvSpPr txBox="1"/>
          <p:nvPr/>
        </p:nvSpPr>
        <p:spPr>
          <a:xfrm>
            <a:off x="10150259" y="6559892"/>
            <a:ext cx="2041741" cy="323165"/>
          </a:xfrm>
          <a:prstGeom prst="rect">
            <a:avLst/>
          </a:prstGeom>
          <a:noFill/>
        </p:spPr>
        <p:txBody>
          <a:bodyPr wrap="square" rtlCol="0">
            <a:spAutoFit/>
          </a:bodyPr>
          <a:lstStyle/>
          <a:p>
            <a:r>
              <a:rPr lang="en-US" sz="1500" dirty="0"/>
              <a:t>Picture : [</a:t>
            </a:r>
            <a:r>
              <a:rPr lang="en-US" sz="1500" dirty="0" err="1"/>
              <a:t>SeLuSiRaYaJa</a:t>
            </a:r>
            <a:r>
              <a:rPr lang="en-US" sz="1500" dirty="0"/>
              <a:t>]</a:t>
            </a:r>
          </a:p>
        </p:txBody>
      </p:sp>
    </p:spTree>
    <p:extLst>
      <p:ext uri="{BB962C8B-B14F-4D97-AF65-F5344CB8AC3E}">
        <p14:creationId xmlns:p14="http://schemas.microsoft.com/office/powerpoint/2010/main" val="2941872793"/>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2641</Words>
  <Application>Microsoft Office PowerPoint</Application>
  <PresentationFormat>Widescreen</PresentationFormat>
  <Paragraphs>267</Paragraphs>
  <Slides>27</Slides>
  <Notes>3</Notes>
  <HiddenSlides>0</HiddenSlides>
  <MMClips>2</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27</vt:i4>
      </vt:variant>
    </vt:vector>
  </HeadingPairs>
  <TitlesOfParts>
    <vt:vector size="36" baseType="lpstr">
      <vt:lpstr>Arial</vt:lpstr>
      <vt:lpstr>Calibri</vt:lpstr>
      <vt:lpstr>Calibri Light</vt:lpstr>
      <vt:lpstr>LibertineMathMI</vt:lpstr>
      <vt:lpstr>LinLibertineT</vt:lpstr>
      <vt:lpstr>LinLibertineTI</vt:lpstr>
      <vt:lpstr>NewTXMI</vt:lpstr>
      <vt:lpstr>Times New Roman</vt:lpstr>
      <vt:lpstr>Office Theme</vt:lpstr>
      <vt:lpstr>Breaking good : Fracture Modes for Realtime destruction</vt:lpstr>
      <vt:lpstr>Concept</vt:lpstr>
      <vt:lpstr>Analogous existing work</vt:lpstr>
      <vt:lpstr>Introduction of the problem</vt:lpstr>
      <vt:lpstr>Approach</vt:lpstr>
      <vt:lpstr>Sparsified Eigen Problems </vt:lpstr>
      <vt:lpstr>Fracture modes</vt:lpstr>
      <vt:lpstr>Fracture modes</vt:lpstr>
      <vt:lpstr>Fracture modes on meshes</vt:lpstr>
      <vt:lpstr>Optimization</vt:lpstr>
      <vt:lpstr>Optimization</vt:lpstr>
      <vt:lpstr>Impact dependent fracture</vt:lpstr>
      <vt:lpstr>Efficient implementation for realtime fracture</vt:lpstr>
      <vt:lpstr>Simpler nested cages</vt:lpstr>
      <vt:lpstr>Simpler nested cages</vt:lpstr>
      <vt:lpstr>Smoothing internal surfaces</vt:lpstr>
      <vt:lpstr>Choice of strain energy</vt:lpstr>
      <vt:lpstr>Choice of strain energy  </vt:lpstr>
      <vt:lpstr>Results</vt:lpstr>
      <vt:lpstr>Results</vt:lpstr>
      <vt:lpstr>Summary</vt:lpstr>
      <vt:lpstr>Summary</vt:lpstr>
      <vt:lpstr>Summary</vt:lpstr>
      <vt:lpstr>Summary</vt:lpstr>
      <vt:lpstr>Limitations</vt:lpstr>
      <vt:lpstr>Scope for future work</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Breaking good : Fracture Modes for Realtime destruction</dc:title>
  <dc:creator>Kurupakulu Venkat, Nikhita</dc:creator>
  <cp:lastModifiedBy>Kurupakulu Venkat, Nikhita</cp:lastModifiedBy>
  <cp:revision>48</cp:revision>
  <dcterms:created xsi:type="dcterms:W3CDTF">2022-09-30T09:42:23Z</dcterms:created>
  <dcterms:modified xsi:type="dcterms:W3CDTF">2022-10-10T20:02:04Z</dcterms:modified>
</cp:coreProperties>
</file>