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75" r:id="rId3"/>
    <p:sldId id="264" r:id="rId4"/>
    <p:sldId id="310" r:id="rId5"/>
    <p:sldId id="311" r:id="rId6"/>
    <p:sldId id="299" r:id="rId7"/>
    <p:sldId id="300" r:id="rId8"/>
    <p:sldId id="301" r:id="rId9"/>
    <p:sldId id="302" r:id="rId10"/>
    <p:sldId id="303" r:id="rId11"/>
    <p:sldId id="312" r:id="rId12"/>
    <p:sldId id="314" r:id="rId13"/>
    <p:sldId id="315" r:id="rId14"/>
    <p:sldId id="313" r:id="rId15"/>
    <p:sldId id="316" r:id="rId16"/>
    <p:sldId id="305" r:id="rId17"/>
    <p:sldId id="317" r:id="rId18"/>
    <p:sldId id="306" r:id="rId19"/>
    <p:sldId id="308" r:id="rId20"/>
    <p:sldId id="320" r:id="rId21"/>
    <p:sldId id="309" r:id="rId22"/>
    <p:sldId id="318" r:id="rId23"/>
    <p:sldId id="307" r:id="rId24"/>
    <p:sldId id="319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Lora" pitchFamily="2" charset="0"/>
      <p:regular r:id="rId28"/>
      <p:bold r:id="rId29"/>
      <p:italic r:id="rId30"/>
      <p:boldItalic r:id="rId31"/>
    </p:embeddedFont>
    <p:embeddedFont>
      <p:font typeface="Quattrocento Sans" panose="020B0502050000020003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853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72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875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37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637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5483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10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87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77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73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12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96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026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667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40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Point-based methods (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PointNET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PointNET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++ and its extensions): simple, flexible, applicability, but accuracy often lower than using surface-based methods, not well suited for non-rigid shape analysis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Surface and graph-based methods: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87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Point-based methods (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PointNET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PointNET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++ and its extensions): simple, flexible, applicability, but accuracy often lower than using surface-based methods, not well suited for non-rigid shape analysis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Surface and graph-based methods: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682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613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37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25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78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29" y="-64300"/>
            <a:ext cx="5297015" cy="37933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highlight>
                  <a:schemeClr val="accent1"/>
                </a:highlight>
              </a:rPr>
              <a:t>DiffusionNET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/>
              <a:t>Discretization Agnostic Learning on Surfaces</a:t>
            </a:r>
            <a:br>
              <a:rPr lang="en-US" b="0" dirty="0"/>
            </a:br>
            <a:r>
              <a:rPr lang="en-US" sz="2000" b="0" dirty="0"/>
              <a:t>Recent Advances in 3D Computer Vision</a:t>
            </a:r>
            <a:r>
              <a:rPr lang="en-US" b="0" dirty="0"/>
              <a:t> </a:t>
            </a:r>
          </a:p>
        </p:txBody>
      </p:sp>
      <p:sp>
        <p:nvSpPr>
          <p:cNvPr id="3" name="Google Shape;336;p31">
            <a:extLst>
              <a:ext uri="{FF2B5EF4-FFF2-40B4-BE49-F238E27FC236}">
                <a16:creationId xmlns:a16="http://schemas.microsoft.com/office/drawing/2014/main" id="{DB25291E-B4B7-B9A3-1B35-AB500154EAC1}"/>
              </a:ext>
            </a:extLst>
          </p:cNvPr>
          <p:cNvSpPr txBox="1">
            <a:spLocks/>
          </p:cNvSpPr>
          <p:nvPr/>
        </p:nvSpPr>
        <p:spPr>
          <a:xfrm>
            <a:off x="-7147" y="4749856"/>
            <a:ext cx="9144000" cy="39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>
              <a:buNone/>
            </a:pPr>
            <a:r>
              <a:rPr lang="en-US" sz="700" dirty="0"/>
              <a:t>Til Stotz (03757560) 		 Til.Stotz@tum.de	 	Robotics, Cognition, Intelligence 		WS22/23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4838825" y="1637650"/>
            <a:ext cx="3400800" cy="2362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Tx/>
              <a:buChar char="-"/>
            </a:pPr>
            <a:r>
              <a:rPr lang="de-DE" sz="1200" dirty="0"/>
              <a:t>Diffusion </a:t>
            </a:r>
            <a:r>
              <a:rPr lang="de-DE" sz="1200" dirty="0" err="1"/>
              <a:t>layer</a:t>
            </a:r>
            <a:r>
              <a:rPr lang="de-DE" sz="1200" dirty="0"/>
              <a:t>: </a:t>
            </a:r>
            <a:r>
              <a:rPr lang="de-DE" sz="1200" dirty="0" err="1"/>
              <a:t>Radially-symmetric</a:t>
            </a:r>
            <a:r>
              <a:rPr lang="de-DE" sz="1200" dirty="0"/>
              <a:t> </a:t>
            </a:r>
            <a:r>
              <a:rPr lang="de-DE" sz="1200" dirty="0" err="1"/>
              <a:t>filters</a:t>
            </a:r>
            <a:r>
              <a:rPr lang="de-DE" sz="1200" dirty="0"/>
              <a:t> </a:t>
            </a:r>
            <a:r>
              <a:rPr lang="de-DE" sz="1200" dirty="0" err="1"/>
              <a:t>only</a:t>
            </a:r>
            <a:endParaRPr lang="de-DE" sz="1200" dirty="0"/>
          </a:p>
          <a:p>
            <a:pPr marL="285750" indent="-285750">
              <a:buFontTx/>
              <a:buChar char="-"/>
            </a:pPr>
            <a:r>
              <a:rPr lang="de-DE" sz="1200" dirty="0" err="1"/>
              <a:t>Spatial</a:t>
            </a:r>
            <a:r>
              <a:rPr lang="de-DE" sz="1200" dirty="0"/>
              <a:t> </a:t>
            </a:r>
            <a:r>
              <a:rPr lang="de-DE" sz="1200" dirty="0" err="1"/>
              <a:t>gradient</a:t>
            </a:r>
            <a:r>
              <a:rPr lang="de-DE" sz="1200" dirty="0"/>
              <a:t> </a:t>
            </a:r>
            <a:r>
              <a:rPr lang="de-DE" sz="1200" dirty="0" err="1"/>
              <a:t>features</a:t>
            </a:r>
            <a:r>
              <a:rPr lang="de-DE" sz="1200" dirty="0"/>
              <a:t>: </a:t>
            </a:r>
            <a:r>
              <a:rPr lang="de-DE" sz="1200" b="1" dirty="0" err="1"/>
              <a:t>Directional</a:t>
            </a:r>
            <a:r>
              <a:rPr lang="de-DE" sz="1200" b="1" dirty="0"/>
              <a:t> </a:t>
            </a:r>
            <a:r>
              <a:rPr lang="de-DE" sz="1200" b="1" dirty="0" err="1"/>
              <a:t>filters</a:t>
            </a:r>
            <a:endParaRPr lang="de-DE" sz="12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de-DE" sz="1200" dirty="0" err="1"/>
              <a:t>Procedure</a:t>
            </a:r>
            <a:r>
              <a:rPr lang="de-DE" sz="1200" dirty="0"/>
              <a:t>:</a:t>
            </a:r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e-DE" sz="1200" dirty="0" err="1"/>
              <a:t>Precompute</a:t>
            </a:r>
            <a:r>
              <a:rPr lang="de-DE" sz="1200" dirty="0"/>
              <a:t> </a:t>
            </a:r>
            <a:r>
              <a:rPr lang="de-DE" sz="1200" dirty="0" err="1"/>
              <a:t>gradients</a:t>
            </a:r>
            <a:endParaRPr lang="de-DE" sz="12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e-DE" sz="1200" dirty="0" err="1"/>
              <a:t>Learn</a:t>
            </a:r>
            <a:r>
              <a:rPr lang="de-DE" sz="1200" dirty="0"/>
              <a:t> </a:t>
            </a:r>
            <a:r>
              <a:rPr lang="de-DE" sz="1200" dirty="0" err="1"/>
              <a:t>features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dot</a:t>
            </a:r>
            <a:r>
              <a:rPr lang="de-DE" sz="1200" dirty="0"/>
              <a:t> </a:t>
            </a:r>
            <a:r>
              <a:rPr lang="de-DE" sz="1200" dirty="0" err="1"/>
              <a:t>product</a:t>
            </a:r>
            <a:r>
              <a:rPr lang="de-DE" sz="1200" dirty="0"/>
              <a:t> </a:t>
            </a:r>
            <a:r>
              <a:rPr lang="de-DE" sz="1200" dirty="0" err="1"/>
              <a:t>between</a:t>
            </a:r>
            <a:r>
              <a:rPr lang="de-DE" sz="1200" dirty="0"/>
              <a:t> </a:t>
            </a:r>
            <a:r>
              <a:rPr lang="de-DE" sz="1200" dirty="0" err="1"/>
              <a:t>gradient</a:t>
            </a:r>
            <a:r>
              <a:rPr lang="de-DE" sz="1200" dirty="0"/>
              <a:t> </a:t>
            </a:r>
            <a:r>
              <a:rPr lang="de-DE" sz="1200" dirty="0" err="1"/>
              <a:t>pairs</a:t>
            </a:r>
            <a:endParaRPr lang="de-DE" sz="1200" dirty="0"/>
          </a:p>
          <a:p>
            <a:pPr marL="742950" lvl="1" indent="-285750">
              <a:spcBef>
                <a:spcPts val="600"/>
              </a:spcBef>
              <a:buFontTx/>
              <a:buChar char="-"/>
            </a:pPr>
            <a:r>
              <a:rPr lang="de-DE" sz="1200" dirty="0" err="1"/>
              <a:t>Gradients</a:t>
            </a:r>
            <a:r>
              <a:rPr lang="de-DE" sz="1200" dirty="0"/>
              <a:t> </a:t>
            </a:r>
            <a:r>
              <a:rPr lang="de-DE" sz="1200" dirty="0" err="1"/>
              <a:t>first</a:t>
            </a:r>
            <a:r>
              <a:rPr lang="de-DE" sz="1200" dirty="0"/>
              <a:t> </a:t>
            </a:r>
            <a:r>
              <a:rPr lang="de-DE" sz="1200" dirty="0" err="1"/>
              <a:t>undergo</a:t>
            </a:r>
            <a:r>
              <a:rPr lang="de-DE" sz="1200" dirty="0"/>
              <a:t> </a:t>
            </a:r>
            <a:r>
              <a:rPr lang="de-DE" sz="1200" dirty="0" err="1"/>
              <a:t>learned</a:t>
            </a:r>
            <a:r>
              <a:rPr lang="de-DE" sz="1200" dirty="0"/>
              <a:t> </a:t>
            </a:r>
            <a:r>
              <a:rPr lang="de-DE" sz="1200" dirty="0" err="1"/>
              <a:t>scaling</a:t>
            </a:r>
            <a:r>
              <a:rPr lang="de-DE" sz="1200" dirty="0"/>
              <a:t>/</a:t>
            </a:r>
            <a:r>
              <a:rPr lang="de-DE" sz="1200" dirty="0" err="1"/>
              <a:t>rotation</a:t>
            </a:r>
            <a:endParaRPr lang="de-DE" sz="1200"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832BDE-32F4-D90E-5E55-91E0A9DBB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48750"/>
            <a:ext cx="3481388" cy="1008811"/>
          </a:xfrm>
          <a:prstGeom prst="rect">
            <a:avLst/>
          </a:prstGeom>
        </p:spPr>
      </p:pic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3643F340-4E29-92DB-817E-94576A1BD73A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18051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9D3EC7-1891-1201-86D1-8EF64A59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4" y="2397406"/>
            <a:ext cx="3008070" cy="1750827"/>
          </a:xfrm>
          <a:prstGeom prst="rect">
            <a:avLst/>
          </a:prstGeom>
        </p:spPr>
      </p:pic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4F388A35-60FC-AF15-9964-C74AA9BEE4AF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8" name="Google Shape;377;p33">
            <a:extLst>
              <a:ext uri="{FF2B5EF4-FFF2-40B4-BE49-F238E27FC236}">
                <a16:creationId xmlns:a16="http://schemas.microsoft.com/office/drawing/2014/main" id="{FAB6A78B-9628-37CA-8130-69113F124D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0" y="1637651"/>
            <a:ext cx="4126581" cy="280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de-DE" sz="1200" dirty="0"/>
              <a:t>Given a </a:t>
            </a:r>
            <a:r>
              <a:rPr lang="de-DE" sz="1200" dirty="0" err="1"/>
              <a:t>mesh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cloud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V </a:t>
            </a:r>
            <a:r>
              <a:rPr lang="de-DE" sz="1200" dirty="0" err="1"/>
              <a:t>vertices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all V:</a:t>
            </a:r>
            <a:endParaRPr lang="de-DE" sz="900" dirty="0"/>
          </a:p>
          <a:p>
            <a:pPr marL="457200" lvl="1" indent="0">
              <a:lnSpc>
                <a:spcPct val="150000"/>
              </a:lnSpc>
              <a:spcBef>
                <a:spcPts val="600"/>
              </a:spcBef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930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4572000" y="1637651"/>
            <a:ext cx="4126581" cy="280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de-DE" sz="1200" dirty="0"/>
              <a:t>Given a </a:t>
            </a:r>
            <a:r>
              <a:rPr lang="de-DE" sz="1200" dirty="0" err="1"/>
              <a:t>mesh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cloud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V </a:t>
            </a:r>
            <a:r>
              <a:rPr lang="de-DE" sz="1200" dirty="0" err="1"/>
              <a:t>vertices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all V:</a:t>
            </a:r>
            <a:endParaRPr lang="de-DE" sz="9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 err="1"/>
              <a:t>Define</a:t>
            </a:r>
            <a:r>
              <a:rPr lang="de-DE" sz="1200" dirty="0"/>
              <a:t> </a:t>
            </a:r>
            <a:r>
              <a:rPr lang="de-DE" sz="1200" dirty="0" err="1"/>
              <a:t>tangent</a:t>
            </a:r>
            <a:r>
              <a:rPr lang="de-DE" sz="1200" dirty="0"/>
              <a:t> plane</a:t>
            </a:r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9D3EC7-1891-1201-86D1-8EF64A59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4" y="2397406"/>
            <a:ext cx="3008070" cy="1750827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2EC053C-8820-D9E3-DABB-52CF918910BF}"/>
              </a:ext>
            </a:extLst>
          </p:cNvPr>
          <p:cNvCxnSpPr>
            <a:cxnSpLocks/>
          </p:cNvCxnSpPr>
          <p:nvPr/>
        </p:nvCxnSpPr>
        <p:spPr>
          <a:xfrm flipV="1">
            <a:off x="3284353" y="2913380"/>
            <a:ext cx="560403" cy="40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A176BE1-2429-D243-F153-FA463E3561F0}"/>
                  </a:ext>
                </a:extLst>
              </p:cNvPr>
              <p:cNvSpPr txBox="1"/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A176BE1-2429-D243-F153-FA463E35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C8666B66-181C-2DC5-8B55-3CB2ED34A2FE}"/>
              </a:ext>
            </a:extLst>
          </p:cNvPr>
          <p:cNvSpPr/>
          <p:nvPr/>
        </p:nvSpPr>
        <p:spPr>
          <a:xfrm>
            <a:off x="3252137" y="3312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F6E4B3-71DB-1483-B00E-F9DA697D75F8}"/>
              </a:ext>
            </a:extLst>
          </p:cNvPr>
          <p:cNvSpPr/>
          <p:nvPr/>
        </p:nvSpPr>
        <p:spPr>
          <a:xfrm rot="3375723">
            <a:off x="2237441" y="2892739"/>
            <a:ext cx="1884140" cy="6070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oogle Shape;170;p20">
            <a:extLst>
              <a:ext uri="{FF2B5EF4-FFF2-40B4-BE49-F238E27FC236}">
                <a16:creationId xmlns:a16="http://schemas.microsoft.com/office/drawing/2014/main" id="{3C9F0A3C-EEFA-D678-FBA2-50D2276C0331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863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1"/>
          </p:nvPr>
        </p:nvSpPr>
        <p:spPr>
          <a:xfrm>
            <a:off x="4572000" y="1639580"/>
            <a:ext cx="4076575" cy="280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de-DE" sz="1200" dirty="0"/>
              <a:t>Given a </a:t>
            </a:r>
            <a:r>
              <a:rPr lang="de-DE" sz="1200" dirty="0" err="1"/>
              <a:t>mesh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cloud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V </a:t>
            </a:r>
            <a:r>
              <a:rPr lang="de-DE" sz="1200" dirty="0" err="1"/>
              <a:t>vertices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all V:</a:t>
            </a:r>
            <a:endParaRPr lang="de-DE" sz="9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 err="1"/>
              <a:t>Define</a:t>
            </a:r>
            <a:r>
              <a:rPr lang="de-DE" sz="1200" dirty="0"/>
              <a:t> </a:t>
            </a:r>
            <a:r>
              <a:rPr lang="de-DE" sz="1200" dirty="0" err="1"/>
              <a:t>tangent</a:t>
            </a:r>
            <a:r>
              <a:rPr lang="de-DE" sz="1200" dirty="0"/>
              <a:t> plane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/>
              <a:t>Project </a:t>
            </a:r>
            <a:r>
              <a:rPr lang="de-DE" sz="1200" dirty="0" err="1"/>
              <a:t>neighboring</a:t>
            </a:r>
            <a:r>
              <a:rPr lang="de-DE" sz="1200" dirty="0"/>
              <a:t> </a:t>
            </a:r>
            <a:r>
              <a:rPr lang="de-DE" sz="1200" dirty="0" err="1"/>
              <a:t>vertices</a:t>
            </a:r>
            <a:endParaRPr lang="de-DE" sz="1200"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9D3EC7-1891-1201-86D1-8EF64A59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4" y="2397406"/>
            <a:ext cx="3008070" cy="1750827"/>
          </a:xfrm>
          <a:prstGeom prst="rect">
            <a:avLst/>
          </a:prstGeom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2EC053C-8820-D9E3-DABB-52CF918910BF}"/>
              </a:ext>
            </a:extLst>
          </p:cNvPr>
          <p:cNvCxnSpPr>
            <a:cxnSpLocks/>
          </p:cNvCxnSpPr>
          <p:nvPr/>
        </p:nvCxnSpPr>
        <p:spPr>
          <a:xfrm flipV="1">
            <a:off x="3284353" y="2913380"/>
            <a:ext cx="560403" cy="40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A176BE1-2429-D243-F153-FA463E3561F0}"/>
                  </a:ext>
                </a:extLst>
              </p:cNvPr>
              <p:cNvSpPr txBox="1"/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A176BE1-2429-D243-F153-FA463E356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C8666B66-181C-2DC5-8B55-3CB2ED34A2FE}"/>
              </a:ext>
            </a:extLst>
          </p:cNvPr>
          <p:cNvSpPr/>
          <p:nvPr/>
        </p:nvSpPr>
        <p:spPr>
          <a:xfrm>
            <a:off x="3252137" y="3312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F6E4B3-71DB-1483-B00E-F9DA697D75F8}"/>
              </a:ext>
            </a:extLst>
          </p:cNvPr>
          <p:cNvSpPr/>
          <p:nvPr/>
        </p:nvSpPr>
        <p:spPr>
          <a:xfrm rot="3375723">
            <a:off x="2237441" y="2892739"/>
            <a:ext cx="1884140" cy="6070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9BCF260-0873-5749-4AEB-25A04BAC1557}"/>
              </a:ext>
            </a:extLst>
          </p:cNvPr>
          <p:cNvCxnSpPr>
            <a:cxnSpLocks/>
            <a:endCxn id="13" idx="3"/>
          </p:cNvCxnSpPr>
          <p:nvPr/>
        </p:nvCxnSpPr>
        <p:spPr>
          <a:xfrm flipV="1">
            <a:off x="3084737" y="2982766"/>
            <a:ext cx="130072" cy="12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297AC66-6B93-0C88-651C-BD6698D8F14A}"/>
              </a:ext>
            </a:extLst>
          </p:cNvPr>
          <p:cNvCxnSpPr>
            <a:cxnSpLocks/>
          </p:cNvCxnSpPr>
          <p:nvPr/>
        </p:nvCxnSpPr>
        <p:spPr>
          <a:xfrm flipV="1">
            <a:off x="2930762" y="3075853"/>
            <a:ext cx="91360" cy="65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4D60C7F-805D-EDF1-43DB-B24B1C9DC53A}"/>
              </a:ext>
            </a:extLst>
          </p:cNvPr>
          <p:cNvCxnSpPr>
            <a:cxnSpLocks/>
          </p:cNvCxnSpPr>
          <p:nvPr/>
        </p:nvCxnSpPr>
        <p:spPr>
          <a:xfrm flipV="1">
            <a:off x="3474907" y="3631247"/>
            <a:ext cx="97155" cy="8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82B97A14-DA2D-16E9-95E8-7C120CE1B80C}"/>
              </a:ext>
            </a:extLst>
          </p:cNvPr>
          <p:cNvSpPr/>
          <p:nvPr/>
        </p:nvSpPr>
        <p:spPr>
          <a:xfrm>
            <a:off x="3009959" y="3042747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F92E26C-B06C-BA7F-ABD1-A12E2BCD17B3}"/>
              </a:ext>
            </a:extLst>
          </p:cNvPr>
          <p:cNvSpPr/>
          <p:nvPr/>
        </p:nvSpPr>
        <p:spPr>
          <a:xfrm>
            <a:off x="3206719" y="2936696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E8EB6A2-B8CC-94B4-D90E-E535CA8CAE41}"/>
              </a:ext>
            </a:extLst>
          </p:cNvPr>
          <p:cNvSpPr/>
          <p:nvPr/>
        </p:nvSpPr>
        <p:spPr>
          <a:xfrm>
            <a:off x="3544439" y="3604260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oogle Shape;170;p20">
            <a:extLst>
              <a:ext uri="{FF2B5EF4-FFF2-40B4-BE49-F238E27FC236}">
                <a16:creationId xmlns:a16="http://schemas.microsoft.com/office/drawing/2014/main" id="{28850837-8C87-DD2A-4379-6CBEE2DB601E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8377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9D3EC7-1891-1201-86D1-8EF64A59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4" y="2397406"/>
            <a:ext cx="3008070" cy="175082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7F87C22-17BF-5865-FA6F-A21E1FDF32BD}"/>
              </a:ext>
            </a:extLst>
          </p:cNvPr>
          <p:cNvSpPr/>
          <p:nvPr/>
        </p:nvSpPr>
        <p:spPr>
          <a:xfrm>
            <a:off x="3252137" y="3312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BC0AB6-266C-0DAD-F6FE-12F86EC1CAA1}"/>
              </a:ext>
            </a:extLst>
          </p:cNvPr>
          <p:cNvSpPr/>
          <p:nvPr/>
        </p:nvSpPr>
        <p:spPr>
          <a:xfrm rot="3375723">
            <a:off x="2237441" y="2892739"/>
            <a:ext cx="1884140" cy="6070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1" name="Gerade Verbindung mit Pfeil 360">
            <a:extLst>
              <a:ext uri="{FF2B5EF4-FFF2-40B4-BE49-F238E27FC236}">
                <a16:creationId xmlns:a16="http://schemas.microsoft.com/office/drawing/2014/main" id="{A7CA7C30-82D4-4A75-A11D-63D567AB0922}"/>
              </a:ext>
            </a:extLst>
          </p:cNvPr>
          <p:cNvCxnSpPr>
            <a:cxnSpLocks/>
            <a:endCxn id="369" idx="3"/>
          </p:cNvCxnSpPr>
          <p:nvPr/>
        </p:nvCxnSpPr>
        <p:spPr>
          <a:xfrm flipV="1">
            <a:off x="3084737" y="2982766"/>
            <a:ext cx="130072" cy="12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Gerade Verbindung mit Pfeil 362">
            <a:extLst>
              <a:ext uri="{FF2B5EF4-FFF2-40B4-BE49-F238E27FC236}">
                <a16:creationId xmlns:a16="http://schemas.microsoft.com/office/drawing/2014/main" id="{7C901ECD-016F-2387-ADF9-74F1F7435211}"/>
              </a:ext>
            </a:extLst>
          </p:cNvPr>
          <p:cNvCxnSpPr>
            <a:cxnSpLocks/>
          </p:cNvCxnSpPr>
          <p:nvPr/>
        </p:nvCxnSpPr>
        <p:spPr>
          <a:xfrm flipV="1">
            <a:off x="2930762" y="3075853"/>
            <a:ext cx="91360" cy="65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Gerade Verbindung mit Pfeil 364">
            <a:extLst>
              <a:ext uri="{FF2B5EF4-FFF2-40B4-BE49-F238E27FC236}">
                <a16:creationId xmlns:a16="http://schemas.microsoft.com/office/drawing/2014/main" id="{4FD98C49-1158-91B9-8B1F-531E07983287}"/>
              </a:ext>
            </a:extLst>
          </p:cNvPr>
          <p:cNvCxnSpPr>
            <a:cxnSpLocks/>
          </p:cNvCxnSpPr>
          <p:nvPr/>
        </p:nvCxnSpPr>
        <p:spPr>
          <a:xfrm flipV="1">
            <a:off x="3474907" y="3631247"/>
            <a:ext cx="97155" cy="8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Ellipse 366">
            <a:extLst>
              <a:ext uri="{FF2B5EF4-FFF2-40B4-BE49-F238E27FC236}">
                <a16:creationId xmlns:a16="http://schemas.microsoft.com/office/drawing/2014/main" id="{656B00B0-F27D-F8D1-D502-785CEE3418C3}"/>
              </a:ext>
            </a:extLst>
          </p:cNvPr>
          <p:cNvSpPr/>
          <p:nvPr/>
        </p:nvSpPr>
        <p:spPr>
          <a:xfrm>
            <a:off x="3544439" y="3604260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8" name="Ellipse 367">
            <a:extLst>
              <a:ext uri="{FF2B5EF4-FFF2-40B4-BE49-F238E27FC236}">
                <a16:creationId xmlns:a16="http://schemas.microsoft.com/office/drawing/2014/main" id="{03D993C2-958E-DBB0-44F2-C481B47BC904}"/>
              </a:ext>
            </a:extLst>
          </p:cNvPr>
          <p:cNvSpPr/>
          <p:nvPr/>
        </p:nvSpPr>
        <p:spPr>
          <a:xfrm>
            <a:off x="3009959" y="3042747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9" name="Ellipse 368">
            <a:extLst>
              <a:ext uri="{FF2B5EF4-FFF2-40B4-BE49-F238E27FC236}">
                <a16:creationId xmlns:a16="http://schemas.microsoft.com/office/drawing/2014/main" id="{59163A78-45E5-44C4-36A1-34F3607A9C65}"/>
              </a:ext>
            </a:extLst>
          </p:cNvPr>
          <p:cNvSpPr/>
          <p:nvPr/>
        </p:nvSpPr>
        <p:spPr>
          <a:xfrm>
            <a:off x="3206719" y="2936696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9" name="Gerade Verbindung mit Pfeil 378">
            <a:extLst>
              <a:ext uri="{FF2B5EF4-FFF2-40B4-BE49-F238E27FC236}">
                <a16:creationId xmlns:a16="http://schemas.microsoft.com/office/drawing/2014/main" id="{B3A51682-595C-EF88-FAD9-9A4BF628D4B1}"/>
              </a:ext>
            </a:extLst>
          </p:cNvPr>
          <p:cNvCxnSpPr>
            <a:cxnSpLocks/>
          </p:cNvCxnSpPr>
          <p:nvPr/>
        </p:nvCxnSpPr>
        <p:spPr>
          <a:xfrm flipV="1">
            <a:off x="3284353" y="2913380"/>
            <a:ext cx="560403" cy="40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feld 379">
                <a:extLst>
                  <a:ext uri="{FF2B5EF4-FFF2-40B4-BE49-F238E27FC236}">
                    <a16:creationId xmlns:a16="http://schemas.microsoft.com/office/drawing/2014/main" id="{D7188ED7-04AE-0E4E-F58C-18C04EDD17A5}"/>
                  </a:ext>
                </a:extLst>
              </p:cNvPr>
              <p:cNvSpPr txBox="1"/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0" name="Textfeld 379">
                <a:extLst>
                  <a:ext uri="{FF2B5EF4-FFF2-40B4-BE49-F238E27FC236}">
                    <a16:creationId xmlns:a16="http://schemas.microsoft.com/office/drawing/2014/main" id="{D7188ED7-04AE-0E4E-F58C-18C04EDD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3" name="Gerade Verbindung mit Pfeil 382">
            <a:extLst>
              <a:ext uri="{FF2B5EF4-FFF2-40B4-BE49-F238E27FC236}">
                <a16:creationId xmlns:a16="http://schemas.microsoft.com/office/drawing/2014/main" id="{ADDE8CFA-DD10-30E8-DA69-7FCCFF2B20D8}"/>
              </a:ext>
            </a:extLst>
          </p:cNvPr>
          <p:cNvCxnSpPr>
            <a:endCxn id="9" idx="1"/>
          </p:cNvCxnSpPr>
          <p:nvPr/>
        </p:nvCxnSpPr>
        <p:spPr>
          <a:xfrm flipH="1">
            <a:off x="2656290" y="2244269"/>
            <a:ext cx="243120" cy="16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Gerade Verbindung mit Pfeil 384">
            <a:extLst>
              <a:ext uri="{FF2B5EF4-FFF2-40B4-BE49-F238E27FC236}">
                <a16:creationId xmlns:a16="http://schemas.microsoft.com/office/drawing/2014/main" id="{4B664BB3-FE9B-D4F9-07ED-9D16C7CB0FCD}"/>
              </a:ext>
            </a:extLst>
          </p:cNvPr>
          <p:cNvCxnSpPr>
            <a:cxnSpLocks/>
          </p:cNvCxnSpPr>
          <p:nvPr/>
        </p:nvCxnSpPr>
        <p:spPr>
          <a:xfrm>
            <a:off x="2912745" y="2244269"/>
            <a:ext cx="171992" cy="255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B9EA9321-D744-48C3-CDEF-E065CD03E973}"/>
                  </a:ext>
                </a:extLst>
              </p:cNvPr>
              <p:cNvSpPr txBox="1"/>
              <p:nvPr/>
            </p:nvSpPr>
            <p:spPr>
              <a:xfrm rot="19567619">
                <a:off x="2591752" y="2108730"/>
                <a:ext cx="3105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0" i="1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B9EA9321-D744-48C3-CDEF-E065CD03E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7619">
                <a:off x="2591752" y="2108730"/>
                <a:ext cx="310515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feld 388">
                <a:extLst>
                  <a:ext uri="{FF2B5EF4-FFF2-40B4-BE49-F238E27FC236}">
                    <a16:creationId xmlns:a16="http://schemas.microsoft.com/office/drawing/2014/main" id="{7DB7146F-5BA8-B258-1E17-19141157AAE1}"/>
                  </a:ext>
                </a:extLst>
              </p:cNvPr>
              <p:cNvSpPr txBox="1"/>
              <p:nvPr/>
            </p:nvSpPr>
            <p:spPr>
              <a:xfrm rot="3390979">
                <a:off x="2882324" y="2141025"/>
                <a:ext cx="3105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0" i="1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9" name="Textfeld 388">
                <a:extLst>
                  <a:ext uri="{FF2B5EF4-FFF2-40B4-BE49-F238E27FC236}">
                    <a16:creationId xmlns:a16="http://schemas.microsoft.com/office/drawing/2014/main" id="{7DB7146F-5BA8-B258-1E17-19141157A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90979">
                <a:off x="2882324" y="2141025"/>
                <a:ext cx="310515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377;p33">
            <a:extLst>
              <a:ext uri="{FF2B5EF4-FFF2-40B4-BE49-F238E27FC236}">
                <a16:creationId xmlns:a16="http://schemas.microsoft.com/office/drawing/2014/main" id="{8B86D28E-BFA3-B061-9A0B-8FC25D6B55D5}"/>
              </a:ext>
            </a:extLst>
          </p:cNvPr>
          <p:cNvSpPr txBox="1">
            <a:spLocks/>
          </p:cNvSpPr>
          <p:nvPr/>
        </p:nvSpPr>
        <p:spPr>
          <a:xfrm>
            <a:off x="4572000" y="1639580"/>
            <a:ext cx="4305175" cy="280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 dirty="0"/>
              <a:t>Given a </a:t>
            </a:r>
            <a:r>
              <a:rPr lang="de-DE" sz="1200" dirty="0" err="1"/>
              <a:t>mesh</a:t>
            </a:r>
            <a:r>
              <a:rPr lang="de-DE" sz="1200" dirty="0"/>
              <a:t> </a:t>
            </a:r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dirty="0" err="1"/>
              <a:t>point</a:t>
            </a:r>
            <a:r>
              <a:rPr lang="de-DE" sz="1200" dirty="0"/>
              <a:t> </a:t>
            </a:r>
            <a:r>
              <a:rPr lang="de-DE" sz="1200" dirty="0" err="1"/>
              <a:t>cloud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V </a:t>
            </a:r>
            <a:r>
              <a:rPr lang="de-DE" sz="1200" dirty="0" err="1"/>
              <a:t>vertices</a:t>
            </a:r>
            <a:r>
              <a:rPr lang="de-DE" sz="1200" dirty="0"/>
              <a:t>, </a:t>
            </a:r>
            <a:r>
              <a:rPr lang="de-DE" sz="1200" dirty="0" err="1"/>
              <a:t>for</a:t>
            </a:r>
            <a:r>
              <a:rPr lang="de-DE" sz="1200" dirty="0"/>
              <a:t> all V:</a:t>
            </a:r>
            <a:endParaRPr lang="de-DE" sz="9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 err="1"/>
              <a:t>Define</a:t>
            </a:r>
            <a:r>
              <a:rPr lang="de-DE" sz="1200" dirty="0"/>
              <a:t> </a:t>
            </a:r>
            <a:r>
              <a:rPr lang="de-DE" sz="1200" dirty="0" err="1"/>
              <a:t>tangent</a:t>
            </a:r>
            <a:r>
              <a:rPr lang="de-DE" sz="1200" dirty="0"/>
              <a:t> plane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/>
              <a:t>Project </a:t>
            </a:r>
            <a:r>
              <a:rPr lang="de-DE" sz="1200" dirty="0" err="1"/>
              <a:t>neighboring</a:t>
            </a:r>
            <a:r>
              <a:rPr lang="de-DE" sz="1200" dirty="0"/>
              <a:t> </a:t>
            </a:r>
            <a:r>
              <a:rPr lang="de-DE" sz="1200" dirty="0" err="1"/>
              <a:t>vertices</a:t>
            </a:r>
            <a:endParaRPr lang="de-DE" sz="1200" dirty="0"/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 err="1"/>
              <a:t>Estimate</a:t>
            </a:r>
            <a:r>
              <a:rPr lang="de-DE" sz="1200" dirty="0"/>
              <a:t> </a:t>
            </a:r>
            <a:r>
              <a:rPr lang="de-DE" sz="1200" dirty="0" err="1"/>
              <a:t>gradient</a:t>
            </a:r>
            <a:r>
              <a:rPr lang="de-DE" sz="1200" dirty="0"/>
              <a:t> in </a:t>
            </a:r>
            <a:r>
              <a:rPr lang="de-DE" sz="1200" dirty="0" err="1"/>
              <a:t>tangent</a:t>
            </a:r>
            <a:r>
              <a:rPr lang="de-DE" sz="1200" dirty="0"/>
              <a:t> plane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de-DE" sz="1200" dirty="0"/>
              <a:t>Express </a:t>
            </a:r>
            <a:r>
              <a:rPr lang="de-DE" sz="1200" dirty="0" err="1"/>
              <a:t>gradients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complex</a:t>
            </a:r>
            <a:r>
              <a:rPr lang="de-DE" sz="1200" dirty="0"/>
              <a:t> </a:t>
            </a:r>
            <a:r>
              <a:rPr lang="de-DE" sz="1200" dirty="0" err="1"/>
              <a:t>number</a:t>
            </a:r>
            <a:endParaRPr lang="de-DE" sz="1200" dirty="0"/>
          </a:p>
        </p:txBody>
      </p:sp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C5DE78D2-11F1-FD0F-18F8-DA1444AA95C6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86502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(3) Spatial Gradient Features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Google Shape;377;p3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838825" y="1637651"/>
                <a:ext cx="3090738" cy="317009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/>
                  <a:t>Introduce </a:t>
                </a:r>
                <a:r>
                  <a:rPr lang="de-DE" sz="1200" dirty="0" err="1"/>
                  <a:t>gradient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operator</a:t>
                </a:r>
                <a:r>
                  <a:rPr lang="de-DE" sz="1200" dirty="0"/>
                  <a:t> </a:t>
                </a:r>
                <a14:m>
                  <m:oMath xmlns:m="http://schemas.openxmlformats.org/officeDocument/2006/math">
                    <m:r>
                      <a:rPr lang="de-DE" sz="12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𝑉𝑥𝑉</m:t>
                        </m:r>
                      </m:sup>
                    </m:sSup>
                  </m:oMath>
                </a14:m>
                <a:endParaRPr lang="de-DE" sz="1200" dirty="0">
                  <a:ea typeface="Cambria Math" panose="02040503050406030204" pitchFamily="18" charset="0"/>
                </a:endParaRPr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 err="1"/>
                  <a:t>Calculate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spatial</a:t>
                </a:r>
                <a:r>
                  <a:rPr lang="de-DE" sz="1200" dirty="0"/>
                  <a:t> </a:t>
                </a:r>
                <a:r>
                  <a:rPr lang="de-DE" sz="1200" dirty="0" err="1"/>
                  <a:t>gradient</a:t>
                </a:r>
                <a14:m>
                  <m:oMath xmlns:m="http://schemas.openxmlformats.org/officeDocument/2006/math">
                    <m:r>
                      <a:rPr lang="de-DE" sz="12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de-DE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r>
                  <a:rPr lang="de-DE" sz="12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endParaRPr lang="de-DE" sz="1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𝐺𝑢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1200" dirty="0"/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/>
                  <a:t>Stack </a:t>
                </a:r>
                <a:r>
                  <a:rPr lang="de-DE" sz="1200" dirty="0" err="1"/>
                  <a:t>gradients</a:t>
                </a:r>
                <a:r>
                  <a:rPr lang="de-DE" sz="1200" dirty="0"/>
                  <a:t> to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de-DE" sz="1200" dirty="0"/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 err="1"/>
                  <a:t>Learn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scalar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features</a:t>
                </a:r>
                <a:r>
                  <a:rPr lang="de-DE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1200" dirty="0"/>
                  <a:t>via: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de-DE" sz="1200" b="0" i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de-DE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  <m:e>
                            <m:acc>
                              <m:accPr>
                                <m:chr m:val="̅"/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200" dirty="0"/>
              </a:p>
            </p:txBody>
          </p:sp>
        </mc:Choice>
        <mc:Fallback xmlns="">
          <p:sp>
            <p:nvSpPr>
              <p:cNvPr id="377" name="Google Shape;377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38825" y="1637651"/>
                <a:ext cx="3090738" cy="3170093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9D3EC7-1891-1201-86D1-8EF64A594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4" y="2397406"/>
            <a:ext cx="3008070" cy="1750827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7F87C22-17BF-5865-FA6F-A21E1FDF32BD}"/>
              </a:ext>
            </a:extLst>
          </p:cNvPr>
          <p:cNvSpPr/>
          <p:nvPr/>
        </p:nvSpPr>
        <p:spPr>
          <a:xfrm>
            <a:off x="3252137" y="3312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4BC0AB6-266C-0DAD-F6FE-12F86EC1CAA1}"/>
              </a:ext>
            </a:extLst>
          </p:cNvPr>
          <p:cNvSpPr/>
          <p:nvPr/>
        </p:nvSpPr>
        <p:spPr>
          <a:xfrm rot="3375723">
            <a:off x="2237441" y="2892739"/>
            <a:ext cx="1884140" cy="60702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61" name="Gerade Verbindung mit Pfeil 360">
            <a:extLst>
              <a:ext uri="{FF2B5EF4-FFF2-40B4-BE49-F238E27FC236}">
                <a16:creationId xmlns:a16="http://schemas.microsoft.com/office/drawing/2014/main" id="{A7CA7C30-82D4-4A75-A11D-63D567AB0922}"/>
              </a:ext>
            </a:extLst>
          </p:cNvPr>
          <p:cNvCxnSpPr>
            <a:cxnSpLocks/>
            <a:endCxn id="369" idx="3"/>
          </p:cNvCxnSpPr>
          <p:nvPr/>
        </p:nvCxnSpPr>
        <p:spPr>
          <a:xfrm flipV="1">
            <a:off x="3084737" y="2982766"/>
            <a:ext cx="130072" cy="12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Gerade Verbindung mit Pfeil 362">
            <a:extLst>
              <a:ext uri="{FF2B5EF4-FFF2-40B4-BE49-F238E27FC236}">
                <a16:creationId xmlns:a16="http://schemas.microsoft.com/office/drawing/2014/main" id="{7C901ECD-016F-2387-ADF9-74F1F7435211}"/>
              </a:ext>
            </a:extLst>
          </p:cNvPr>
          <p:cNvCxnSpPr>
            <a:cxnSpLocks/>
          </p:cNvCxnSpPr>
          <p:nvPr/>
        </p:nvCxnSpPr>
        <p:spPr>
          <a:xfrm flipV="1">
            <a:off x="2930762" y="3075853"/>
            <a:ext cx="91360" cy="65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Gerade Verbindung mit Pfeil 364">
            <a:extLst>
              <a:ext uri="{FF2B5EF4-FFF2-40B4-BE49-F238E27FC236}">
                <a16:creationId xmlns:a16="http://schemas.microsoft.com/office/drawing/2014/main" id="{4FD98C49-1158-91B9-8B1F-531E07983287}"/>
              </a:ext>
            </a:extLst>
          </p:cNvPr>
          <p:cNvCxnSpPr>
            <a:cxnSpLocks/>
          </p:cNvCxnSpPr>
          <p:nvPr/>
        </p:nvCxnSpPr>
        <p:spPr>
          <a:xfrm flipV="1">
            <a:off x="3474907" y="3631247"/>
            <a:ext cx="97155" cy="8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Ellipse 366">
            <a:extLst>
              <a:ext uri="{FF2B5EF4-FFF2-40B4-BE49-F238E27FC236}">
                <a16:creationId xmlns:a16="http://schemas.microsoft.com/office/drawing/2014/main" id="{656B00B0-F27D-F8D1-D502-785CEE3418C3}"/>
              </a:ext>
            </a:extLst>
          </p:cNvPr>
          <p:cNvSpPr/>
          <p:nvPr/>
        </p:nvSpPr>
        <p:spPr>
          <a:xfrm>
            <a:off x="3544439" y="3604260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8" name="Ellipse 367">
            <a:extLst>
              <a:ext uri="{FF2B5EF4-FFF2-40B4-BE49-F238E27FC236}">
                <a16:creationId xmlns:a16="http://schemas.microsoft.com/office/drawing/2014/main" id="{03D993C2-958E-DBB0-44F2-C481B47BC904}"/>
              </a:ext>
            </a:extLst>
          </p:cNvPr>
          <p:cNvSpPr/>
          <p:nvPr/>
        </p:nvSpPr>
        <p:spPr>
          <a:xfrm>
            <a:off x="3009959" y="3042747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9" name="Ellipse 368">
            <a:extLst>
              <a:ext uri="{FF2B5EF4-FFF2-40B4-BE49-F238E27FC236}">
                <a16:creationId xmlns:a16="http://schemas.microsoft.com/office/drawing/2014/main" id="{59163A78-45E5-44C4-36A1-34F3607A9C65}"/>
              </a:ext>
            </a:extLst>
          </p:cNvPr>
          <p:cNvSpPr/>
          <p:nvPr/>
        </p:nvSpPr>
        <p:spPr>
          <a:xfrm>
            <a:off x="3206719" y="2936696"/>
            <a:ext cx="55245" cy="539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9" name="Gerade Verbindung mit Pfeil 378">
            <a:extLst>
              <a:ext uri="{FF2B5EF4-FFF2-40B4-BE49-F238E27FC236}">
                <a16:creationId xmlns:a16="http://schemas.microsoft.com/office/drawing/2014/main" id="{B3A51682-595C-EF88-FAD9-9A4BF628D4B1}"/>
              </a:ext>
            </a:extLst>
          </p:cNvPr>
          <p:cNvCxnSpPr>
            <a:cxnSpLocks/>
          </p:cNvCxnSpPr>
          <p:nvPr/>
        </p:nvCxnSpPr>
        <p:spPr>
          <a:xfrm flipV="1">
            <a:off x="3284353" y="2913380"/>
            <a:ext cx="560403" cy="40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Textfeld 379">
                <a:extLst>
                  <a:ext uri="{FF2B5EF4-FFF2-40B4-BE49-F238E27FC236}">
                    <a16:creationId xmlns:a16="http://schemas.microsoft.com/office/drawing/2014/main" id="{D7188ED7-04AE-0E4E-F58C-18C04EDD17A5}"/>
                  </a:ext>
                </a:extLst>
              </p:cNvPr>
              <p:cNvSpPr txBox="1"/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05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0" name="Textfeld 379">
                <a:extLst>
                  <a:ext uri="{FF2B5EF4-FFF2-40B4-BE49-F238E27FC236}">
                    <a16:creationId xmlns:a16="http://schemas.microsoft.com/office/drawing/2014/main" id="{D7188ED7-04AE-0E4E-F58C-18C04EDD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422" y="2969763"/>
                <a:ext cx="252550" cy="2539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3" name="Gerade Verbindung mit Pfeil 382">
            <a:extLst>
              <a:ext uri="{FF2B5EF4-FFF2-40B4-BE49-F238E27FC236}">
                <a16:creationId xmlns:a16="http://schemas.microsoft.com/office/drawing/2014/main" id="{ADDE8CFA-DD10-30E8-DA69-7FCCFF2B20D8}"/>
              </a:ext>
            </a:extLst>
          </p:cNvPr>
          <p:cNvCxnSpPr>
            <a:endCxn id="9" idx="1"/>
          </p:cNvCxnSpPr>
          <p:nvPr/>
        </p:nvCxnSpPr>
        <p:spPr>
          <a:xfrm flipH="1">
            <a:off x="2656290" y="2244269"/>
            <a:ext cx="243120" cy="168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Gerade Verbindung mit Pfeil 384">
            <a:extLst>
              <a:ext uri="{FF2B5EF4-FFF2-40B4-BE49-F238E27FC236}">
                <a16:creationId xmlns:a16="http://schemas.microsoft.com/office/drawing/2014/main" id="{4B664BB3-FE9B-D4F9-07ED-9D16C7CB0FCD}"/>
              </a:ext>
            </a:extLst>
          </p:cNvPr>
          <p:cNvCxnSpPr>
            <a:cxnSpLocks/>
          </p:cNvCxnSpPr>
          <p:nvPr/>
        </p:nvCxnSpPr>
        <p:spPr>
          <a:xfrm>
            <a:off x="2912745" y="2244269"/>
            <a:ext cx="171992" cy="255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B9EA9321-D744-48C3-CDEF-E065CD03E973}"/>
                  </a:ext>
                </a:extLst>
              </p:cNvPr>
              <p:cNvSpPr txBox="1"/>
              <p:nvPr/>
            </p:nvSpPr>
            <p:spPr>
              <a:xfrm rot="19567619">
                <a:off x="2591752" y="2108730"/>
                <a:ext cx="3105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0" i="1" smtClean="0">
                          <a:latin typeface="Cambria Math" panose="02040503050406030204" pitchFamily="18" charset="0"/>
                        </a:rPr>
                        <m:t>𝑅𝑒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8" name="Textfeld 387">
                <a:extLst>
                  <a:ext uri="{FF2B5EF4-FFF2-40B4-BE49-F238E27FC236}">
                    <a16:creationId xmlns:a16="http://schemas.microsoft.com/office/drawing/2014/main" id="{B9EA9321-D744-48C3-CDEF-E065CD03E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67619">
                <a:off x="2591752" y="2108730"/>
                <a:ext cx="310515" cy="253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feld 388">
                <a:extLst>
                  <a:ext uri="{FF2B5EF4-FFF2-40B4-BE49-F238E27FC236}">
                    <a16:creationId xmlns:a16="http://schemas.microsoft.com/office/drawing/2014/main" id="{7DB7146F-5BA8-B258-1E17-19141157AAE1}"/>
                  </a:ext>
                </a:extLst>
              </p:cNvPr>
              <p:cNvSpPr txBox="1"/>
              <p:nvPr/>
            </p:nvSpPr>
            <p:spPr>
              <a:xfrm rot="3390979">
                <a:off x="2882324" y="2141025"/>
                <a:ext cx="31051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50" b="0" i="1" smtClean="0">
                          <a:latin typeface="Cambria Math" panose="02040503050406030204" pitchFamily="18" charset="0"/>
                        </a:rPr>
                        <m:t>𝐼𝑚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89" name="Textfeld 388">
                <a:extLst>
                  <a:ext uri="{FF2B5EF4-FFF2-40B4-BE49-F238E27FC236}">
                    <a16:creationId xmlns:a16="http://schemas.microsoft.com/office/drawing/2014/main" id="{7DB7146F-5BA8-B258-1E17-19141157A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390979">
                <a:off x="2882324" y="2141025"/>
                <a:ext cx="310515" cy="2539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6AE94619-B602-BC3B-A7D9-E2B811717E9C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203280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(4) DiffusionNET Architecture</a:t>
            </a:r>
            <a:endParaRPr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BE971F72-8FF0-AA4E-1039-B78FC0C6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1489858"/>
            <a:ext cx="7193756" cy="1929686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7093F398-0AA3-DD2D-E5CC-17A49EC2D9BE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oogle Shape;170;p20">
            <a:extLst>
              <a:ext uri="{FF2B5EF4-FFF2-40B4-BE49-F238E27FC236}">
                <a16:creationId xmlns:a16="http://schemas.microsoft.com/office/drawing/2014/main" id="{127CBF26-AADE-5620-E916-B1579357EFE3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6767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(4) DiffusionNET Architecture</a:t>
            </a:r>
            <a:endParaRPr dirty="0"/>
          </a:p>
        </p:txBody>
      </p:sp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15366B00-D8D7-8EB8-C496-C808DC532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21"/>
          <a:stretch/>
        </p:blipFill>
        <p:spPr>
          <a:xfrm>
            <a:off x="690625" y="1566657"/>
            <a:ext cx="7762750" cy="689662"/>
          </a:xfrm>
          <a:prstGeom prst="rect">
            <a:avLst/>
          </a:prstGeom>
        </p:spPr>
      </p:pic>
      <p:sp>
        <p:nvSpPr>
          <p:cNvPr id="3" name="Google Shape;377;p33">
            <a:extLst>
              <a:ext uri="{FF2B5EF4-FFF2-40B4-BE49-F238E27FC236}">
                <a16:creationId xmlns:a16="http://schemas.microsoft.com/office/drawing/2014/main" id="{86A1E66B-A63C-0789-0AD1-ADC34DE12137}"/>
              </a:ext>
            </a:extLst>
          </p:cNvPr>
          <p:cNvSpPr txBox="1">
            <a:spLocks/>
          </p:cNvSpPr>
          <p:nvPr/>
        </p:nvSpPr>
        <p:spPr>
          <a:xfrm>
            <a:off x="860822" y="2325590"/>
            <a:ext cx="4847034" cy="187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 dirty="0"/>
              <a:t>Feature </a:t>
            </a:r>
            <a:r>
              <a:rPr lang="de-DE" sz="1200" dirty="0" err="1"/>
              <a:t>selection</a:t>
            </a:r>
            <a:r>
              <a:rPr lang="de-DE" sz="1200" dirty="0"/>
              <a:t>: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200" dirty="0"/>
              <a:t>Basic: 3D </a:t>
            </a:r>
            <a:r>
              <a:rPr lang="de-DE" sz="1200" dirty="0" err="1"/>
              <a:t>vertex</a:t>
            </a:r>
            <a:r>
              <a:rPr lang="de-DE" sz="1200" dirty="0"/>
              <a:t> </a:t>
            </a:r>
            <a:r>
              <a:rPr lang="de-DE" sz="1200" dirty="0" err="1"/>
              <a:t>coordinates</a:t>
            </a:r>
            <a:r>
              <a:rPr lang="de-DE" sz="1200" dirty="0"/>
              <a:t> (</a:t>
            </a:r>
            <a:r>
              <a:rPr lang="de-DE" sz="1200" dirty="0" err="1"/>
              <a:t>xyz</a:t>
            </a:r>
            <a:r>
              <a:rPr lang="de-DE" sz="1200" dirty="0"/>
              <a:t>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de-DE" sz="1200" dirty="0"/>
              <a:t>Rigid &amp; non-rigid </a:t>
            </a:r>
            <a:r>
              <a:rPr lang="de-DE" sz="1200" dirty="0" err="1"/>
              <a:t>invariance</a:t>
            </a:r>
            <a:r>
              <a:rPr lang="de-DE" sz="1200" dirty="0"/>
              <a:t>: Heat </a:t>
            </a:r>
            <a:r>
              <a:rPr lang="de-DE" sz="1200" dirty="0" err="1"/>
              <a:t>kernel</a:t>
            </a:r>
            <a:r>
              <a:rPr lang="de-DE" sz="1200" dirty="0"/>
              <a:t> </a:t>
            </a:r>
            <a:r>
              <a:rPr lang="de-DE" sz="1200" dirty="0" err="1"/>
              <a:t>signatures</a:t>
            </a:r>
            <a:r>
              <a:rPr lang="de-DE" sz="1200" dirty="0"/>
              <a:t> (HKS)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 dirty="0"/>
              <a:t>HKS: network invariant to </a:t>
            </a:r>
            <a:r>
              <a:rPr lang="de-DE" sz="1200" b="1" dirty="0" err="1"/>
              <a:t>orientation-preserving</a:t>
            </a:r>
            <a:r>
              <a:rPr lang="de-DE" sz="1200" b="1" dirty="0"/>
              <a:t> </a:t>
            </a:r>
            <a:r>
              <a:rPr lang="de-DE" sz="1200" b="1" dirty="0" err="1"/>
              <a:t>deformations</a:t>
            </a:r>
            <a:endParaRPr lang="de-DE" sz="1200" b="1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C584AD3-044B-E4D7-286D-7D2AE301A3DA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oogle Shape;170;p20">
            <a:extLst>
              <a:ext uri="{FF2B5EF4-FFF2-40B4-BE49-F238E27FC236}">
                <a16:creationId xmlns:a16="http://schemas.microsoft.com/office/drawing/2014/main" id="{D44202C2-1B72-8BE5-6872-755ED00B53B5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94371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60053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 Results: (1) Classification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5A13A7A5-B7D5-A488-98AD-F387B7357259}"/>
              </a:ext>
            </a:extLst>
          </p:cNvPr>
          <p:cNvSpPr txBox="1">
            <a:spLocks/>
          </p:cNvSpPr>
          <p:nvPr/>
        </p:nvSpPr>
        <p:spPr>
          <a:xfrm>
            <a:off x="690625" y="1151809"/>
            <a:ext cx="4080980" cy="102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sz="1200" dirty="0"/>
              <a:t>New state-of-the-art in classification on SHREC-11: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A95548-A71F-276A-01E0-70E791BCB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861" y="2176795"/>
            <a:ext cx="2881439" cy="2140709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FE9A1B-BB36-A8AC-BA60-472BBB0C8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84"/>
          <a:stretch/>
        </p:blipFill>
        <p:spPr>
          <a:xfrm>
            <a:off x="1225438" y="1874845"/>
            <a:ext cx="3079149" cy="2582856"/>
          </a:xfrm>
          <a:prstGeom prst="rect">
            <a:avLst/>
          </a:prstGeom>
        </p:spPr>
      </p:pic>
      <p:sp>
        <p:nvSpPr>
          <p:cNvPr id="8" name="Google Shape;336;p31">
            <a:extLst>
              <a:ext uri="{FF2B5EF4-FFF2-40B4-BE49-F238E27FC236}">
                <a16:creationId xmlns:a16="http://schemas.microsoft.com/office/drawing/2014/main" id="{904C2E6A-898F-D72B-0C8A-C5503A8DE3E3}"/>
              </a:ext>
            </a:extLst>
          </p:cNvPr>
          <p:cNvSpPr txBox="1">
            <a:spLocks/>
          </p:cNvSpPr>
          <p:nvPr/>
        </p:nvSpPr>
        <p:spPr>
          <a:xfrm>
            <a:off x="147480" y="4614120"/>
            <a:ext cx="8734739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700" dirty="0"/>
              <a:t>Source: Lian, </a:t>
            </a:r>
            <a:r>
              <a:rPr lang="en-US" sz="700" dirty="0" err="1"/>
              <a:t>Zhouhui</a:t>
            </a:r>
            <a:r>
              <a:rPr lang="en-US" sz="700" dirty="0"/>
              <a:t> &amp; </a:t>
            </a:r>
            <a:r>
              <a:rPr lang="en-US" sz="700" dirty="0" err="1"/>
              <a:t>Godil</a:t>
            </a:r>
            <a:r>
              <a:rPr lang="en-US" sz="700" dirty="0"/>
              <a:t>, Afzal &amp; Bustos, Benjamin &amp; </a:t>
            </a:r>
            <a:r>
              <a:rPr lang="en-US" sz="700" dirty="0" err="1"/>
              <a:t>Daoudi</a:t>
            </a:r>
            <a:r>
              <a:rPr lang="en-US" sz="700" dirty="0"/>
              <a:t>, Mohamed &amp; </a:t>
            </a:r>
            <a:r>
              <a:rPr lang="en-US" sz="700" dirty="0" err="1"/>
              <a:t>Hermans</a:t>
            </a:r>
            <a:r>
              <a:rPr lang="en-US" sz="700" dirty="0"/>
              <a:t>, Jeroen &amp; Kawamura, Shun &amp; Kurita, Yukinori &amp; </a:t>
            </a:r>
            <a:r>
              <a:rPr lang="en-US" sz="700" dirty="0" err="1"/>
              <a:t>Lavoué</a:t>
            </a:r>
            <a:r>
              <a:rPr lang="en-US" sz="700" dirty="0"/>
              <a:t>, Guillaume &amp; Nguyen, Hien &amp; </a:t>
            </a:r>
            <a:r>
              <a:rPr lang="en-US" sz="700" dirty="0" err="1"/>
              <a:t>Ohbuchi</a:t>
            </a:r>
            <a:r>
              <a:rPr lang="en-US" sz="700" dirty="0"/>
              <a:t>, </a:t>
            </a:r>
            <a:r>
              <a:rPr lang="en-US" sz="700" dirty="0" err="1"/>
              <a:t>Ryutarou</a:t>
            </a:r>
            <a:r>
              <a:rPr lang="en-US" sz="700" dirty="0"/>
              <a:t> &amp; </a:t>
            </a:r>
            <a:r>
              <a:rPr lang="en-US" sz="700" dirty="0" err="1"/>
              <a:t>Ohkita</a:t>
            </a:r>
            <a:r>
              <a:rPr lang="en-US" sz="700" dirty="0"/>
              <a:t>, Yuki &amp; </a:t>
            </a:r>
            <a:r>
              <a:rPr lang="en-US" sz="700" dirty="0" err="1"/>
              <a:t>Ohishi</a:t>
            </a:r>
            <a:r>
              <a:rPr lang="en-US" sz="700" dirty="0"/>
              <a:t>, </a:t>
            </a:r>
            <a:r>
              <a:rPr lang="en-US" sz="700" dirty="0" err="1"/>
              <a:t>Yuya</a:t>
            </a:r>
            <a:r>
              <a:rPr lang="en-US" sz="700" dirty="0"/>
              <a:t> &amp; </a:t>
            </a:r>
            <a:r>
              <a:rPr lang="en-US" sz="700" dirty="0" err="1"/>
              <a:t>Porikli</a:t>
            </a:r>
            <a:r>
              <a:rPr lang="en-US" sz="700" dirty="0"/>
              <a:t>, </a:t>
            </a:r>
            <a:r>
              <a:rPr lang="en-US" sz="700" dirty="0" err="1"/>
              <a:t>Fatih</a:t>
            </a:r>
            <a:r>
              <a:rPr lang="en-US" sz="700" dirty="0"/>
              <a:t> &amp; Reuter, Martin &amp; </a:t>
            </a:r>
            <a:r>
              <a:rPr lang="en-US" sz="700" dirty="0" err="1"/>
              <a:t>Sipiran</a:t>
            </a:r>
            <a:r>
              <a:rPr lang="en-US" sz="700" dirty="0"/>
              <a:t>, Ivan &amp; </a:t>
            </a:r>
            <a:r>
              <a:rPr lang="en-US" sz="700" dirty="0" err="1"/>
              <a:t>Smeets</a:t>
            </a:r>
            <a:r>
              <a:rPr lang="en-US" sz="700" dirty="0"/>
              <a:t>, Dirk &amp; </a:t>
            </a:r>
            <a:r>
              <a:rPr lang="en-US" sz="700" dirty="0" err="1"/>
              <a:t>Suetens</a:t>
            </a:r>
            <a:r>
              <a:rPr lang="en-US" sz="700" dirty="0"/>
              <a:t>, Paul &amp; Tabia, </a:t>
            </a:r>
            <a:r>
              <a:rPr lang="en-US" sz="700" dirty="0" err="1"/>
              <a:t>Hedi</a:t>
            </a:r>
            <a:r>
              <a:rPr lang="en-US" sz="700" dirty="0"/>
              <a:t> &amp; </a:t>
            </a:r>
            <a:r>
              <a:rPr lang="en-US" sz="700" dirty="0" err="1"/>
              <a:t>Vandermeulen</a:t>
            </a:r>
            <a:r>
              <a:rPr lang="en-US" sz="700" dirty="0"/>
              <a:t>, Dirk. (2011). SHREC '11 Track: Shape Retrieval on Non-rigid 3D Watertight Meshes.. </a:t>
            </a:r>
            <a:r>
              <a:rPr lang="en-US" sz="700" dirty="0" err="1"/>
              <a:t>Eurographics</a:t>
            </a:r>
            <a:r>
              <a:rPr lang="en-US" sz="700" dirty="0"/>
              <a:t> Workshop on 3D Object Retrieval. 79-88. 10.2312/3DOR/3DOR11/079-088. </a:t>
            </a:r>
          </a:p>
        </p:txBody>
      </p:sp>
      <p:sp>
        <p:nvSpPr>
          <p:cNvPr id="10" name="Google Shape;170;p20">
            <a:extLst>
              <a:ext uri="{FF2B5EF4-FFF2-40B4-BE49-F238E27FC236}">
                <a16:creationId xmlns:a16="http://schemas.microsoft.com/office/drawing/2014/main" id="{BD41CDD7-F252-69A1-3FED-830C8C2EFE6C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0981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753232"/>
            <a:ext cx="6655469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 Results: (2) Molecular Segmentation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5A13A7A5-B7D5-A488-98AD-F387B7357259}"/>
              </a:ext>
            </a:extLst>
          </p:cNvPr>
          <p:cNvSpPr txBox="1">
            <a:spLocks/>
          </p:cNvSpPr>
          <p:nvPr/>
        </p:nvSpPr>
        <p:spPr>
          <a:xfrm>
            <a:off x="689657" y="1482473"/>
            <a:ext cx="4080980" cy="29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New state-of-the-art in segmentation tasks</a:t>
            </a:r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RNA mesh consists of 14k vertices</a:t>
            </a:r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Training: 38ms, requiring 2.2GB of GPU memory</a:t>
            </a:r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Accurate results for </a:t>
            </a:r>
            <a:r>
              <a:rPr lang="en-US" sz="1200" b="1" dirty="0"/>
              <a:t>meshes and point clouds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3B08F42-5B3D-A35B-15F8-56959171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637" y="1708726"/>
            <a:ext cx="3127490" cy="219561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F4F6FDED-D8A1-2E8F-56A4-16E99B908310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074561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1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1231226" y="1921668"/>
            <a:ext cx="1585417" cy="1578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highlight>
                  <a:schemeClr val="accent1"/>
                </a:highlight>
              </a:rPr>
              <a:t>01</a:t>
            </a:r>
            <a:endParaRPr sz="12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What is DiffusionNet?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Introduction,</a:t>
            </a:r>
            <a:r>
              <a:rPr lang="en-US" sz="1200" dirty="0"/>
              <a:t> Overview</a:t>
            </a:r>
            <a:endParaRPr sz="1200" dirty="0"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"/>
          </p:nvPr>
        </p:nvSpPr>
        <p:spPr>
          <a:xfrm>
            <a:off x="3181529" y="1921669"/>
            <a:ext cx="1585417" cy="1428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highlight>
                  <a:schemeClr val="accent1"/>
                </a:highlight>
              </a:rPr>
              <a:t>02</a:t>
            </a:r>
            <a:endParaRPr sz="1200" b="1" dirty="0">
              <a:highlight>
                <a:schemeClr val="accent1"/>
              </a:highlight>
            </a:endParaRPr>
          </a:p>
          <a:p>
            <a:pPr marL="0" indent="0">
              <a:buNone/>
            </a:pPr>
            <a:r>
              <a:rPr lang="en-US" sz="1400" b="1" dirty="0"/>
              <a:t>Related Work </a:t>
            </a:r>
            <a:r>
              <a:rPr lang="en-US" sz="1400" b="1" dirty="0">
                <a:solidFill>
                  <a:schemeClr val="bg1"/>
                </a:solidFill>
              </a:rPr>
              <a:t>xxxxx xxxxxxx </a:t>
            </a:r>
          </a:p>
          <a:p>
            <a:pPr marL="0" indent="0">
              <a:buNone/>
            </a:pPr>
            <a:r>
              <a:rPr lang="en-US" sz="1200" dirty="0" err="1"/>
              <a:t>PointNET</a:t>
            </a:r>
            <a:r>
              <a:rPr lang="en-US" sz="1200" dirty="0"/>
              <a:t>, </a:t>
            </a:r>
            <a:br>
              <a:rPr lang="en-US" sz="1200" dirty="0"/>
            </a:br>
            <a:r>
              <a:rPr lang="en-US" sz="1200" dirty="0"/>
              <a:t>DGCNN</a:t>
            </a:r>
            <a:endParaRPr sz="1200" dirty="0"/>
          </a:p>
        </p:txBody>
      </p:sp>
      <p:sp>
        <p:nvSpPr>
          <p:cNvPr id="338" name="Google Shape;338;p31"/>
          <p:cNvSpPr txBox="1">
            <a:spLocks noGrp="1"/>
          </p:cNvSpPr>
          <p:nvPr>
            <p:ph type="body" idx="3"/>
          </p:nvPr>
        </p:nvSpPr>
        <p:spPr>
          <a:xfrm>
            <a:off x="5131832" y="1921669"/>
            <a:ext cx="1676162" cy="17216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200" b="1" dirty="0">
                <a:highlight>
                  <a:schemeClr val="accent1"/>
                </a:highlight>
              </a:rPr>
              <a:t>03</a:t>
            </a:r>
            <a:endParaRPr sz="1200" b="1" dirty="0">
              <a:highlight>
                <a:schemeClr val="accent1"/>
              </a:highlight>
            </a:endParaRPr>
          </a:p>
          <a:p>
            <a:pPr marL="0" lvl="0" indent="0">
              <a:buNone/>
            </a:pPr>
            <a:r>
              <a:rPr lang="de-DE" sz="1400" b="1" dirty="0"/>
              <a:t>Method</a:t>
            </a:r>
          </a:p>
          <a:p>
            <a:pPr marL="0" lvl="0" indent="0">
              <a:buNone/>
            </a:pPr>
            <a:br>
              <a:rPr lang="de-DE" sz="1200" dirty="0"/>
            </a:br>
            <a:r>
              <a:rPr lang="de-DE" sz="1200" dirty="0" err="1"/>
              <a:t>Ingredients</a:t>
            </a:r>
            <a:r>
              <a:rPr lang="de-DE" sz="1200" dirty="0"/>
              <a:t>, </a:t>
            </a:r>
            <a:br>
              <a:rPr lang="de-DE" sz="1200" dirty="0"/>
            </a:br>
            <a:r>
              <a:rPr lang="de-DE" sz="1200" dirty="0"/>
              <a:t>Network Architecture</a:t>
            </a:r>
          </a:p>
        </p:txBody>
      </p:sp>
      <p:sp>
        <p:nvSpPr>
          <p:cNvPr id="344" name="Google Shape;344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45" name="Google Shape;345;p31"/>
          <p:cNvSpPr txBox="1">
            <a:spLocks noGrp="1"/>
          </p:cNvSpPr>
          <p:nvPr>
            <p:ph type="body" idx="1"/>
          </p:nvPr>
        </p:nvSpPr>
        <p:spPr>
          <a:xfrm>
            <a:off x="7082136" y="1921668"/>
            <a:ext cx="1585417" cy="1850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highlight>
                  <a:schemeClr val="accent1"/>
                </a:highlight>
              </a:rPr>
              <a:t>04</a:t>
            </a:r>
            <a:endParaRPr sz="12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/>
              <a:t>Results &amp; Discussion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Performance, Limitations</a:t>
            </a:r>
            <a:endParaRPr sz="1400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D5556DEC-8B03-B7D9-C89A-A72D337BE9AA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CF9D3DAF-26F1-8563-6F57-F321C237DAB1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60053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 Results: (3) Human Segmentation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F4F6FDED-D8A1-2E8F-56A4-16E99B908310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61CC5B-9DD9-AC6F-52CF-A1250286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137" y="1381388"/>
            <a:ext cx="3392896" cy="3008880"/>
          </a:xfrm>
          <a:prstGeom prst="rect">
            <a:avLst/>
          </a:prstGeom>
        </p:spPr>
      </p:pic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70A61628-C3F8-D2B1-36F6-22B30CF28716}"/>
              </a:ext>
            </a:extLst>
          </p:cNvPr>
          <p:cNvSpPr txBox="1">
            <a:spLocks/>
          </p:cNvSpPr>
          <p:nvPr/>
        </p:nvSpPr>
        <p:spPr>
          <a:xfrm>
            <a:off x="689657" y="1482473"/>
            <a:ext cx="4080980" cy="290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 err="1"/>
              <a:t>DiffusionNET</a:t>
            </a:r>
            <a:r>
              <a:rPr lang="en-US" sz="1200" dirty="0"/>
              <a:t> directly trains on mid-size inputs</a:t>
            </a:r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Scales well to large meshes due to spectral acceleration</a:t>
            </a:r>
          </a:p>
          <a:p>
            <a:pPr marL="285750" indent="-28575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Most other approaches inapplicable to large meshes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0" indent="0">
              <a:lnSpc>
                <a:spcPct val="15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487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753232"/>
            <a:ext cx="697894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 Results: (3) Functional Correspondence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2DCB1B5-BBC4-5AB8-07CC-1C9448ECF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949" y="1844939"/>
            <a:ext cx="4998101" cy="2176454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oogle Shape;171;p20">
            <a:extLst>
              <a:ext uri="{FF2B5EF4-FFF2-40B4-BE49-F238E27FC236}">
                <a16:creationId xmlns:a16="http://schemas.microsoft.com/office/drawing/2014/main" id="{92D676AF-1F15-602A-0E7B-82EF4877E0FE}"/>
              </a:ext>
            </a:extLst>
          </p:cNvPr>
          <p:cNvSpPr txBox="1">
            <a:spLocks/>
          </p:cNvSpPr>
          <p:nvPr/>
        </p:nvSpPr>
        <p:spPr>
          <a:xfrm>
            <a:off x="2072949" y="3926609"/>
            <a:ext cx="4998101" cy="4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de-DE" sz="1200" b="1" dirty="0" err="1">
                <a:highlight>
                  <a:schemeClr val="accent1"/>
                </a:highlight>
              </a:rPr>
              <a:t>DiffusionNET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outperforms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other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methods</a:t>
            </a:r>
            <a:r>
              <a:rPr lang="de-DE" sz="1200" b="1" dirty="0">
                <a:highlight>
                  <a:schemeClr val="accent1"/>
                </a:highlight>
              </a:rPr>
              <a:t> in </a:t>
            </a:r>
            <a:r>
              <a:rPr lang="de-DE" sz="1200" b="1" dirty="0" err="1">
                <a:highlight>
                  <a:schemeClr val="accent1"/>
                </a:highlight>
              </a:rPr>
              <a:t>nonrigid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correspondence</a:t>
            </a:r>
            <a:endParaRPr lang="de-DE" sz="1200" b="1" dirty="0">
              <a:highlight>
                <a:schemeClr val="accent1"/>
              </a:highlight>
            </a:endParaRPr>
          </a:p>
        </p:txBody>
      </p:sp>
      <p:sp>
        <p:nvSpPr>
          <p:cNvPr id="6" name="Google Shape;170;p20">
            <a:extLst>
              <a:ext uri="{FF2B5EF4-FFF2-40B4-BE49-F238E27FC236}">
                <a16:creationId xmlns:a16="http://schemas.microsoft.com/office/drawing/2014/main" id="{0633B977-00E4-9075-E726-5FDEC1ABAC37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4238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49" y="753232"/>
            <a:ext cx="7534151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 Results: (4) Discretization Agnostic Learning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A4C5E2-D049-7CEC-21C8-DA8BAD14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7" y="2067628"/>
            <a:ext cx="3912393" cy="19500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8FABDD-13AE-CD4B-336B-65956371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198" y="1206788"/>
            <a:ext cx="2731653" cy="3146359"/>
          </a:xfrm>
          <a:prstGeom prst="rect">
            <a:avLst/>
          </a:prstGeom>
        </p:spPr>
      </p:pic>
      <p:sp>
        <p:nvSpPr>
          <p:cNvPr id="9" name="Google Shape;171;p20">
            <a:extLst>
              <a:ext uri="{FF2B5EF4-FFF2-40B4-BE49-F238E27FC236}">
                <a16:creationId xmlns:a16="http://schemas.microsoft.com/office/drawing/2014/main" id="{9D110516-BD51-02A0-DE9C-8B5BBF85F084}"/>
              </a:ext>
            </a:extLst>
          </p:cNvPr>
          <p:cNvSpPr txBox="1">
            <a:spLocks/>
          </p:cNvSpPr>
          <p:nvPr/>
        </p:nvSpPr>
        <p:spPr>
          <a:xfrm>
            <a:off x="1488281" y="3815628"/>
            <a:ext cx="3912393" cy="4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de-DE" sz="1200" b="1" dirty="0">
                <a:highlight>
                  <a:schemeClr val="accent1"/>
                </a:highlight>
              </a:rPr>
              <a:t>Different </a:t>
            </a:r>
            <a:r>
              <a:rPr lang="de-DE" sz="1200" b="1" dirty="0" err="1">
                <a:highlight>
                  <a:schemeClr val="accent1"/>
                </a:highlight>
              </a:rPr>
              <a:t>discretization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techniques</a:t>
            </a:r>
            <a:endParaRPr lang="de-DE" sz="1200" b="1" dirty="0">
              <a:highlight>
                <a:schemeClr val="accent1"/>
              </a:highlight>
            </a:endParaRPr>
          </a:p>
        </p:txBody>
      </p:sp>
      <p:sp>
        <p:nvSpPr>
          <p:cNvPr id="12" name="Google Shape;170;p20">
            <a:extLst>
              <a:ext uri="{FF2B5EF4-FFF2-40B4-BE49-F238E27FC236}">
                <a16:creationId xmlns:a16="http://schemas.microsoft.com/office/drawing/2014/main" id="{834A7AA1-CB1E-F811-D546-B1CF2CCF20F5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3" name="Google Shape;171;p20">
            <a:extLst>
              <a:ext uri="{FF2B5EF4-FFF2-40B4-BE49-F238E27FC236}">
                <a16:creationId xmlns:a16="http://schemas.microsoft.com/office/drawing/2014/main" id="{4A82BE43-AEC8-4D9F-6E63-676F12DC2875}"/>
              </a:ext>
            </a:extLst>
          </p:cNvPr>
          <p:cNvSpPr txBox="1">
            <a:spLocks/>
          </p:cNvSpPr>
          <p:nvPr/>
        </p:nvSpPr>
        <p:spPr>
          <a:xfrm>
            <a:off x="5257797" y="4218637"/>
            <a:ext cx="2462212" cy="4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de-DE" sz="1200" b="1" dirty="0">
                <a:highlight>
                  <a:schemeClr val="accent1"/>
                </a:highlight>
              </a:rPr>
              <a:t>Performance </a:t>
            </a:r>
            <a:r>
              <a:rPr lang="de-DE" sz="1200" b="1" dirty="0" err="1">
                <a:highlight>
                  <a:schemeClr val="accent1"/>
                </a:highlight>
              </a:rPr>
              <a:t>of</a:t>
            </a:r>
            <a:r>
              <a:rPr lang="de-DE" sz="1200" b="1" dirty="0">
                <a:highlight>
                  <a:schemeClr val="accent1"/>
                </a:highlight>
              </a:rPr>
              <a:t> different </a:t>
            </a:r>
            <a:r>
              <a:rPr lang="de-DE" sz="1200" b="1" dirty="0" err="1">
                <a:highlight>
                  <a:schemeClr val="accent1"/>
                </a:highlight>
              </a:rPr>
              <a:t>networks</a:t>
            </a:r>
            <a:endParaRPr lang="de-DE" sz="1200" b="1" dirty="0">
              <a:highlight>
                <a:schemeClr val="accent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842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60053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Limitations</a:t>
            </a:r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5A13A7A5-B7D5-A488-98AD-F387B7357259}"/>
              </a:ext>
            </a:extLst>
          </p:cNvPr>
          <p:cNvSpPr txBox="1">
            <a:spLocks/>
          </p:cNvSpPr>
          <p:nvPr/>
        </p:nvSpPr>
        <p:spPr>
          <a:xfrm>
            <a:off x="1019571" y="3971563"/>
            <a:ext cx="3029692" cy="51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chemeClr val="accent1"/>
              </a:buClr>
              <a:buSzPts val="1800"/>
              <a:buFont typeface="Quattrocento Sans"/>
              <a:buNone/>
              <a:defRPr sz="1200" b="1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</a:defRPr>
            </a:lvl1pPr>
            <a:lvl2pPr marL="914400" indent="-342900">
              <a:buClr>
                <a:schemeClr val="accent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2pPr>
            <a:lvl3pPr marL="1371600" indent="-342900">
              <a:buClr>
                <a:schemeClr val="accent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3pPr>
            <a:lvl4pPr marL="1828800" indent="-342900"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4pPr>
            <a:lvl5pPr marL="2286000" indent="-342900"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5pPr>
            <a:lvl6pPr marL="2743200" indent="-342900"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6pPr>
            <a:lvl7pPr marL="3200400" indent="-342900"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7pPr>
            <a:lvl8pPr marL="3657600" indent="-342900"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8pPr>
            <a:lvl9pPr marL="4114800" indent="-342900"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9pPr>
          </a:lstStyle>
          <a:p>
            <a:r>
              <a:rPr lang="en-US" dirty="0"/>
              <a:t>No diffusion for disconnected components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D9351E-1D19-FC02-8CF2-2AA22113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8" y="1550569"/>
            <a:ext cx="1587100" cy="2571750"/>
          </a:xfrm>
          <a:prstGeom prst="rect">
            <a:avLst/>
          </a:prstGeom>
        </p:spPr>
      </p:pic>
      <p:sp>
        <p:nvSpPr>
          <p:cNvPr id="8" name="Google Shape;157;p19">
            <a:extLst>
              <a:ext uri="{FF2B5EF4-FFF2-40B4-BE49-F238E27FC236}">
                <a16:creationId xmlns:a16="http://schemas.microsoft.com/office/drawing/2014/main" id="{8B70BDB4-B9FA-0368-1E56-3629F36939BF}"/>
              </a:ext>
            </a:extLst>
          </p:cNvPr>
          <p:cNvSpPr txBox="1">
            <a:spLocks/>
          </p:cNvSpPr>
          <p:nvPr/>
        </p:nvSpPr>
        <p:spPr>
          <a:xfrm>
            <a:off x="4529135" y="3970720"/>
            <a:ext cx="2925755" cy="512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spcBef>
                <a:spcPts val="600"/>
              </a:spcBef>
              <a:buClr>
                <a:schemeClr val="accent1"/>
              </a:buClr>
              <a:buSzPts val="1800"/>
              <a:buFont typeface="Quattrocento Sans"/>
              <a:buNone/>
              <a:defRPr sz="1200" b="1">
                <a:solidFill>
                  <a:schemeClr val="dk1"/>
                </a:solidFill>
                <a:highlight>
                  <a:schemeClr val="accent1"/>
                </a:highlight>
                <a:latin typeface="Quattrocento Sans"/>
                <a:ea typeface="Quattrocento Sans"/>
                <a:cs typeface="Quattrocento Sans"/>
              </a:defRPr>
            </a:lvl1pPr>
            <a:lvl2pPr marL="914400" indent="-342900">
              <a:buClr>
                <a:schemeClr val="accent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2pPr>
            <a:lvl3pPr marL="1371600" indent="-342900">
              <a:buClr>
                <a:schemeClr val="accent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3pPr>
            <a:lvl4pPr marL="1828800" indent="-342900"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4pPr>
            <a:lvl5pPr marL="2286000" indent="-342900"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5pPr>
            <a:lvl6pPr marL="2743200" indent="-342900"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6pPr>
            <a:lvl7pPr marL="3200400" indent="-342900"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7pPr>
            <a:lvl8pPr marL="3657600" indent="-342900"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8pPr>
            <a:lvl9pPr marL="4114800" indent="-342900"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</a:defRPr>
            </a:lvl9pPr>
          </a:lstStyle>
          <a:p>
            <a:r>
              <a:rPr lang="en-US" dirty="0"/>
              <a:t>Diffusion at topological merges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D747EF-2718-8D38-5D4E-31011C5F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688" y="1550569"/>
            <a:ext cx="3431605" cy="2571750"/>
          </a:xfrm>
          <a:prstGeom prst="rect">
            <a:avLst/>
          </a:prstGeom>
        </p:spPr>
      </p:pic>
      <p:sp>
        <p:nvSpPr>
          <p:cNvPr id="9" name="Google Shape;336;p31">
            <a:extLst>
              <a:ext uri="{FF2B5EF4-FFF2-40B4-BE49-F238E27FC236}">
                <a16:creationId xmlns:a16="http://schemas.microsoft.com/office/drawing/2014/main" id="{17D4BCD7-DABE-DB1B-2FC7-DCA2499B67CC}"/>
              </a:ext>
            </a:extLst>
          </p:cNvPr>
          <p:cNvSpPr txBox="1">
            <a:spLocks/>
          </p:cNvSpPr>
          <p:nvPr/>
        </p:nvSpPr>
        <p:spPr>
          <a:xfrm>
            <a:off x="204630" y="4749851"/>
            <a:ext cx="8734739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700" dirty="0"/>
              <a:t>Source: Z. </a:t>
            </a:r>
            <a:r>
              <a:rPr lang="en-US" sz="700" dirty="0" err="1"/>
              <a:t>Lahner</a:t>
            </a:r>
            <a:r>
              <a:rPr lang="en-US" sz="700" dirty="0"/>
              <a:t>, E. </a:t>
            </a:r>
            <a:r>
              <a:rPr lang="en-US" sz="700" dirty="0" err="1"/>
              <a:t>Rodola</a:t>
            </a:r>
            <a:r>
              <a:rPr lang="en-US" sz="700" dirty="0"/>
              <a:t>, M. M. Bronstein, D. </a:t>
            </a:r>
            <a:r>
              <a:rPr lang="en-US" sz="700" dirty="0" err="1"/>
              <a:t>Cremers</a:t>
            </a:r>
            <a:r>
              <a:rPr lang="en-US" sz="700" dirty="0"/>
              <a:t>, O. </a:t>
            </a:r>
            <a:r>
              <a:rPr lang="en-US" sz="700" dirty="0" err="1"/>
              <a:t>Burghard</a:t>
            </a:r>
            <a:r>
              <a:rPr lang="en-US" sz="700" dirty="0"/>
              <a:t>, L. Cosmo, A. </a:t>
            </a:r>
            <a:r>
              <a:rPr lang="en-US" sz="700" dirty="0" err="1"/>
              <a:t>Dieckmann</a:t>
            </a:r>
            <a:r>
              <a:rPr lang="en-US" sz="700" dirty="0"/>
              <a:t>, R. Klein and Y. </a:t>
            </a:r>
            <a:r>
              <a:rPr lang="en-US" sz="700" dirty="0" err="1"/>
              <a:t>Sahillioglu</a:t>
            </a:r>
            <a:r>
              <a:rPr lang="en-US" sz="700" dirty="0"/>
              <a:t>, SHREC'16: Matching of Deformable Shapes with Topological Noise, Proc. of </a:t>
            </a:r>
            <a:r>
              <a:rPr lang="en-US" sz="700" dirty="0" err="1"/>
              <a:t>Eurographics</a:t>
            </a:r>
            <a:r>
              <a:rPr lang="en-US" sz="700" dirty="0"/>
              <a:t> Workshop on 3D Object Retrieval (3DOR), May 2016.</a:t>
            </a:r>
          </a:p>
        </p:txBody>
      </p:sp>
      <p:sp>
        <p:nvSpPr>
          <p:cNvPr id="10" name="Google Shape;170;p20">
            <a:extLst>
              <a:ext uri="{FF2B5EF4-FFF2-40B4-BE49-F238E27FC236}">
                <a16:creationId xmlns:a16="http://schemas.microsoft.com/office/drawing/2014/main" id="{C79150CC-6D03-925C-9D0B-AC30B8E670C1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00231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0" y="2600327"/>
            <a:ext cx="9144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i="1" dirty="0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Any questions?</a:t>
            </a:r>
            <a:endParaRPr sz="3200" i="1" dirty="0">
              <a:solidFill>
                <a:schemeClr val="accen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0" y="1761996"/>
            <a:ext cx="914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 dirty="0"/>
              <a:t>Thanks!</a:t>
            </a:r>
            <a:endParaRPr sz="6000" b="0" dirty="0"/>
          </a:p>
        </p:txBody>
      </p:sp>
      <p:sp>
        <p:nvSpPr>
          <p:cNvPr id="3" name="Google Shape;336;p31">
            <a:extLst>
              <a:ext uri="{FF2B5EF4-FFF2-40B4-BE49-F238E27FC236}">
                <a16:creationId xmlns:a16="http://schemas.microsoft.com/office/drawing/2014/main" id="{AF707994-BEE1-FD74-E573-8A83F3C88FFA}"/>
              </a:ext>
            </a:extLst>
          </p:cNvPr>
          <p:cNvSpPr txBox="1">
            <a:spLocks/>
          </p:cNvSpPr>
          <p:nvPr/>
        </p:nvSpPr>
        <p:spPr>
          <a:xfrm>
            <a:off x="-7147" y="4749856"/>
            <a:ext cx="9144000" cy="39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>
              <a:buNone/>
            </a:pPr>
            <a:r>
              <a:rPr lang="en-US" sz="700" dirty="0"/>
              <a:t>Til Stotz (03757560) 		 Til.Stotz@tum.de	 	Robotics, Cognition, Intelligence 		WS22/23</a:t>
            </a:r>
          </a:p>
        </p:txBody>
      </p:sp>
    </p:spTree>
    <p:extLst>
      <p:ext uri="{BB962C8B-B14F-4D97-AF65-F5344CB8AC3E}">
        <p14:creationId xmlns:p14="http://schemas.microsoft.com/office/powerpoint/2010/main" val="313054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CD3C2FD-8A2D-799E-C0A2-105A12A5C4AF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AF9A186-F787-C596-BEEC-7673FA0047C2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2F1283C-D93D-2DD0-7E2F-01107AD08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5" t="4026" r="8962" b="1667"/>
          <a:stretch/>
        </p:blipFill>
        <p:spPr>
          <a:xfrm>
            <a:off x="5683809" y="2572410"/>
            <a:ext cx="1536494" cy="252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FBFDD75-D120-9AF0-3616-9F16734457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5"/>
          <a:stretch/>
        </p:blipFill>
        <p:spPr>
          <a:xfrm>
            <a:off x="5306418" y="66464"/>
            <a:ext cx="1861560" cy="2520000"/>
          </a:xfrm>
          <a:prstGeom prst="rect">
            <a:avLst/>
          </a:prstGeom>
        </p:spPr>
      </p:pic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68379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DiffusionNET</a:t>
            </a:r>
            <a:r>
              <a:rPr lang="de-DE" dirty="0"/>
              <a:t>?</a:t>
            </a:r>
            <a:endParaRPr dirty="0"/>
          </a:p>
        </p:txBody>
      </p:sp>
      <p:sp>
        <p:nvSpPr>
          <p:cNvPr id="171" name="Google Shape;171;p20"/>
          <p:cNvSpPr txBox="1">
            <a:spLocks noGrp="1"/>
          </p:cNvSpPr>
          <p:nvPr>
            <p:ph type="body" idx="1"/>
          </p:nvPr>
        </p:nvSpPr>
        <p:spPr>
          <a:xfrm>
            <a:off x="5176758" y="2351997"/>
            <a:ext cx="1907221" cy="4702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highlight>
                  <a:schemeClr val="accent1"/>
                </a:highlight>
              </a:rPr>
              <a:t>Sampling Agnostic</a:t>
            </a:r>
            <a:endParaRPr sz="1200" b="1" dirty="0">
              <a:highlight>
                <a:schemeClr val="accent1"/>
              </a:highlight>
            </a:endParaRPr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157;p19">
            <a:extLst>
              <a:ext uri="{FF2B5EF4-FFF2-40B4-BE49-F238E27FC236}">
                <a16:creationId xmlns:a16="http://schemas.microsoft.com/office/drawing/2014/main" id="{D48971C5-3DC6-6812-AA7D-0A8C0B96FE71}"/>
              </a:ext>
            </a:extLst>
          </p:cNvPr>
          <p:cNvSpPr txBox="1">
            <a:spLocks/>
          </p:cNvSpPr>
          <p:nvPr/>
        </p:nvSpPr>
        <p:spPr>
          <a:xfrm>
            <a:off x="1020828" y="1607344"/>
            <a:ext cx="4080980" cy="228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endParaRPr lang="en-US" sz="1200" dirty="0"/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Plug-and-play neural network for deep learning on 3D surfaces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Simple, robust and efficient networks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1200" dirty="0"/>
              <a:t>Ingredients: standard MLP, diffusion and spatial gradient features</a:t>
            </a:r>
          </a:p>
          <a:p>
            <a:pPr marL="0" indent="0">
              <a:buFont typeface="Quattrocento Sans"/>
              <a:buNone/>
            </a:pPr>
            <a:endParaRPr lang="en-US" sz="12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1C308B-9259-6083-8A09-18F51C900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16" t="5065" r="8049"/>
          <a:stretch/>
        </p:blipFill>
        <p:spPr>
          <a:xfrm>
            <a:off x="7253263" y="882394"/>
            <a:ext cx="1650186" cy="2520000"/>
          </a:xfrm>
          <a:prstGeom prst="rect">
            <a:avLst/>
          </a:prstGeom>
        </p:spPr>
      </p:pic>
      <p:sp>
        <p:nvSpPr>
          <p:cNvPr id="15" name="Google Shape;171;p20">
            <a:extLst>
              <a:ext uri="{FF2B5EF4-FFF2-40B4-BE49-F238E27FC236}">
                <a16:creationId xmlns:a16="http://schemas.microsoft.com/office/drawing/2014/main" id="{71D8141D-594A-5EAF-6EE6-98BEC536C412}"/>
              </a:ext>
            </a:extLst>
          </p:cNvPr>
          <p:cNvSpPr txBox="1">
            <a:spLocks/>
          </p:cNvSpPr>
          <p:nvPr/>
        </p:nvSpPr>
        <p:spPr>
          <a:xfrm>
            <a:off x="7643811" y="3056932"/>
            <a:ext cx="1582848" cy="4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de-DE" sz="1200" b="1" dirty="0">
                <a:highlight>
                  <a:schemeClr val="accent1"/>
                </a:highlight>
              </a:rPr>
              <a:t>Resolution </a:t>
            </a:r>
            <a:r>
              <a:rPr lang="de-DE" sz="1200" b="1" dirty="0" err="1">
                <a:highlight>
                  <a:schemeClr val="accent1"/>
                </a:highlight>
              </a:rPr>
              <a:t>Agnostic</a:t>
            </a:r>
            <a:endParaRPr lang="de-DE" sz="1200" b="1" dirty="0">
              <a:highlight>
                <a:schemeClr val="accent1"/>
              </a:highlight>
            </a:endParaRPr>
          </a:p>
        </p:txBody>
      </p:sp>
      <p:sp>
        <p:nvSpPr>
          <p:cNvPr id="18" name="Google Shape;171;p20">
            <a:extLst>
              <a:ext uri="{FF2B5EF4-FFF2-40B4-BE49-F238E27FC236}">
                <a16:creationId xmlns:a16="http://schemas.microsoft.com/office/drawing/2014/main" id="{D6D2D520-E42A-B256-8184-2CD681C000CB}"/>
              </a:ext>
            </a:extLst>
          </p:cNvPr>
          <p:cNvSpPr txBox="1">
            <a:spLocks/>
          </p:cNvSpPr>
          <p:nvPr/>
        </p:nvSpPr>
        <p:spPr>
          <a:xfrm>
            <a:off x="6507731" y="4638220"/>
            <a:ext cx="2035496" cy="470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Font typeface="Quattrocento Sans"/>
              <a:buNone/>
            </a:pPr>
            <a:r>
              <a:rPr lang="de-DE" sz="1200" b="1" dirty="0" err="1">
                <a:highlight>
                  <a:schemeClr val="accent1"/>
                </a:highlight>
              </a:rPr>
              <a:t>Representation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Agnostic</a:t>
            </a:r>
            <a:endParaRPr lang="de-DE" sz="1200" b="1" dirty="0">
              <a:highlight>
                <a:schemeClr val="accent1"/>
              </a:highlight>
            </a:endParaRPr>
          </a:p>
        </p:txBody>
      </p:sp>
      <p:sp>
        <p:nvSpPr>
          <p:cNvPr id="2" name="Google Shape;170;p20">
            <a:extLst>
              <a:ext uri="{FF2B5EF4-FFF2-40B4-BE49-F238E27FC236}">
                <a16:creationId xmlns:a16="http://schemas.microsoft.com/office/drawing/2014/main" id="{32775B05-DB47-F69B-F573-AB44C717DC02}"/>
              </a:ext>
            </a:extLst>
          </p:cNvPr>
          <p:cNvSpPr txBox="1">
            <a:spLocks/>
          </p:cNvSpPr>
          <p:nvPr/>
        </p:nvSpPr>
        <p:spPr>
          <a:xfrm>
            <a:off x="805244" y="786594"/>
            <a:ext cx="420194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CD3C2FD-8A2D-799E-C0A2-105A12A5C4AF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AF9A186-F787-C596-BEEC-7673FA0047C2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683794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Related</a:t>
            </a:r>
            <a:r>
              <a:rPr lang="de-DE" dirty="0"/>
              <a:t> Work: (1) </a:t>
            </a:r>
            <a:r>
              <a:rPr lang="de-DE" dirty="0" err="1"/>
              <a:t>PointNET</a:t>
            </a: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336;p31">
            <a:extLst>
              <a:ext uri="{FF2B5EF4-FFF2-40B4-BE49-F238E27FC236}">
                <a16:creationId xmlns:a16="http://schemas.microsoft.com/office/drawing/2014/main" id="{6C787F8C-C33C-6AEA-F740-6EC0ECB85207}"/>
              </a:ext>
            </a:extLst>
          </p:cNvPr>
          <p:cNvSpPr txBox="1">
            <a:spLocks/>
          </p:cNvSpPr>
          <p:nvPr/>
        </p:nvSpPr>
        <p:spPr>
          <a:xfrm>
            <a:off x="1012401" y="1509773"/>
            <a:ext cx="3190750" cy="256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lnSpc>
                <a:spcPct val="150000"/>
              </a:lnSpc>
              <a:buFont typeface="Quattrocento Sans"/>
              <a:buNone/>
            </a:pPr>
            <a:endParaRPr lang="en-US" sz="1200" b="1" dirty="0">
              <a:highlight>
                <a:schemeClr val="accent1"/>
              </a:highlight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Neural network architecture for point sets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High performance on classification, segmentation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Drawbacks: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sz="1200" b="1" dirty="0"/>
              <a:t>Point clouds only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sz="1200" b="1" dirty="0"/>
              <a:t>Not suitable for deformable shapes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12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7D3EC0-3BFB-B784-854F-ABA88E3BB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81" y="1131057"/>
            <a:ext cx="3657475" cy="16610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0C2A16F-BE52-3A8B-5D07-E5E293361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8943"/>
            <a:ext cx="1194897" cy="1843087"/>
          </a:xfrm>
          <a:prstGeom prst="rect">
            <a:avLst/>
          </a:prstGeom>
        </p:spPr>
      </p:pic>
      <p:pic>
        <p:nvPicPr>
          <p:cNvPr id="22" name="Grafik 21" descr="Schließen mit einfarbiger Füllung">
            <a:extLst>
              <a:ext uri="{FF2B5EF4-FFF2-40B4-BE49-F238E27FC236}">
                <a16:creationId xmlns:a16="http://schemas.microsoft.com/office/drawing/2014/main" id="{0C748B43-6DB7-FBB7-9ADB-0586B4060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40848" y="3671886"/>
            <a:ext cx="457200" cy="457200"/>
          </a:xfrm>
          <a:prstGeom prst="rect">
            <a:avLst/>
          </a:prstGeom>
        </p:spPr>
      </p:pic>
      <p:sp>
        <p:nvSpPr>
          <p:cNvPr id="2" name="Google Shape;336;p31">
            <a:extLst>
              <a:ext uri="{FF2B5EF4-FFF2-40B4-BE49-F238E27FC236}">
                <a16:creationId xmlns:a16="http://schemas.microsoft.com/office/drawing/2014/main" id="{BDA163AA-2A0C-D37E-CC49-13D427D5FC36}"/>
              </a:ext>
            </a:extLst>
          </p:cNvPr>
          <p:cNvSpPr txBox="1">
            <a:spLocks/>
          </p:cNvSpPr>
          <p:nvPr/>
        </p:nvSpPr>
        <p:spPr>
          <a:xfrm>
            <a:off x="204630" y="4780394"/>
            <a:ext cx="8734739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700" dirty="0"/>
              <a:t>Source: Charles R Qi, Hao </a:t>
            </a:r>
            <a:r>
              <a:rPr lang="en-US" sz="700" dirty="0" err="1"/>
              <a:t>Su</a:t>
            </a:r>
            <a:r>
              <a:rPr lang="en-US" sz="700" dirty="0"/>
              <a:t>, </a:t>
            </a:r>
            <a:r>
              <a:rPr lang="en-US" sz="700" dirty="0" err="1"/>
              <a:t>Kaichun</a:t>
            </a:r>
            <a:r>
              <a:rPr lang="en-US" sz="700" dirty="0"/>
              <a:t> Mo, and Leonidas J </a:t>
            </a:r>
            <a:r>
              <a:rPr lang="en-US" sz="700" dirty="0" err="1"/>
              <a:t>Guibas</a:t>
            </a:r>
            <a:r>
              <a:rPr lang="en-US" sz="700" dirty="0"/>
              <a:t>. 2017a. </a:t>
            </a:r>
            <a:r>
              <a:rPr lang="en-US" sz="700" dirty="0" err="1"/>
              <a:t>Pointnet</a:t>
            </a:r>
            <a:r>
              <a:rPr lang="en-US" sz="700" dirty="0"/>
              <a:t>: Deep learning on point sets for 3d classification and segmentation. Proc. Computer Vision and Pattern Recognition (CVPR), IEEE 1, 2 (2017), 4.</a:t>
            </a:r>
          </a:p>
        </p:txBody>
      </p:sp>
      <p:sp>
        <p:nvSpPr>
          <p:cNvPr id="6" name="Google Shape;170;p20">
            <a:extLst>
              <a:ext uri="{FF2B5EF4-FFF2-40B4-BE49-F238E27FC236}">
                <a16:creationId xmlns:a16="http://schemas.microsoft.com/office/drawing/2014/main" id="{B99AFB05-C539-DD29-A984-A26A2C5D5F1B}"/>
              </a:ext>
            </a:extLst>
          </p:cNvPr>
          <p:cNvSpPr txBox="1">
            <a:spLocks/>
          </p:cNvSpPr>
          <p:nvPr/>
        </p:nvSpPr>
        <p:spPr>
          <a:xfrm>
            <a:off x="805244" y="778080"/>
            <a:ext cx="420194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6557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CD3C2FD-8A2D-799E-C0A2-105A12A5C4AF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4AF9A186-F787-C596-BEEC-7673FA0047C2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381249" y="753232"/>
            <a:ext cx="6091113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/>
              <a:t>Related</a:t>
            </a:r>
            <a:r>
              <a:rPr lang="de-DE" dirty="0"/>
              <a:t> Work: (2) Dynamic Graph CNN</a:t>
            </a:r>
            <a:endParaRPr dirty="0"/>
          </a:p>
        </p:txBody>
      </p:sp>
      <p:sp>
        <p:nvSpPr>
          <p:cNvPr id="179" name="Google Shape;17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336;p31">
            <a:extLst>
              <a:ext uri="{FF2B5EF4-FFF2-40B4-BE49-F238E27FC236}">
                <a16:creationId xmlns:a16="http://schemas.microsoft.com/office/drawing/2014/main" id="{6C787F8C-C33C-6AEA-F740-6EC0ECB85207}"/>
              </a:ext>
            </a:extLst>
          </p:cNvPr>
          <p:cNvSpPr txBox="1">
            <a:spLocks/>
          </p:cNvSpPr>
          <p:nvPr/>
        </p:nvSpPr>
        <p:spPr>
          <a:xfrm>
            <a:off x="1015341" y="1584613"/>
            <a:ext cx="3190750" cy="27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lnSpc>
                <a:spcPct val="150000"/>
              </a:lnSpc>
              <a:buFont typeface="Quattrocento Sans"/>
              <a:buNone/>
            </a:pPr>
            <a:endParaRPr lang="en-US" sz="1200" b="1" dirty="0">
              <a:highlight>
                <a:schemeClr val="accent1"/>
              </a:highlight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CNN-based neural network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Propagates information along edges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en-US" sz="1200" dirty="0"/>
              <a:t>Drawbacks: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sz="1200" b="1" dirty="0"/>
              <a:t>Bad performance under remeshing</a:t>
            </a:r>
          </a:p>
          <a:p>
            <a:pPr marL="628650" lvl="1" indent="-171450">
              <a:lnSpc>
                <a:spcPct val="150000"/>
              </a:lnSpc>
              <a:buFontTx/>
              <a:buChar char="-"/>
            </a:pPr>
            <a:r>
              <a:rPr lang="en-US" sz="1200" b="1" dirty="0"/>
              <a:t>Worse propagation on dense point clouds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2ECF6A-C4F3-F22A-7739-E9A8B7C34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244" y="1782365"/>
            <a:ext cx="4334983" cy="105134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E73EAF-2552-3E13-2E9A-BD5232B46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31003"/>
            <a:ext cx="898374" cy="90474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50F65C-AAA9-3BF4-F7F9-E90DDE431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521" y="3431003"/>
            <a:ext cx="939045" cy="945705"/>
          </a:xfrm>
          <a:prstGeom prst="rect">
            <a:avLst/>
          </a:prstGeom>
        </p:spPr>
      </p:pic>
      <p:pic>
        <p:nvPicPr>
          <p:cNvPr id="9" name="Grafik 8" descr="Schließen mit einfarbiger Füllung">
            <a:extLst>
              <a:ext uri="{FF2B5EF4-FFF2-40B4-BE49-F238E27FC236}">
                <a16:creationId xmlns:a16="http://schemas.microsoft.com/office/drawing/2014/main" id="{DAA86317-B271-21CF-2C2F-7BC494428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6443" y="3675255"/>
            <a:ext cx="457200" cy="457200"/>
          </a:xfrm>
          <a:prstGeom prst="rect">
            <a:avLst/>
          </a:prstGeom>
        </p:spPr>
      </p:pic>
      <p:pic>
        <p:nvPicPr>
          <p:cNvPr id="11" name="Grafik 10" descr="Häkchen mit einfarbiger Füllung">
            <a:extLst>
              <a:ext uri="{FF2B5EF4-FFF2-40B4-BE49-F238E27FC236}">
                <a16:creationId xmlns:a16="http://schemas.microsoft.com/office/drawing/2014/main" id="{AC343882-532D-31C3-B1CE-BB6946A00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90859" y="3653047"/>
            <a:ext cx="460657" cy="460657"/>
          </a:xfrm>
          <a:prstGeom prst="rect">
            <a:avLst/>
          </a:prstGeom>
        </p:spPr>
      </p:pic>
      <p:sp>
        <p:nvSpPr>
          <p:cNvPr id="2" name="Google Shape;336;p31">
            <a:extLst>
              <a:ext uri="{FF2B5EF4-FFF2-40B4-BE49-F238E27FC236}">
                <a16:creationId xmlns:a16="http://schemas.microsoft.com/office/drawing/2014/main" id="{FED21EAE-A7C0-53E5-8D8A-E97149BC2017}"/>
              </a:ext>
            </a:extLst>
          </p:cNvPr>
          <p:cNvSpPr txBox="1">
            <a:spLocks/>
          </p:cNvSpPr>
          <p:nvPr/>
        </p:nvSpPr>
        <p:spPr>
          <a:xfrm>
            <a:off x="204630" y="4780394"/>
            <a:ext cx="8734739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700" dirty="0"/>
              <a:t>Source: Yue Wang, </a:t>
            </a:r>
            <a:r>
              <a:rPr lang="en-US" sz="700" dirty="0" err="1"/>
              <a:t>Yongbin</a:t>
            </a:r>
            <a:r>
              <a:rPr lang="en-US" sz="700" dirty="0"/>
              <a:t> Sun, </a:t>
            </a:r>
            <a:r>
              <a:rPr lang="en-US" sz="700" dirty="0" err="1"/>
              <a:t>Ziwei</a:t>
            </a:r>
            <a:r>
              <a:rPr lang="en-US" sz="700" dirty="0"/>
              <a:t> Liu, Sanjay E. </a:t>
            </a:r>
            <a:r>
              <a:rPr lang="en-US" sz="700" dirty="0" err="1"/>
              <a:t>Sarma</a:t>
            </a:r>
            <a:r>
              <a:rPr lang="en-US" sz="700" dirty="0"/>
              <a:t>, Michael M. Bronstein, and Justin M. Solomon. 2019. Dynamic Graph CNN for Learning on Point Clouds. ACM Transactions on Graphics (TOG) (2019).</a:t>
            </a:r>
          </a:p>
        </p:txBody>
      </p:sp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09618DD7-0BFF-8793-7FB1-8205B3F914A9}"/>
              </a:ext>
            </a:extLst>
          </p:cNvPr>
          <p:cNvSpPr txBox="1">
            <a:spLocks/>
          </p:cNvSpPr>
          <p:nvPr/>
        </p:nvSpPr>
        <p:spPr>
          <a:xfrm>
            <a:off x="805244" y="778080"/>
            <a:ext cx="420194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9911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(1) Multi-layer Perceptron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Google Shape;377;p3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1250" y="1616475"/>
                <a:ext cx="3400800" cy="3112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de-DE" sz="1200" dirty="0"/>
                  <a:t>Consider D </a:t>
                </a:r>
                <a:r>
                  <a:rPr lang="de-DE" sz="1200" dirty="0" err="1"/>
                  <a:t>features</a:t>
                </a:r>
                <a:r>
                  <a:rPr lang="de-DE" sz="1200" dirty="0"/>
                  <a:t> at </a:t>
                </a:r>
                <a:r>
                  <a:rPr lang="de-DE" sz="1200" dirty="0" err="1"/>
                  <a:t>every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vertex</a:t>
                </a:r>
                <a:r>
                  <a:rPr lang="de-DE" sz="1200" dirty="0"/>
                  <a:t> V</a:t>
                </a:r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/>
                  <a:t>Transform </a:t>
                </a:r>
                <a:r>
                  <a:rPr lang="de-DE" sz="1200" dirty="0" err="1"/>
                  <a:t>features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</a:t>
                </a:r>
                <a:r>
                  <a:rPr lang="de-DE" sz="1200" dirty="0"/>
                  <a:t> all </a:t>
                </a:r>
                <a:r>
                  <a:rPr lang="de-DE" sz="1200" dirty="0" err="1"/>
                  <a:t>vertices</a:t>
                </a:r>
                <a:r>
                  <a:rPr lang="de-DE" sz="1200" dirty="0"/>
                  <a:t> via </a:t>
                </a:r>
                <a14:m>
                  <m:oMath xmlns:m="http://schemas.openxmlformats.org/officeDocument/2006/math">
                    <m:r>
                      <a:rPr lang="de-DE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ar-A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ar-A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ar-A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ar-A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ar-A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ar-AE" sz="1200" dirty="0"/>
                  <a:t> </a:t>
                </a:r>
                <a:r>
                  <a:rPr lang="de-DE" sz="1200" dirty="0" err="1"/>
                  <a:t>using</a:t>
                </a:r>
                <a:r>
                  <a:rPr lang="de-DE" sz="1200" dirty="0"/>
                  <a:t> </a:t>
                </a:r>
                <a:r>
                  <a:rPr lang="de-DE" sz="1200" b="1" dirty="0" err="1"/>
                  <a:t>standard</a:t>
                </a:r>
                <a:r>
                  <a:rPr lang="de-DE" sz="1200" b="1" dirty="0"/>
                  <a:t> MLP</a:t>
                </a:r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 err="1"/>
                  <a:t>Can‘t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capture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spatial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structure</a:t>
                </a:r>
                <a:r>
                  <a:rPr lang="de-DE" sz="1200" dirty="0"/>
                  <a:t>, </a:t>
                </a:r>
                <a:r>
                  <a:rPr lang="de-DE" sz="1200" dirty="0" err="1"/>
                  <a:t>no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communication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between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vertices</a:t>
                </a:r>
                <a:endParaRPr lang="de-DE" sz="12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de-DE" sz="1200" dirty="0"/>
              </a:p>
            </p:txBody>
          </p:sp>
        </mc:Choice>
        <mc:Fallback xmlns="">
          <p:sp>
            <p:nvSpPr>
              <p:cNvPr id="377" name="Google Shape;377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250" y="1616475"/>
                <a:ext cx="3400800" cy="3112200"/>
              </a:xfrm>
              <a:prstGeom prst="rect">
                <a:avLst/>
              </a:prstGeom>
              <a:blipFill>
                <a:blip r:embed="rId3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F7C90F-8898-6CAB-5495-6C4389311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77" y="1616474"/>
            <a:ext cx="3061713" cy="211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4C30E87C-BEAD-9202-B767-08BC6131B06C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951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(2) What is Diffusion?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Google Shape;377;p3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1250" y="1487888"/>
                <a:ext cx="3400800" cy="3112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de-DE" sz="1200" dirty="0"/>
                  <a:t>Purpose: </a:t>
                </a:r>
                <a:r>
                  <a:rPr lang="de-DE" sz="1200" dirty="0" err="1"/>
                  <a:t>Spatially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propagate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features</a:t>
                </a:r>
                <a:endParaRPr lang="de-DE" sz="1200" dirty="0"/>
              </a:p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de-DE" sz="1200" dirty="0"/>
                  <a:t>Intuition: Use </a:t>
                </a:r>
                <a:r>
                  <a:rPr lang="de-DE" sz="1200" b="1" dirty="0" err="1"/>
                  <a:t>heat</a:t>
                </a:r>
                <a:r>
                  <a:rPr lang="de-DE" sz="1200" b="1" dirty="0"/>
                  <a:t> </a:t>
                </a:r>
                <a:r>
                  <a:rPr lang="de-DE" sz="1200" b="1" dirty="0" err="1"/>
                  <a:t>equation</a:t>
                </a:r>
                <a:r>
                  <a:rPr lang="de-DE" sz="1200" b="1" dirty="0"/>
                  <a:t> </a:t>
                </a:r>
                <a:r>
                  <a:rPr lang="de-DE" sz="1200" dirty="0"/>
                  <a:t>to </a:t>
                </a:r>
                <a:r>
                  <a:rPr lang="de-DE" sz="1200" dirty="0" err="1"/>
                  <a:t>model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diffusion</a:t>
                </a:r>
                <a:endParaRPr lang="de-DE" sz="1200" dirty="0"/>
              </a:p>
              <a:p>
                <a:pPr marL="0" lvl="0" indent="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de-DE" sz="1200" dirty="0"/>
                  <a:t>	</a:t>
                </a:r>
              </a:p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endParaRPr lang="de-DE" sz="1200" dirty="0"/>
              </a:p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endParaRPr lang="de-DE" sz="1200" dirty="0"/>
              </a:p>
              <a:p>
                <a:pPr marL="285750" lvl="0" indent="-285750" algn="l" rtl="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Tx/>
                  <a:buChar char="-"/>
                </a:pPr>
                <a:r>
                  <a:rPr lang="de-DE" sz="1200" dirty="0" err="1"/>
                  <a:t>Learn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diffusion</a:t>
                </a:r>
                <a:r>
                  <a:rPr lang="de-DE" sz="1200" dirty="0"/>
                  <a:t> time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sz="1200" dirty="0"/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 err="1"/>
                  <a:t>Implemented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by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diffusion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layer</a:t>
                </a:r>
                <a:endParaRPr lang="de-DE" sz="1200" dirty="0"/>
              </a:p>
            </p:txBody>
          </p:sp>
        </mc:Choice>
        <mc:Fallback xmlns="">
          <p:sp>
            <p:nvSpPr>
              <p:cNvPr id="377" name="Google Shape;377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250" y="1487888"/>
                <a:ext cx="3400800" cy="3112200"/>
              </a:xfrm>
              <a:prstGeom prst="rect">
                <a:avLst/>
              </a:prstGeom>
              <a:blipFill>
                <a:blip r:embed="rId5"/>
                <a:stretch>
                  <a:fillRect l="-23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0E379E-3979-EB4E-7178-A4CA92959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531" y="2793228"/>
            <a:ext cx="4022638" cy="19354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elle 7">
                <a:extLst>
                  <a:ext uri="{FF2B5EF4-FFF2-40B4-BE49-F238E27FC236}">
                    <a16:creationId xmlns:a16="http://schemas.microsoft.com/office/drawing/2014/main" id="{D94F9CF6-FC19-7D65-56F0-B5048BFE3C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802968"/>
                  </p:ext>
                </p:extLst>
              </p:nvPr>
            </p:nvGraphicFramePr>
            <p:xfrm>
              <a:off x="1734050" y="2642978"/>
              <a:ext cx="3048000" cy="802020"/>
            </p:xfrm>
            <a:graphic>
              <a:graphicData uri="http://schemas.openxmlformats.org/drawingml/2006/table">
                <a:tbl>
                  <a:tblPr firstRow="1" bandRow="1">
                    <a:tableStyleId>{DA5B2040-0373-4AB5-8C16-54180E59C3D7}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3710898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090839072"/>
                        </a:ext>
                      </a:extLst>
                    </a:gridCol>
                  </a:tblGrid>
                  <a:tr h="2004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100" dirty="0" err="1">
                              <a:latin typeface="Quattrocento Sans" panose="020B0502050000020003" pitchFamily="34" charset="0"/>
                            </a:rPr>
                            <a:t>Continuous</a:t>
                          </a:r>
                          <a:endParaRPr lang="de-DE" sz="1100" dirty="0">
                            <a:latin typeface="Quattrocento Sans" panose="020B0502050000020003" pitchFamily="34" charset="0"/>
                          </a:endParaRPr>
                        </a:p>
                      </a:txBody>
                      <a:tcPr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100" dirty="0" err="1">
                              <a:latin typeface="Quattrocento Sans" panose="020B0502050000020003" pitchFamily="34" charset="0"/>
                            </a:rPr>
                            <a:t>Discrete</a:t>
                          </a:r>
                          <a:endParaRPr lang="de-DE" dirty="0">
                            <a:latin typeface="Quattrocento Sans" panose="020B0502050000020003" pitchFamily="34" charset="0"/>
                          </a:endParaRPr>
                        </a:p>
                      </a:txBody>
                      <a:tcPr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6216219"/>
                      </a:ext>
                    </a:extLst>
                  </a:tr>
                  <a:tr h="5429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△</m:t>
                                </m:r>
                                <m:sSub>
                                  <m:sSubPr>
                                    <m:ctrlP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de-DE" sz="1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de-DE" sz="1400" dirty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𝑉𝑥𝑉</m:t>
                                  </m:r>
                                </m:sup>
                              </m:sSup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de-DE" sz="11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de-DE" sz="11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𝑉𝑥𝑉</m:t>
                                  </m:r>
                                </m:sup>
                              </m:sSup>
                            </m:oMath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7117129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elle 7">
                <a:extLst>
                  <a:ext uri="{FF2B5EF4-FFF2-40B4-BE49-F238E27FC236}">
                    <a16:creationId xmlns:a16="http://schemas.microsoft.com/office/drawing/2014/main" id="{D94F9CF6-FC19-7D65-56F0-B5048BFE3C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1802968"/>
                  </p:ext>
                </p:extLst>
              </p:nvPr>
            </p:nvGraphicFramePr>
            <p:xfrm>
              <a:off x="1734050" y="2642978"/>
              <a:ext cx="3048000" cy="802020"/>
            </p:xfrm>
            <a:graphic>
              <a:graphicData uri="http://schemas.openxmlformats.org/drawingml/2006/table">
                <a:tbl>
                  <a:tblPr firstRow="1" bandRow="1">
                    <a:tableStyleId>{DA5B2040-0373-4AB5-8C16-54180E59C3D7}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371089819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090839072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100" dirty="0" err="1">
                              <a:latin typeface="Quattrocento Sans" panose="020B0502050000020003" pitchFamily="34" charset="0"/>
                            </a:rPr>
                            <a:t>Continuous</a:t>
                          </a:r>
                          <a:endParaRPr lang="de-DE" sz="1100" dirty="0">
                            <a:latin typeface="Quattrocento Sans" panose="020B0502050000020003" pitchFamily="34" charset="0"/>
                          </a:endParaRPr>
                        </a:p>
                      </a:txBody>
                      <a:tcPr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de-DE" sz="1100" dirty="0" err="1">
                              <a:latin typeface="Quattrocento Sans" panose="020B0502050000020003" pitchFamily="34" charset="0"/>
                            </a:rPr>
                            <a:t>Discrete</a:t>
                          </a:r>
                          <a:endParaRPr lang="de-DE" dirty="0">
                            <a:latin typeface="Quattrocento Sans" panose="020B0502050000020003" pitchFamily="34" charset="0"/>
                          </a:endParaRPr>
                        </a:p>
                      </a:txBody>
                      <a:tcPr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876216219"/>
                      </a:ext>
                    </a:extLst>
                  </a:tr>
                  <a:tr h="5429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8" t="-47778" r="-100398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800" t="-47778" r="-800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71299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heat eq">
            <a:hlinkClick r:id="" action="ppaction://media"/>
            <a:extLst>
              <a:ext uri="{FF2B5EF4-FFF2-40B4-BE49-F238E27FC236}">
                <a16:creationId xmlns:a16="http://schemas.microsoft.com/office/drawing/2014/main" id="{A55958AB-F630-EEB4-C007-9ACE45BB31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9221" y="1114216"/>
            <a:ext cx="2038349" cy="1528762"/>
          </a:xfrm>
          <a:prstGeom prst="rect">
            <a:avLst/>
          </a:prstGeom>
        </p:spPr>
      </p:pic>
      <p:sp>
        <p:nvSpPr>
          <p:cNvPr id="8" name="Google Shape;336;p31">
            <a:extLst>
              <a:ext uri="{FF2B5EF4-FFF2-40B4-BE49-F238E27FC236}">
                <a16:creationId xmlns:a16="http://schemas.microsoft.com/office/drawing/2014/main" id="{B6634EE8-07C2-80C3-1157-30D136BF1209}"/>
              </a:ext>
            </a:extLst>
          </p:cNvPr>
          <p:cNvSpPr txBox="1">
            <a:spLocks/>
          </p:cNvSpPr>
          <p:nvPr/>
        </p:nvSpPr>
        <p:spPr>
          <a:xfrm>
            <a:off x="5079209" y="2500303"/>
            <a:ext cx="2581433" cy="43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◉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sz="700" dirty="0"/>
              <a:t>https://www.youtube.com/watch?v=twBcpxrWm5E</a:t>
            </a:r>
          </a:p>
        </p:txBody>
      </p:sp>
      <p:sp>
        <p:nvSpPr>
          <p:cNvPr id="9" name="Google Shape;170;p20">
            <a:extLst>
              <a:ext uri="{FF2B5EF4-FFF2-40B4-BE49-F238E27FC236}">
                <a16:creationId xmlns:a16="http://schemas.microsoft.com/office/drawing/2014/main" id="{69E9DA8D-9283-4FF0-FED1-12398857EEFD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2234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3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49766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(2) Computing Diffusion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Google Shape;377;p3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695576" y="1616475"/>
                <a:ext cx="2447800" cy="3112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de-DE" sz="1200" b="1" dirty="0">
                    <a:highlight>
                      <a:schemeClr val="accent1"/>
                    </a:highlight>
                  </a:rPr>
                  <a:t>Euler </a:t>
                </a:r>
                <a:r>
                  <a:rPr lang="de-DE" sz="1200" b="1" dirty="0" err="1">
                    <a:highlight>
                      <a:schemeClr val="accent1"/>
                    </a:highlight>
                  </a:rPr>
                  <a:t>methods</a:t>
                </a:r>
                <a:endParaRPr lang="de-DE" sz="1200" dirty="0">
                  <a:latin typeface="Quattrocento Sans" panose="020B0502050000020003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>
                    <a:latin typeface="Quattrocento Sans" panose="020B0502050000020003" pitchFamily="34" charset="0"/>
                  </a:rPr>
                  <a:t>Easy to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implement</a:t>
                </a:r>
                <a:endParaRPr lang="de-DE" sz="1200" dirty="0">
                  <a:latin typeface="Quattrocento Sans" panose="020B0502050000020003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dirty="0" err="1">
                    <a:latin typeface="Quattrocento Sans" panose="020B0502050000020003" pitchFamily="34" charset="0"/>
                  </a:rPr>
                  <a:t>Solve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sparse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 linear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systems</a:t>
                </a:r>
                <a:endParaRPr lang="de-DE" sz="1200" dirty="0">
                  <a:latin typeface="Quattrocento Sans" panose="020B0502050000020003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de-DE" sz="1200" b="1" dirty="0">
                    <a:latin typeface="Quattrocento Sans" panose="020B0502050000020003" pitchFamily="34" charset="0"/>
                  </a:rPr>
                  <a:t>May not </a:t>
                </a:r>
                <a:r>
                  <a:rPr lang="de-DE" sz="1200" b="1" dirty="0" err="1">
                    <a:latin typeface="Quattrocento Sans" panose="020B0502050000020003" pitchFamily="34" charset="0"/>
                  </a:rPr>
                  <a:t>scale</a:t>
                </a:r>
                <a:r>
                  <a:rPr lang="de-DE" sz="1200" b="1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b="1" dirty="0" err="1">
                    <a:latin typeface="Quattrocento Sans" panose="020B0502050000020003" pitchFamily="34" charset="0"/>
                  </a:rPr>
                  <a:t>well</a:t>
                </a:r>
                <a:r>
                  <a:rPr lang="de-DE" sz="1200" b="1" dirty="0">
                    <a:latin typeface="Quattrocento Sans" panose="020B0502050000020003" pitchFamily="34" charset="0"/>
                  </a:rPr>
                  <a:t> to large </a:t>
                </a:r>
                <a:r>
                  <a:rPr lang="de-DE" sz="1200" b="1" dirty="0" err="1">
                    <a:latin typeface="Quattrocento Sans" panose="020B0502050000020003" pitchFamily="34" charset="0"/>
                  </a:rPr>
                  <a:t>problems</a:t>
                </a:r>
                <a:endParaRPr lang="de-DE" sz="1200" dirty="0">
                  <a:latin typeface="Cambria Math" panose="02040503050406030204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𝑡𝐿</m:t>
                          </m:r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𝑀𝑢</m:t>
                      </m:r>
                    </m:oMath>
                  </m:oMathPara>
                </a14:m>
                <a:endParaRPr lang="de-DE" sz="1200" dirty="0"/>
              </a:p>
              <a:p>
                <a:pPr marL="285750" lvl="0" indent="-285750">
                  <a:lnSpc>
                    <a:spcPct val="150000"/>
                  </a:lnSpc>
                  <a:buFontTx/>
                  <a:buChar char="-"/>
                </a:pPr>
                <a:endParaRPr lang="de-DE" sz="1200" dirty="0"/>
              </a:p>
            </p:txBody>
          </p:sp>
        </mc:Choice>
        <mc:Fallback xmlns="">
          <p:sp>
            <p:nvSpPr>
              <p:cNvPr id="377" name="Google Shape;377;p3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95576" y="1616475"/>
                <a:ext cx="2447800" cy="3112200"/>
              </a:xfrm>
              <a:prstGeom prst="rect">
                <a:avLst/>
              </a:prstGeom>
              <a:blipFill>
                <a:blip r:embed="rId3"/>
                <a:stretch>
                  <a:fillRect l="-32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1" name="Google Shape;381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F6DCD94F-ED1B-2927-EE29-8A081E36E1A8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1271E90-626C-277B-19F5-6F06684336D3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oogle Shape;377;p33">
            <a:extLst>
              <a:ext uri="{FF2B5EF4-FFF2-40B4-BE49-F238E27FC236}">
                <a16:creationId xmlns:a16="http://schemas.microsoft.com/office/drawing/2014/main" id="{E4442909-67D3-D469-B6A0-B5802CE73D7C}"/>
              </a:ext>
            </a:extLst>
          </p:cNvPr>
          <p:cNvSpPr txBox="1">
            <a:spLocks/>
          </p:cNvSpPr>
          <p:nvPr/>
        </p:nvSpPr>
        <p:spPr>
          <a:xfrm>
            <a:off x="4465001" y="1616475"/>
            <a:ext cx="3078797" cy="150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lnSpc>
                <a:spcPct val="150000"/>
              </a:lnSpc>
              <a:buFont typeface="Quattrocento Sans"/>
              <a:buNone/>
            </a:pPr>
            <a:r>
              <a:rPr lang="de-DE" sz="1200" b="1" dirty="0" err="1">
                <a:highlight>
                  <a:schemeClr val="accent1"/>
                </a:highlight>
              </a:rPr>
              <a:t>Spectral</a:t>
            </a:r>
            <a:r>
              <a:rPr lang="de-DE" sz="1200" b="1" dirty="0">
                <a:highlight>
                  <a:schemeClr val="accent1"/>
                </a:highlight>
              </a:rPr>
              <a:t> </a:t>
            </a:r>
            <a:r>
              <a:rPr lang="de-DE" sz="1200" b="1" dirty="0" err="1">
                <a:highlight>
                  <a:schemeClr val="accent1"/>
                </a:highlight>
              </a:rPr>
              <a:t>acceleration</a:t>
            </a:r>
            <a:endParaRPr lang="de-DE" sz="1200" dirty="0">
              <a:latin typeface="Quattrocento Sans" panose="020B0502050000020003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 dirty="0" err="1">
                <a:latin typeface="Quattrocento Sans" panose="020B0502050000020003" pitchFamily="34" charset="0"/>
              </a:rPr>
              <a:t>Based</a:t>
            </a:r>
            <a:r>
              <a:rPr lang="de-DE" sz="1200" dirty="0">
                <a:latin typeface="Quattrocento Sans" panose="020B0502050000020003" pitchFamily="34" charset="0"/>
              </a:rPr>
              <a:t> on </a:t>
            </a:r>
            <a:r>
              <a:rPr lang="de-DE" sz="1200" dirty="0" err="1">
                <a:latin typeface="Quattrocento Sans" panose="020B0502050000020003" pitchFamily="34" charset="0"/>
              </a:rPr>
              <a:t>Laplacian</a:t>
            </a:r>
            <a:r>
              <a:rPr lang="de-DE" sz="1200" dirty="0">
                <a:latin typeface="Quattrocento Sans" panose="020B0502050000020003" pitchFamily="34" charset="0"/>
              </a:rPr>
              <a:t> </a:t>
            </a:r>
            <a:r>
              <a:rPr lang="de-DE" sz="1200" dirty="0" err="1">
                <a:latin typeface="Quattrocento Sans" panose="020B0502050000020003" pitchFamily="34" charset="0"/>
              </a:rPr>
              <a:t>eigenfunctions</a:t>
            </a:r>
            <a:endParaRPr lang="de-DE" sz="1200" dirty="0">
              <a:latin typeface="Quattrocento Sans" panose="020B0502050000020003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1200" dirty="0">
                <a:latin typeface="Quattrocento Sans" panose="020B0502050000020003" pitchFamily="34" charset="0"/>
              </a:rPr>
              <a:t>Diffusion </a:t>
            </a:r>
            <a:r>
              <a:rPr lang="de-DE" sz="1200" dirty="0" err="1">
                <a:latin typeface="Quattrocento Sans" panose="020B0502050000020003" pitchFamily="34" charset="0"/>
              </a:rPr>
              <a:t>reduces</a:t>
            </a:r>
            <a:r>
              <a:rPr lang="de-DE" sz="1200" dirty="0">
                <a:latin typeface="Quattrocento Sans" panose="020B0502050000020003" pitchFamily="34" charset="0"/>
              </a:rPr>
              <a:t> to </a:t>
            </a:r>
            <a:r>
              <a:rPr lang="de-DE" sz="1200" b="1" dirty="0" err="1">
                <a:latin typeface="Quattrocento Sans" panose="020B0502050000020003" pitchFamily="34" charset="0"/>
              </a:rPr>
              <a:t>elementwise</a:t>
            </a:r>
            <a:r>
              <a:rPr lang="de-DE" sz="1200" b="1" dirty="0">
                <a:latin typeface="Quattrocento Sans" panose="020B0502050000020003" pitchFamily="34" charset="0"/>
              </a:rPr>
              <a:t> </a:t>
            </a:r>
            <a:r>
              <a:rPr lang="de-DE" sz="1200" b="1" dirty="0" err="1">
                <a:latin typeface="Quattrocento Sans" panose="020B0502050000020003" pitchFamily="34" charset="0"/>
              </a:rPr>
              <a:t>exponentiation</a:t>
            </a:r>
            <a:endParaRPr lang="de-DE" sz="12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2B0C684-B6D4-28B2-4944-8CE487C61853}"/>
                  </a:ext>
                </a:extLst>
              </p:cNvPr>
              <p:cNvSpPr txBox="1"/>
              <p:nvPr/>
            </p:nvSpPr>
            <p:spPr>
              <a:xfrm>
                <a:off x="4465001" y="3203341"/>
                <a:ext cx="3078797" cy="69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de-DE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e-D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de-D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de-DE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de-DE" sz="1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⊙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𝑀𝑢</m:t>
                      </m:r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E2B0C684-B6D4-28B2-4944-8CE487C61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001" y="3203341"/>
                <a:ext cx="3078797" cy="692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70;p20">
            <a:extLst>
              <a:ext uri="{FF2B5EF4-FFF2-40B4-BE49-F238E27FC236}">
                <a16:creationId xmlns:a16="http://schemas.microsoft.com/office/drawing/2014/main" id="{C983D8BA-4722-3FFB-0EE6-5B2F31A5A720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2137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381250" y="753232"/>
            <a:ext cx="6005388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Method: (2) Computing Diffusion ctd.</a:t>
            </a:r>
            <a:endParaRPr dirty="0">
              <a:highlight>
                <a:schemeClr val="accent1"/>
              </a:highlight>
            </a:endParaRPr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B7234903-56B8-68F9-F62F-1D7FABB7206D}"/>
              </a:ext>
            </a:extLst>
          </p:cNvPr>
          <p:cNvCxnSpPr>
            <a:cxnSpLocks/>
          </p:cNvCxnSpPr>
          <p:nvPr/>
        </p:nvCxnSpPr>
        <p:spPr>
          <a:xfrm>
            <a:off x="0" y="988177"/>
            <a:ext cx="138125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5A80E29-D539-1C9E-C2D4-17F3D2F16681}"/>
              </a:ext>
            </a:extLst>
          </p:cNvPr>
          <p:cNvGrpSpPr/>
          <p:nvPr/>
        </p:nvGrpSpPr>
        <p:grpSpPr>
          <a:xfrm>
            <a:off x="2516795" y="2571330"/>
            <a:ext cx="4025661" cy="2042698"/>
            <a:chOff x="2214658" y="2318919"/>
            <a:chExt cx="4025661" cy="2042698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E009373B-74B0-3C59-A7A9-6BC3776F0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4658" y="2318919"/>
              <a:ext cx="3247088" cy="1119854"/>
            </a:xfrm>
            <a:prstGeom prst="rect">
              <a:avLst/>
            </a:prstGeom>
          </p:spPr>
        </p:pic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A2B584C0-3523-898B-E446-722A537F27D2}"/>
                </a:ext>
              </a:extLst>
            </p:cNvPr>
            <p:cNvCxnSpPr/>
            <p:nvPr/>
          </p:nvCxnSpPr>
          <p:spPr>
            <a:xfrm>
              <a:off x="4979194" y="3050381"/>
              <a:ext cx="482552" cy="388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22EB8171-35FC-2CF7-55DF-C84A19C90922}"/>
                </a:ext>
              </a:extLst>
            </p:cNvPr>
            <p:cNvCxnSpPr/>
            <p:nvPr/>
          </p:nvCxnSpPr>
          <p:spPr>
            <a:xfrm flipH="1">
              <a:off x="2993231" y="3050381"/>
              <a:ext cx="350044" cy="388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A4E0EA75-5025-29B2-E0B4-2734AC9CFE46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3838202" y="3438773"/>
              <a:ext cx="0" cy="368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88962FD-0507-B383-408F-CA7C84FDD69C}"/>
                </a:ext>
              </a:extLst>
            </p:cNvPr>
            <p:cNvSpPr txBox="1"/>
            <p:nvPr/>
          </p:nvSpPr>
          <p:spPr>
            <a:xfrm>
              <a:off x="5090175" y="3430285"/>
              <a:ext cx="1150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Quattrocento Sans" panose="020B0502050000020003" pitchFamily="34" charset="0"/>
                </a:rPr>
                <a:t>Project </a:t>
              </a:r>
              <a:r>
                <a:rPr lang="de-DE" sz="1000" dirty="0" err="1">
                  <a:latin typeface="Quattrocento Sans" panose="020B0502050000020003" pitchFamily="34" charset="0"/>
                </a:rPr>
                <a:t>into</a:t>
              </a:r>
              <a:r>
                <a:rPr lang="de-DE" sz="1000" dirty="0">
                  <a:latin typeface="Quattrocento Sans" panose="020B0502050000020003" pitchFamily="34" charset="0"/>
                </a:rPr>
                <a:t> </a:t>
              </a:r>
              <a:r>
                <a:rPr lang="de-DE" sz="1000" dirty="0" err="1">
                  <a:latin typeface="Quattrocento Sans" panose="020B0502050000020003" pitchFamily="34" charset="0"/>
                </a:rPr>
                <a:t>spectral</a:t>
              </a:r>
              <a:r>
                <a:rPr lang="de-DE" sz="1000" dirty="0">
                  <a:latin typeface="Quattrocento Sans" panose="020B0502050000020003" pitchFamily="34" charset="0"/>
                </a:rPr>
                <a:t> </a:t>
              </a:r>
              <a:r>
                <a:rPr lang="de-DE" sz="1000" dirty="0" err="1">
                  <a:latin typeface="Quattrocento Sans" panose="020B0502050000020003" pitchFamily="34" charset="0"/>
                </a:rPr>
                <a:t>basis</a:t>
              </a:r>
              <a:endParaRPr lang="de-DE" sz="1000" dirty="0">
                <a:latin typeface="Quattrocento Sans" panose="020B0502050000020003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1FD121B-FE1E-8D0C-4884-4D27AF6CCA91}"/>
                </a:ext>
              </a:extLst>
            </p:cNvPr>
            <p:cNvSpPr txBox="1"/>
            <p:nvPr/>
          </p:nvSpPr>
          <p:spPr>
            <a:xfrm>
              <a:off x="3521869" y="3807619"/>
              <a:ext cx="79295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latin typeface="Quattrocento Sans" panose="020B0502050000020003" pitchFamily="34" charset="0"/>
                </a:rPr>
                <a:t>Calculate</a:t>
              </a:r>
              <a:r>
                <a:rPr lang="de-DE" sz="1000" dirty="0">
                  <a:latin typeface="Quattrocento Sans" panose="020B0502050000020003" pitchFamily="34" charset="0"/>
                </a:rPr>
                <a:t> </a:t>
              </a:r>
              <a:r>
                <a:rPr lang="de-DE" sz="1000" dirty="0" err="1">
                  <a:latin typeface="Quattrocento Sans" panose="020B0502050000020003" pitchFamily="34" charset="0"/>
                </a:rPr>
                <a:t>diffusion</a:t>
              </a:r>
              <a:r>
                <a:rPr lang="de-DE" sz="1000" dirty="0">
                  <a:latin typeface="Quattrocento Sans" panose="020B0502050000020003" pitchFamily="34" charset="0"/>
                </a:rPr>
                <a:t> </a:t>
              </a:r>
              <a:r>
                <a:rPr lang="de-DE" sz="1000" dirty="0" err="1">
                  <a:latin typeface="Quattrocento Sans" panose="020B0502050000020003" pitchFamily="34" charset="0"/>
                </a:rPr>
                <a:t>for</a:t>
              </a:r>
              <a:r>
                <a:rPr lang="de-DE" sz="1000" dirty="0">
                  <a:latin typeface="Quattrocento Sans" panose="020B0502050000020003" pitchFamily="34" charset="0"/>
                </a:rPr>
                <a:t> time 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76E0C768-4F26-E764-AFB3-649AE8C0ABE7}"/>
                </a:ext>
              </a:extLst>
            </p:cNvPr>
            <p:cNvSpPr txBox="1"/>
            <p:nvPr/>
          </p:nvSpPr>
          <p:spPr>
            <a:xfrm>
              <a:off x="2536031" y="3430285"/>
              <a:ext cx="985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latin typeface="Quattrocento Sans" panose="020B0502050000020003" pitchFamily="34" charset="0"/>
                </a:rPr>
                <a:t>Reprojection</a:t>
              </a:r>
              <a:endParaRPr lang="de-DE" sz="1000" dirty="0">
                <a:latin typeface="Quattrocento Sans" panose="020B05020500000200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A741D4B-9F3A-D9D4-7545-736DA26A182A}"/>
                  </a:ext>
                </a:extLst>
              </p:cNvPr>
              <p:cNvSpPr txBox="1"/>
              <p:nvPr/>
            </p:nvSpPr>
            <p:spPr>
              <a:xfrm>
                <a:off x="2281369" y="1675059"/>
                <a:ext cx="4583775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de-DE" sz="1200" dirty="0">
                    <a:latin typeface="Quattrocento Sans" panose="020B0502050000020003" pitchFamily="34" charset="0"/>
                  </a:rPr>
                  <a:t>Calculate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eigenvalue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decomposition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of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1200" b="0" dirty="0">
                    <a:latin typeface="Quattrocento Sans" panose="020B0502050000020003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de-D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sz="1200" dirty="0">
                  <a:latin typeface="Quattrocento Sans" panose="020B0502050000020003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de-DE" sz="1200" b="0" dirty="0">
                    <a:latin typeface="Quattrocento Sans" panose="020B0502050000020003" pitchFamily="34" charset="0"/>
                  </a:rPr>
                  <a:t>Stack </a:t>
                </a:r>
                <a:r>
                  <a:rPr lang="de-DE" sz="1200" b="0" dirty="0" err="1">
                    <a:latin typeface="Quattrocento Sans" panose="020B0502050000020003" pitchFamily="34" charset="0"/>
                  </a:rPr>
                  <a:t>eigenvectors</a:t>
                </a:r>
                <a:r>
                  <a:rPr lang="de-DE" sz="1200" b="0" dirty="0">
                    <a:latin typeface="Quattrocento Sans" panose="020B0502050000020003" pitchFamily="34" charset="0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de-DE" sz="1200" b="0" dirty="0">
                  <a:latin typeface="Quattrocento Sans" panose="020B0502050000020003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de-DE" sz="1200" dirty="0">
                    <a:latin typeface="Quattrocento Sans" panose="020B0502050000020003" pitchFamily="34" charset="0"/>
                  </a:rPr>
                  <a:t>Project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de-DE" sz="1200" b="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b="0" dirty="0" err="1">
                    <a:latin typeface="Quattrocento Sans" panose="020B0502050000020003" pitchFamily="34" charset="0"/>
                  </a:rPr>
                  <a:t>into</a:t>
                </a:r>
                <a:r>
                  <a:rPr lang="de-DE" sz="1200" b="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b="0" dirty="0" err="1">
                    <a:latin typeface="Quattrocento Sans" panose="020B0502050000020003" pitchFamily="34" charset="0"/>
                  </a:rPr>
                  <a:t>spectral</a:t>
                </a:r>
                <a:r>
                  <a:rPr lang="de-DE" sz="1200" b="0" dirty="0">
                    <a:latin typeface="Quattrocento Sans" panose="020B0502050000020003" pitchFamily="34" charset="0"/>
                  </a:rPr>
                  <a:t> </a:t>
                </a:r>
                <a:r>
                  <a:rPr lang="de-DE" sz="1200" b="0" dirty="0" err="1">
                    <a:latin typeface="Quattrocento Sans" panose="020B0502050000020003" pitchFamily="34" charset="0"/>
                  </a:rPr>
                  <a:t>basis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, express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diffusion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, </a:t>
                </a:r>
                <a:r>
                  <a:rPr lang="de-DE" sz="1200" dirty="0" err="1">
                    <a:latin typeface="Quattrocento Sans" panose="020B0502050000020003" pitchFamily="34" charset="0"/>
                  </a:rPr>
                  <a:t>reproject</a:t>
                </a:r>
                <a:r>
                  <a:rPr lang="de-DE" sz="1200" dirty="0">
                    <a:latin typeface="Quattrocento Sans" panose="020B0502050000020003" pitchFamily="34" charset="0"/>
                  </a:rPr>
                  <a:t>:</a:t>
                </a:r>
                <a:endParaRPr lang="de-DE" sz="1200" b="0" dirty="0">
                  <a:latin typeface="Quattrocento Sans" panose="020B0502050000020003" pitchFamily="34" charset="0"/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7A741D4B-9F3A-D9D4-7545-736DA26A1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69" y="1675059"/>
                <a:ext cx="4583775" cy="896271"/>
              </a:xfrm>
              <a:prstGeom prst="rect">
                <a:avLst/>
              </a:prstGeom>
              <a:blipFill>
                <a:blip r:embed="rId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9276B57F-8676-F304-CDEC-E2F3CE1B7048}"/>
              </a:ext>
            </a:extLst>
          </p:cNvPr>
          <p:cNvSpPr/>
          <p:nvPr/>
        </p:nvSpPr>
        <p:spPr>
          <a:xfrm>
            <a:off x="805244" y="786594"/>
            <a:ext cx="420194" cy="4201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oogle Shape;170;p20">
            <a:extLst>
              <a:ext uri="{FF2B5EF4-FFF2-40B4-BE49-F238E27FC236}">
                <a16:creationId xmlns:a16="http://schemas.microsoft.com/office/drawing/2014/main" id="{634D87FF-9B33-DDFF-A52F-AFBF07A4AC18}"/>
              </a:ext>
            </a:extLst>
          </p:cNvPr>
          <p:cNvSpPr txBox="1">
            <a:spLocks/>
          </p:cNvSpPr>
          <p:nvPr/>
        </p:nvSpPr>
        <p:spPr>
          <a:xfrm>
            <a:off x="783811" y="778080"/>
            <a:ext cx="473487" cy="42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de-DE" sz="1600" b="0" dirty="0">
                <a:solidFill>
                  <a:schemeClr val="tx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934400598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1163</Words>
  <Application>Microsoft Office PowerPoint</Application>
  <PresentationFormat>Bildschirmpräsentation (16:9)</PresentationFormat>
  <Paragraphs>189</Paragraphs>
  <Slides>24</Slides>
  <Notes>24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Lora</vt:lpstr>
      <vt:lpstr>Quattrocento Sans</vt:lpstr>
      <vt:lpstr>Symbol</vt:lpstr>
      <vt:lpstr>Cambria Math</vt:lpstr>
      <vt:lpstr>Viola template</vt:lpstr>
      <vt:lpstr>DiffusionNET:  Discretization Agnostic Learning on Surfaces Recent Advances in 3D Computer Vision </vt:lpstr>
      <vt:lpstr>Table of Contents</vt:lpstr>
      <vt:lpstr>What is DiffusionNET?</vt:lpstr>
      <vt:lpstr>Related Work: (1) PointNET</vt:lpstr>
      <vt:lpstr>Related Work: (2) Dynamic Graph CNN</vt:lpstr>
      <vt:lpstr>Method: (1) Multi-layer Perceptron</vt:lpstr>
      <vt:lpstr>Method: (2) What is Diffusion?</vt:lpstr>
      <vt:lpstr>Method: (2) Computing Diffusion</vt:lpstr>
      <vt:lpstr>Method: (2) Computing Diffusion ctd.</vt:lpstr>
      <vt:lpstr>Method: (3) Spatial Gradient Features</vt:lpstr>
      <vt:lpstr>Method: (3) Spatial Gradient Features</vt:lpstr>
      <vt:lpstr>Method: (3) Spatial Gradient Features</vt:lpstr>
      <vt:lpstr>Method: (3) Spatial Gradient Features</vt:lpstr>
      <vt:lpstr>Method: (3) Spatial Gradient Features</vt:lpstr>
      <vt:lpstr>Method: (3) Spatial Gradient Features</vt:lpstr>
      <vt:lpstr>Method: (4) DiffusionNET Architecture</vt:lpstr>
      <vt:lpstr>Method: (4) DiffusionNET Architecture</vt:lpstr>
      <vt:lpstr>Experiment Results: (1) Classification</vt:lpstr>
      <vt:lpstr>Experiment Results: (2) Molecular Segmentation</vt:lpstr>
      <vt:lpstr>Experiment Results: (3) Human Segmentation</vt:lpstr>
      <vt:lpstr>Experiment Results: (3) Functional Correspondence</vt:lpstr>
      <vt:lpstr>Experiment Results: (4) Discretization Agnostic Learning</vt:lpstr>
      <vt:lpstr>Limitations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DiffusionNET:  Discretization Agnostic Learning on Surfaces </dc:title>
  <dc:creator>Til Stotz</dc:creator>
  <cp:lastModifiedBy>Til Stotz</cp:lastModifiedBy>
  <cp:revision>12</cp:revision>
  <dcterms:modified xsi:type="dcterms:W3CDTF">2022-10-10T15:48:39Z</dcterms:modified>
</cp:coreProperties>
</file>